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62" r:id="rId3"/>
    <p:sldId id="259" r:id="rId4"/>
    <p:sldId id="260" r:id="rId5"/>
    <p:sldId id="258" r:id="rId6"/>
    <p:sldId id="263" r:id="rId7"/>
    <p:sldId id="268" r:id="rId8"/>
    <p:sldId id="264" r:id="rId9"/>
    <p:sldId id="261" r:id="rId10"/>
    <p:sldId id="265" r:id="rId11"/>
    <p:sldId id="266" r:id="rId12"/>
    <p:sldId id="269" r:id="rId13"/>
    <p:sldId id="270" r:id="rId14"/>
    <p:sldId id="271" r:id="rId15"/>
    <p:sldId id="272" r:id="rId16"/>
    <p:sldId id="273" r:id="rId17"/>
    <p:sldId id="274" r:id="rId18"/>
    <p:sldId id="275" r:id="rId19"/>
    <p:sldId id="276" r:id="rId20"/>
    <p:sldId id="267"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oZ2TKchcTvofZHWnaVSKg==" hashData="dcVUw/jd7fJhgFz8epcBN7GbBOjVrZGaAUoOv3EcOikbwrqauHiG5DSSKRW74Q4/8r4MQ3XgkLestw82u3Dou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768" autoAdjust="0"/>
    <p:restoredTop sz="94660"/>
  </p:normalViewPr>
  <p:slideViewPr>
    <p:cSldViewPr snapToGrid="0" showGuides="1">
      <p:cViewPr varScale="1">
        <p:scale>
          <a:sx n="77" d="100"/>
          <a:sy n="77" d="100"/>
        </p:scale>
        <p:origin x="42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20/01/2019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757552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099127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0697003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8015375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560729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2689183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5369739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3487291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503668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3882182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20/01/2019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20/01/2019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20/01/2019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20/01/2019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399746" y="955107"/>
            <a:ext cx="9392508" cy="5401479"/>
          </a:xfrm>
          <a:prstGeom prst="rect">
            <a:avLst/>
          </a:prstGeom>
        </p:spPr>
        <p:txBody>
          <a:bodyPr wrap="none">
            <a:spAutoFit/>
          </a:bodyPr>
          <a:lstStyle/>
          <a:p>
            <a:r>
              <a:rPr lang="fr-FR" sz="11500" b="1" dirty="0">
                <a:latin typeface="Brush Script MT" panose="03060802040406070304" pitchFamily="66" charset="0"/>
              </a:rPr>
              <a:t>A</a:t>
            </a:r>
            <a:r>
              <a:rPr lang="fr-FR" sz="11500" b="1" dirty="0" smtClean="0">
                <a:latin typeface="Brush Script MT" panose="03060802040406070304" pitchFamily="66" charset="0"/>
              </a:rPr>
              <a:t>u Fil du </a:t>
            </a:r>
            <a:r>
              <a:rPr lang="fr-FR" sz="11500" b="1" dirty="0">
                <a:latin typeface="Brush Script MT" panose="03060802040406070304" pitchFamily="66" charset="0"/>
              </a:rPr>
              <a:t>N</a:t>
            </a:r>
            <a:r>
              <a:rPr lang="fr-FR" sz="11500" b="1" dirty="0" smtClean="0">
                <a:latin typeface="Brush Script MT" panose="03060802040406070304" pitchFamily="66" charset="0"/>
              </a:rPr>
              <a:t>il N°1</a:t>
            </a:r>
          </a:p>
          <a:p>
            <a:r>
              <a:rPr lang="fr-FR" sz="11500" b="1" dirty="0">
                <a:latin typeface="Brush Script MT" panose="03060802040406070304" pitchFamily="66" charset="0"/>
              </a:rPr>
              <a:t> </a:t>
            </a:r>
            <a:r>
              <a:rPr lang="fr-FR" sz="11500" b="1" dirty="0" smtClean="0">
                <a:latin typeface="Brush Script MT" panose="03060802040406070304" pitchFamily="66" charset="0"/>
              </a:rPr>
              <a:t>   Découvrez le </a:t>
            </a: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1_POISSONS_CORAIL3-1353_001.wav"/>
          </p:stSnd>
        </p:sndAc>
      </p:transition>
    </mc:Choice>
    <mc:Fallback xmlns="">
      <p:transition spd="slow" advTm="10000">
        <p:circle/>
        <p:sndAc>
          <p:stSnd loop="1">
            <p:snd r:embed="rId5" name="1_POISSONS_CORAIL3-1353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781878" y="997553"/>
            <a:ext cx="10389704" cy="4832092"/>
          </a:xfrm>
          <a:prstGeom prst="rect">
            <a:avLst/>
          </a:prstGeom>
        </p:spPr>
        <p:txBody>
          <a:bodyPr wrap="square">
            <a:spAutoFit/>
          </a:bodyPr>
          <a:lstStyle/>
          <a:p>
            <a:r>
              <a:rPr lang="fr-FR" sz="2800" b="1" dirty="0">
                <a:latin typeface="Brush Script MT" panose="03060802040406070304" pitchFamily="66" charset="0"/>
              </a:rPr>
              <a:t> Voyage en Egypte : la vallée du </a:t>
            </a:r>
            <a:r>
              <a:rPr lang="fr-FR" sz="2800" b="1" dirty="0" err="1">
                <a:latin typeface="Brush Script MT" panose="03060802040406070304" pitchFamily="66" charset="0"/>
              </a:rPr>
              <a:t>nil</a:t>
            </a:r>
            <a:endParaRPr lang="fr-FR" sz="2800" b="1" dirty="0">
              <a:latin typeface="Brush Script MT" panose="03060802040406070304" pitchFamily="66" charset="0"/>
            </a:endParaRPr>
          </a:p>
          <a:p>
            <a:endParaRPr lang="fr-FR" sz="2800" b="1" dirty="0">
              <a:latin typeface="Brush Script MT" panose="03060802040406070304" pitchFamily="66" charset="0"/>
            </a:endParaRPr>
          </a:p>
          <a:p>
            <a:r>
              <a:rPr lang="fr-FR" sz="2800" b="1" dirty="0">
                <a:latin typeface="Brush Script MT" panose="03060802040406070304" pitchFamily="66" charset="0"/>
              </a:rPr>
              <a:t>La Vallée du Nil est la source de la richesse de l'Egypte, c'est là que se concentre la population, et là que les civilisations se sont succédées.</a:t>
            </a:r>
          </a:p>
          <a:p>
            <a:r>
              <a:rPr lang="fr-FR" sz="2800" b="1" dirty="0">
                <a:latin typeface="Brush Script MT" panose="03060802040406070304" pitchFamily="66" charset="0"/>
              </a:rPr>
              <a:t>La plus importante de ces civilisations est celle de la période des Pharaons.</a:t>
            </a:r>
          </a:p>
          <a:p>
            <a:r>
              <a:rPr lang="fr-FR" sz="2800" b="1" dirty="0">
                <a:latin typeface="Brush Script MT" panose="03060802040406070304" pitchFamily="66" charset="0"/>
              </a:rPr>
              <a:t>Le Nil mesure 6500 km de long, le 2eme plus long fleuve du monde. Le premier étant l'Amazone.</a:t>
            </a:r>
          </a:p>
          <a:p>
            <a:r>
              <a:rPr lang="fr-FR" sz="2800" b="1" dirty="0">
                <a:latin typeface="Brush Script MT" panose="03060802040406070304" pitchFamily="66" charset="0"/>
              </a:rPr>
              <a:t>Il prend se source au lac Victoria en Ouganda pour le </a:t>
            </a:r>
            <a:r>
              <a:rPr lang="fr-FR" sz="2800" b="1" dirty="0" err="1">
                <a:latin typeface="Brush Script MT" panose="03060802040406070304" pitchFamily="66" charset="0"/>
              </a:rPr>
              <a:t>nil</a:t>
            </a:r>
            <a:r>
              <a:rPr lang="fr-FR" sz="2800" b="1" dirty="0">
                <a:latin typeface="Brush Script MT" panose="03060802040406070304" pitchFamily="66" charset="0"/>
              </a:rPr>
              <a:t> blanc (30% du débit) et en Ethiopie pour le </a:t>
            </a:r>
            <a:r>
              <a:rPr lang="fr-FR" sz="2800" b="1" dirty="0" err="1">
                <a:latin typeface="Brush Script MT" panose="03060802040406070304" pitchFamily="66" charset="0"/>
              </a:rPr>
              <a:t>nil</a:t>
            </a:r>
            <a:r>
              <a:rPr lang="fr-FR" sz="2800" b="1" dirty="0">
                <a:latin typeface="Brush Script MT" panose="03060802040406070304" pitchFamily="66" charset="0"/>
              </a:rPr>
              <a:t> bleu (70% du débit), tous deux affluents du </a:t>
            </a:r>
            <a:r>
              <a:rPr lang="fr-FR" sz="2800" b="1" dirty="0" err="1">
                <a:latin typeface="Brush Script MT" panose="03060802040406070304" pitchFamily="66" charset="0"/>
              </a:rPr>
              <a:t>nil</a:t>
            </a:r>
            <a:r>
              <a:rPr lang="fr-FR" sz="2800" b="1" dirty="0">
                <a:latin typeface="Brush Script MT" panose="03060802040406070304" pitchFamily="66" charset="0"/>
              </a:rPr>
              <a:t>.</a:t>
            </a:r>
          </a:p>
          <a:p>
            <a:r>
              <a:rPr lang="fr-FR" sz="2800" b="1" dirty="0">
                <a:latin typeface="Brush Script MT" panose="03060802040406070304" pitchFamily="66" charset="0"/>
              </a:rPr>
              <a:t>Le </a:t>
            </a:r>
            <a:r>
              <a:rPr lang="fr-FR" sz="2800" b="1" dirty="0" err="1">
                <a:latin typeface="Brush Script MT" panose="03060802040406070304" pitchFamily="66" charset="0"/>
              </a:rPr>
              <a:t>nil</a:t>
            </a:r>
            <a:r>
              <a:rPr lang="fr-FR" sz="2800" b="1" dirty="0">
                <a:latin typeface="Brush Script MT" panose="03060802040406070304" pitchFamily="66" charset="0"/>
              </a:rPr>
              <a:t> se jette dans la mer méditerranée par un immense delta, qui divise le fleuve en 2 bras principaux, celui de Rosette, et celui de Damiette. </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6" end="6"/>
                                            </p:txEl>
                                          </p:spTgt>
                                        </p:tgtEl>
                                        <p:attrNameLst>
                                          <p:attrName>ppt_w</p:attrName>
                                        </p:attrNameLst>
                                      </p:cBhvr>
                                    </p:anim>
                                    <p:anim by="(#ppt_w*0.50)" calcmode="lin" valueType="num">
                                      <p:cBhvr>
                                        <p:cTn id="56" dur="500" decel="50000" autoRev="1" fill="hold">
                                          <p:stCondLst>
                                            <p:cond delay="0"/>
                                          </p:stCondLst>
                                        </p:cTn>
                                        <p:tgtEl>
                                          <p:spTgt spid="2">
                                            <p:txEl>
                                              <p:pRg st="6" end="6"/>
                                            </p:txEl>
                                          </p:spTgt>
                                        </p:tgtEl>
                                        <p:attrNameLst>
                                          <p:attrName>ppt_x</p:attrName>
                                        </p:attrNameLst>
                                      </p:cBhvr>
                                    </p:anim>
                                    <p:anim from="(-#ppt_h/2)" to="(#ppt_y)" calcmode="lin" valueType="num">
                                      <p:cBhvr>
                                        <p:cTn id="57" dur="1000" fill="hold">
                                          <p:stCondLst>
                                            <p:cond delay="0"/>
                                          </p:stCondLst>
                                        </p:cTn>
                                        <p:tgtEl>
                                          <p:spTgt spid="2">
                                            <p:txEl>
                                              <p:pRg st="6" end="6"/>
                                            </p:txEl>
                                          </p:spTgt>
                                        </p:tgtEl>
                                        <p:attrNameLst>
                                          <p:attrName>ppt_y</p:attrName>
                                        </p:attrNameLst>
                                      </p:cBhvr>
                                    </p:anim>
                                    <p:animRot by="21600000">
                                      <p:cBhvr>
                                        <p:cTn id="58"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991" t="7377" b="4693"/>
          <a:stretch/>
        </p:blipFill>
        <p:spPr>
          <a:xfrm>
            <a:off x="1993390" y="378602"/>
            <a:ext cx="8205220" cy="6448596"/>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013791" y="451954"/>
            <a:ext cx="10164417" cy="6124754"/>
          </a:xfrm>
          <a:prstGeom prst="rect">
            <a:avLst/>
          </a:prstGeom>
        </p:spPr>
        <p:txBody>
          <a:bodyPr wrap="square">
            <a:spAutoFit/>
          </a:bodyPr>
          <a:lstStyle/>
          <a:p>
            <a:r>
              <a:rPr lang="fr-FR" sz="2800" b="1" dirty="0" smtClean="0">
                <a:latin typeface="Brush Script MT" panose="03060802040406070304" pitchFamily="66" charset="0"/>
              </a:rPr>
              <a:t>Le Nil est la voie qu'empruntaient les Égyptiens pour se déplacer. Il apporte la vie en fertilisant la terre et garantit l'abondance. Il joua un rôle très important dans l'Égypte antique, du point de vue économique, social (c'était autour de lui que se trouvaient les plus grandes villes), agricole (grâce au précieux limon des crues) et religieux. Fleuve nourricier d'un grand peuple, il fut divinisé sous le nom d'</a:t>
            </a:r>
            <a:r>
              <a:rPr lang="fr-FR" sz="2800" b="1" dirty="0" err="1" smtClean="0">
                <a:latin typeface="Brush Script MT" panose="03060802040406070304" pitchFamily="66" charset="0"/>
              </a:rPr>
              <a:t>Hâpynotes</a:t>
            </a:r>
            <a:r>
              <a:rPr lang="fr-FR" sz="2800" b="1" dirty="0" smtClean="0">
                <a:latin typeface="Brush Script MT" panose="03060802040406070304" pitchFamily="66" charset="0"/>
              </a:rPr>
              <a:t> 2, personnifiant la crue du Nil dans la mythologie égyptienne. La crue du Nil, qui avait lieu chaque été et qui apportait le limon noir permettant la culture de ses rives, est restée longtemps un phénomène inexpliqué. C'est de ce limon noir que vient le nom antique de l'Égypte, </a:t>
            </a:r>
            <a:r>
              <a:rPr lang="fr-FR" sz="2800" b="1" dirty="0" err="1" smtClean="0">
                <a:latin typeface="Brush Script MT" panose="03060802040406070304" pitchFamily="66" charset="0"/>
              </a:rPr>
              <a:t>Kemet</a:t>
            </a:r>
            <a:r>
              <a:rPr lang="fr-FR" sz="2800" b="1" dirty="0" smtClean="0">
                <a:latin typeface="Brush Script MT" panose="03060802040406070304" pitchFamily="66" charset="0"/>
              </a:rPr>
              <a:t>, qui veut dire « la terre noire ».</a:t>
            </a:r>
          </a:p>
          <a:p>
            <a:r>
              <a:rPr lang="fr-FR" sz="2800" b="1" dirty="0" smtClean="0">
                <a:latin typeface="Brush Script MT" panose="03060802040406070304" pitchFamily="66" charset="0"/>
              </a:rPr>
              <a:t>De nos jours, les eaux limoneuses du Nil sont captées et redistribuées sur les terres agricoles grâce aux barrages de </a:t>
            </a:r>
            <a:r>
              <a:rPr lang="fr-FR" sz="2800" b="1" dirty="0" err="1" smtClean="0">
                <a:latin typeface="Brush Script MT" panose="03060802040406070304" pitchFamily="66" charset="0"/>
              </a:rPr>
              <a:t>Ziftah</a:t>
            </a:r>
            <a:r>
              <a:rPr lang="fr-FR" sz="2800" b="1" dirty="0" smtClean="0">
                <a:latin typeface="Brush Script MT" panose="03060802040406070304" pitchFamily="66" charset="0"/>
              </a:rPr>
              <a:t>, d'Assiout, d'</a:t>
            </a:r>
            <a:r>
              <a:rPr lang="fr-FR" sz="2800" b="1" dirty="0" err="1" smtClean="0">
                <a:latin typeface="Brush Script MT" panose="03060802040406070304" pitchFamily="66" charset="0"/>
              </a:rPr>
              <a:t>Hammadi</a:t>
            </a:r>
            <a:r>
              <a:rPr lang="fr-FR" sz="2800" b="1" dirty="0" smtClean="0">
                <a:latin typeface="Brush Script MT" panose="03060802040406070304" pitchFamily="66" charset="0"/>
              </a:rPr>
              <a:t>, d'Esna et surtout aux deux barrages géants d'Assouan, l'ancien et le grand barrage, dont la construction dans les années 1970 a nécessité le déplacement de plusieurs temples, dont ceux d'Abou </a:t>
            </a:r>
            <a:r>
              <a:rPr lang="fr-FR" sz="2800" b="1" dirty="0" err="1" smtClean="0">
                <a:latin typeface="Brush Script MT" panose="03060802040406070304" pitchFamily="66" charset="0"/>
              </a:rPr>
              <a:t>Simbel</a:t>
            </a:r>
            <a:r>
              <a:rPr lang="fr-FR" sz="2800" b="1" dirty="0" smtClean="0">
                <a:latin typeface="Brush Script MT" panose="03060802040406070304" pitchFamily="66" charset="0"/>
              </a:rPr>
              <a:t>, qui auraient été noyés dans la retenue du lac Nasser.  </a:t>
            </a:r>
            <a:endParaRPr lang="fr-FR" sz="2800" b="1" dirty="0">
              <a:latin typeface="Brush Script MT" panose="03060802040406070304" pitchFamily="66" charset="0"/>
            </a:endParaRP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rotWithShape="1">
          <a:blip r:embed="rId3" cstate="email">
            <a:extLst>
              <a:ext uri="{28A0092B-C50C-407E-A947-70E740481C1C}">
                <a14:useLocalDpi xmlns:a14="http://schemas.microsoft.com/office/drawing/2010/main"/>
              </a:ext>
            </a:extLst>
          </a:blip>
          <a:srcRect l="-145" t="3672" r="433" b="3768"/>
          <a:stretch/>
        </p:blipFill>
        <p:spPr>
          <a:xfrm>
            <a:off x="1618645" y="365125"/>
            <a:ext cx="8954709" cy="6234458"/>
          </a:xfrm>
          <a:prstGeom prst="rect">
            <a:avLst/>
          </a:prstGeom>
          <a:effectLst>
            <a:softEdge rad="127000"/>
          </a:effectLst>
        </p:spPr>
      </p:pic>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724" t="6881" b="14438"/>
          <a:stretch/>
        </p:blipFill>
        <p:spPr>
          <a:xfrm>
            <a:off x="2176679" y="385637"/>
            <a:ext cx="7838641" cy="6249004"/>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44920" y="276405"/>
            <a:ext cx="11945859" cy="6282208"/>
          </a:xfrm>
          <a:prstGeom prst="rect">
            <a:avLst/>
          </a:prstGeom>
          <a:effectLst>
            <a:softEdge rad="127000"/>
          </a:effectLst>
        </p:spPr>
      </p:pic>
    </p:spTree>
    <p:extLst>
      <p:ext uri="{BB962C8B-B14F-4D97-AF65-F5344CB8AC3E}">
        <p14:creationId xmlns:p14="http://schemas.microsoft.com/office/powerpoint/2010/main" val="302156946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17634" y="439806"/>
            <a:ext cx="9055511" cy="6044126"/>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489587" y="418876"/>
            <a:ext cx="9173497" cy="6046169"/>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33832" y="438940"/>
            <a:ext cx="9070258" cy="6015988"/>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566" y="453694"/>
            <a:ext cx="10751574" cy="6047384"/>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453694"/>
            <a:ext cx="10515600" cy="6081995"/>
          </a:xfrm>
          <a:prstGeom prst="rect">
            <a:avLst/>
          </a:prstGeom>
          <a:effectLst>
            <a:softEdge rad="127000"/>
          </a:effectLst>
        </p:spPr>
      </p:pic>
    </p:spTree>
    <p:extLst>
      <p:ext uri="{BB962C8B-B14F-4D97-AF65-F5344CB8AC3E}">
        <p14:creationId xmlns:p14="http://schemas.microsoft.com/office/powerpoint/2010/main" val="1503459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739696" y="437601"/>
            <a:ext cx="10712607" cy="6024472"/>
          </a:xfrm>
          <a:prstGeom prst="rect">
            <a:avLst/>
          </a:prstGeom>
          <a:effectLst>
            <a:softEdge rad="127000"/>
          </a:effectLst>
        </p:spPr>
      </p:pic>
    </p:spTree>
    <p:extLst>
      <p:ext uri="{BB962C8B-B14F-4D97-AF65-F5344CB8AC3E}">
        <p14:creationId xmlns:p14="http://schemas.microsoft.com/office/powerpoint/2010/main" val="396719982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474839" y="423607"/>
            <a:ext cx="9129251" cy="6086167"/>
          </a:xfrm>
          <a:prstGeom prst="rect">
            <a:avLst/>
          </a:prstGeom>
          <a:effectLst>
            <a:softEdge rad="127000"/>
          </a:effectLst>
        </p:spPr>
      </p:pic>
    </p:spTree>
    <p:extLst>
      <p:ext uri="{BB962C8B-B14F-4D97-AF65-F5344CB8AC3E}">
        <p14:creationId xmlns:p14="http://schemas.microsoft.com/office/powerpoint/2010/main" val="381274729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r="-163" b="14480"/>
          <a:stretch/>
        </p:blipFill>
        <p:spPr>
          <a:xfrm>
            <a:off x="984624" y="437274"/>
            <a:ext cx="10359870" cy="5928259"/>
          </a:xfrm>
          <a:prstGeom prst="rect">
            <a:avLst/>
          </a:prstGeom>
          <a:effectLst>
            <a:softEdge rad="127000"/>
          </a:effectLst>
        </p:spPr>
      </p:pic>
    </p:spTree>
    <p:extLst>
      <p:ext uri="{BB962C8B-B14F-4D97-AF65-F5344CB8AC3E}">
        <p14:creationId xmlns:p14="http://schemas.microsoft.com/office/powerpoint/2010/main" val="384109196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58432" y="418537"/>
            <a:ext cx="12075133" cy="6086665"/>
          </a:xfrm>
          <a:prstGeom prst="rect">
            <a:avLst/>
          </a:prstGeom>
          <a:effectLst>
            <a:softEdge rad="127000"/>
          </a:effectLst>
        </p:spPr>
      </p:pic>
    </p:spTree>
    <p:extLst>
      <p:ext uri="{BB962C8B-B14F-4D97-AF65-F5344CB8AC3E}">
        <p14:creationId xmlns:p14="http://schemas.microsoft.com/office/powerpoint/2010/main" val="10190290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r="135" b="14445"/>
          <a:stretch/>
        </p:blipFill>
        <p:spPr>
          <a:xfrm>
            <a:off x="847365" y="443271"/>
            <a:ext cx="10538390" cy="6018802"/>
          </a:xfrm>
          <a:prstGeom prst="rect">
            <a:avLst/>
          </a:prstGeom>
          <a:effectLst>
            <a:softEdge rad="127000"/>
          </a:effectLst>
        </p:spPr>
      </p:pic>
    </p:spTree>
    <p:extLst>
      <p:ext uri="{BB962C8B-B14F-4D97-AF65-F5344CB8AC3E}">
        <p14:creationId xmlns:p14="http://schemas.microsoft.com/office/powerpoint/2010/main" val="198581937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t="11862" b="6386"/>
          <a:stretch/>
        </p:blipFill>
        <p:spPr>
          <a:xfrm>
            <a:off x="1154681" y="420429"/>
            <a:ext cx="9882638" cy="6082880"/>
          </a:xfrm>
          <a:prstGeom prst="rect">
            <a:avLst/>
          </a:prstGeom>
          <a:effectLst>
            <a:softEdge rad="127000"/>
          </a:effectLst>
        </p:spPr>
      </p:pic>
    </p:spTree>
    <p:extLst>
      <p:ext uri="{BB962C8B-B14F-4D97-AF65-F5344CB8AC3E}">
        <p14:creationId xmlns:p14="http://schemas.microsoft.com/office/powerpoint/2010/main" val="270770938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465" t="25140" b="4512"/>
          <a:stretch/>
        </p:blipFill>
        <p:spPr>
          <a:xfrm>
            <a:off x="372198" y="453694"/>
            <a:ext cx="11447603" cy="6068159"/>
          </a:xfrm>
          <a:prstGeom prst="rect">
            <a:avLst/>
          </a:prstGeom>
          <a:effectLst>
            <a:softEdge rad="127000"/>
          </a:effectLst>
        </p:spPr>
      </p:pic>
    </p:spTree>
    <p:extLst>
      <p:ext uri="{BB962C8B-B14F-4D97-AF65-F5344CB8AC3E}">
        <p14:creationId xmlns:p14="http://schemas.microsoft.com/office/powerpoint/2010/main" val="349159489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213193" y="712623"/>
            <a:ext cx="9807685" cy="5401479"/>
          </a:xfrm>
          <a:prstGeom prst="rect">
            <a:avLst/>
          </a:prstGeom>
        </p:spPr>
        <p:txBody>
          <a:bodyPr wrap="none">
            <a:spAutoFit/>
          </a:bodyPr>
          <a:lstStyle/>
          <a:p>
            <a:r>
              <a:rPr lang="fr-FR" sz="11500" b="1" dirty="0" smtClean="0">
                <a:latin typeface="Brush Script MT" panose="03060802040406070304" pitchFamily="66" charset="0"/>
              </a:rPr>
              <a:t>       C’était</a:t>
            </a:r>
          </a:p>
          <a:p>
            <a:r>
              <a:rPr lang="fr-FR" sz="11500" b="1" dirty="0" smtClean="0">
                <a:latin typeface="Brush Script MT" panose="03060802040406070304" pitchFamily="66" charset="0"/>
              </a:rPr>
              <a:t>Au Fil du </a:t>
            </a:r>
            <a:r>
              <a:rPr lang="fr-FR" sz="11500" b="1" dirty="0">
                <a:latin typeface="Brush Script MT" panose="03060802040406070304" pitchFamily="66" charset="0"/>
              </a:rPr>
              <a:t>N</a:t>
            </a:r>
            <a:r>
              <a:rPr lang="fr-FR" sz="11500" b="1" dirty="0" smtClean="0">
                <a:latin typeface="Brush Script MT" panose="03060802040406070304" pitchFamily="66" charset="0"/>
              </a:rPr>
              <a:t>il N°1 </a:t>
            </a: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1589782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112</TotalTime>
  <Words>721</Words>
  <Application>Microsoft Office PowerPoint</Application>
  <PresentationFormat>Grand écran</PresentationFormat>
  <Paragraphs>115</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2019-01-01T15:07:43Z</dcterms:created>
  <dcterms:modified xsi:type="dcterms:W3CDTF">2019-01-20T15:46:28Z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