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67" r:id="rId3"/>
    <p:sldId id="269" r:id="rId4"/>
    <p:sldId id="270" r:id="rId5"/>
    <p:sldId id="271" r:id="rId6"/>
    <p:sldId id="272" r:id="rId7"/>
    <p:sldId id="273" r:id="rId8"/>
    <p:sldId id="274" r:id="rId9"/>
    <p:sldId id="275" r:id="rId10"/>
    <p:sldId id="276" r:id="rId11"/>
    <p:sldId id="277" r:id="rId12"/>
    <p:sldId id="27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fxjwEKRDoD4wDQnCDpg0w==" hashData="kGdSSN9VSrxtuGHvpTgxOxfj4FMwCiIYupagArZB3F0JT1fb0WmGGlLGv0hRmlevdebnIADrvcd+AafUBhOSv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1" autoAdjust="0"/>
    <p:restoredTop sz="94660"/>
  </p:normalViewPr>
  <p:slideViewPr>
    <p:cSldViewPr snapToGrid="0" showGuides="1">
      <p:cViewPr varScale="1">
        <p:scale>
          <a:sx n="83" d="100"/>
          <a:sy n="83" d="100"/>
        </p:scale>
        <p:origin x="18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8CFCC8-D7E2-43D1-8DBA-1DE68EAFE921}" type="datetimeFigureOut">
              <a:rPr lang="fr-FR" smtClean="0"/>
              <a:t>22/07/2019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7E7FF7-E0AB-4762-9E24-4FFA3DC36CB0}" type="slidenum">
              <a:rPr lang="fr-FR" smtClean="0"/>
              <a:t>‹N°›</a:t>
            </a:fld>
            <a:endParaRPr lang="fr-FR"/>
          </a:p>
        </p:txBody>
      </p:sp>
    </p:spTree>
    <p:extLst>
      <p:ext uri="{BB962C8B-B14F-4D97-AF65-F5344CB8AC3E}">
        <p14:creationId xmlns:p14="http://schemas.microsoft.com/office/powerpoint/2010/main" val="16074792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1</a:t>
            </a:fld>
            <a:endParaRPr lang="fr-FR"/>
          </a:p>
        </p:txBody>
      </p:sp>
    </p:spTree>
    <p:extLst>
      <p:ext uri="{BB962C8B-B14F-4D97-AF65-F5344CB8AC3E}">
        <p14:creationId xmlns:p14="http://schemas.microsoft.com/office/powerpoint/2010/main" val="3560537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2</a:t>
            </a:fld>
            <a:endParaRPr lang="fr-FR"/>
          </a:p>
        </p:txBody>
      </p:sp>
    </p:spTree>
    <p:extLst>
      <p:ext uri="{BB962C8B-B14F-4D97-AF65-F5344CB8AC3E}">
        <p14:creationId xmlns:p14="http://schemas.microsoft.com/office/powerpoint/2010/main" val="27109688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3</a:t>
            </a:fld>
            <a:endParaRPr lang="fr-FR"/>
          </a:p>
        </p:txBody>
      </p:sp>
    </p:spTree>
    <p:extLst>
      <p:ext uri="{BB962C8B-B14F-4D97-AF65-F5344CB8AC3E}">
        <p14:creationId xmlns:p14="http://schemas.microsoft.com/office/powerpoint/2010/main" val="3253176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4</a:t>
            </a:fld>
            <a:endParaRPr lang="fr-FR"/>
          </a:p>
        </p:txBody>
      </p:sp>
    </p:spTree>
    <p:extLst>
      <p:ext uri="{BB962C8B-B14F-4D97-AF65-F5344CB8AC3E}">
        <p14:creationId xmlns:p14="http://schemas.microsoft.com/office/powerpoint/2010/main" val="3290027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5</a:t>
            </a:fld>
            <a:endParaRPr lang="fr-FR"/>
          </a:p>
        </p:txBody>
      </p:sp>
    </p:spTree>
    <p:extLst>
      <p:ext uri="{BB962C8B-B14F-4D97-AF65-F5344CB8AC3E}">
        <p14:creationId xmlns:p14="http://schemas.microsoft.com/office/powerpoint/2010/main" val="40920813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6</a:t>
            </a:fld>
            <a:endParaRPr lang="fr-FR"/>
          </a:p>
        </p:txBody>
      </p:sp>
    </p:spTree>
    <p:extLst>
      <p:ext uri="{BB962C8B-B14F-4D97-AF65-F5344CB8AC3E}">
        <p14:creationId xmlns:p14="http://schemas.microsoft.com/office/powerpoint/2010/main" val="2129221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7</a:t>
            </a:fld>
            <a:endParaRPr lang="fr-FR"/>
          </a:p>
        </p:txBody>
      </p:sp>
    </p:spTree>
    <p:extLst>
      <p:ext uri="{BB962C8B-B14F-4D97-AF65-F5344CB8AC3E}">
        <p14:creationId xmlns:p14="http://schemas.microsoft.com/office/powerpoint/2010/main" val="705081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8</a:t>
            </a:fld>
            <a:endParaRPr lang="fr-FR"/>
          </a:p>
        </p:txBody>
      </p:sp>
    </p:spTree>
    <p:extLst>
      <p:ext uri="{BB962C8B-B14F-4D97-AF65-F5344CB8AC3E}">
        <p14:creationId xmlns:p14="http://schemas.microsoft.com/office/powerpoint/2010/main" val="9855070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9</a:t>
            </a:fld>
            <a:endParaRPr lang="fr-FR"/>
          </a:p>
        </p:txBody>
      </p:sp>
    </p:spTree>
    <p:extLst>
      <p:ext uri="{BB962C8B-B14F-4D97-AF65-F5344CB8AC3E}">
        <p14:creationId xmlns:p14="http://schemas.microsoft.com/office/powerpoint/2010/main" val="3720852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10</a:t>
            </a:fld>
            <a:endParaRPr lang="fr-FR"/>
          </a:p>
        </p:txBody>
      </p:sp>
    </p:spTree>
    <p:extLst>
      <p:ext uri="{BB962C8B-B14F-4D97-AF65-F5344CB8AC3E}">
        <p14:creationId xmlns:p14="http://schemas.microsoft.com/office/powerpoint/2010/main" val="442772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11</a:t>
            </a:fld>
            <a:endParaRPr lang="fr-FR"/>
          </a:p>
        </p:txBody>
      </p:sp>
    </p:spTree>
    <p:extLst>
      <p:ext uri="{BB962C8B-B14F-4D97-AF65-F5344CB8AC3E}">
        <p14:creationId xmlns:p14="http://schemas.microsoft.com/office/powerpoint/2010/main" val="10320030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77E7FF7-E0AB-4762-9E24-4FFA3DC36CB0}" type="slidenum">
              <a:rPr lang="fr-FR" smtClean="0"/>
              <a:t>12</a:t>
            </a:fld>
            <a:endParaRPr lang="fr-FR"/>
          </a:p>
        </p:txBody>
      </p:sp>
    </p:spTree>
    <p:extLst>
      <p:ext uri="{BB962C8B-B14F-4D97-AF65-F5344CB8AC3E}">
        <p14:creationId xmlns:p14="http://schemas.microsoft.com/office/powerpoint/2010/main" val="1036642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4B8B048-506B-402E-A117-8364F0F278EF}"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F5E35-7571-427A-B9D5-B17E11076753}"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CB810C-4F41-4277-A4EB-8AD27CC66C23}"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CC18251-A2C6-425B-B6F4-B6AD310C8712}"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2192384-513C-41FA-A294-D21BE1821856}" type="datetime1">
              <a:rPr lang="en-US" smtClean="0"/>
              <a:t>7/22/2019</a:t>
            </a:fld>
            <a:endParaRPr lang="en-US" dirty="0"/>
          </a:p>
        </p:txBody>
      </p:sp>
      <p:sp>
        <p:nvSpPr>
          <p:cNvPr id="8" name="Footer Placeholder 7"/>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DDDA79F-3A8D-4E2E-A18E-8A1CC523F8BB}" type="datetime1">
              <a:rPr lang="en-US" smtClean="0"/>
              <a:t>7/22/2019</a:t>
            </a:fld>
            <a:endParaRPr lang="en-US" dirty="0"/>
          </a:p>
        </p:txBody>
      </p:sp>
      <p:sp>
        <p:nvSpPr>
          <p:cNvPr id="4" name="Footer Placeholder 3"/>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A13DBD-4AF6-488B-8360-8ED6065E227A}" type="datetime1">
              <a:rPr lang="en-US" smtClean="0"/>
              <a:t>7/22/2019</a:t>
            </a:fld>
            <a:endParaRPr lang="en-US" dirty="0"/>
          </a:p>
        </p:txBody>
      </p:sp>
      <p:sp>
        <p:nvSpPr>
          <p:cNvPr id="3" name="Footer Placeholder 2"/>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B1E4677-C851-4D9A-92B7-C3873DD14AAE}"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E18C61D-7DBD-4D5D-AF50-5DEDD29232D5}"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D1B8F937-25AB-40E0-9C4C-BA7FF8621B92}"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D385F473-6581-476F-A2BE-DFBEE552423A}"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FDB66B59-FCB7-4C09-93F9-761E676129B7}"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567A8946-49D3-45AB-8119-CBF0914AD6A1}"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5FE3DCA4-AB28-4F0C-8004-DB357D0D957B}"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048BF74-C2EC-4908-9FFF-361CBE8C520D}"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90C94E3-6E1C-4CD2-9635-B9452D4DB2FF}"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2F88E63-F4B8-401B-AFC5-CDAA2438E5A3}" type="datetime1">
              <a:rPr lang="en-US" smtClean="0"/>
              <a:t>7/22/2019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2031" y="1652504"/>
            <a:ext cx="5974598" cy="4706520"/>
          </a:xfrm>
          <a:prstGeom prst="rect">
            <a:avLst/>
          </a:prstGeom>
        </p:spPr>
      </p:pic>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1</a:t>
            </a:fld>
            <a:endParaRPr lang="en-US" dirty="0"/>
          </a:p>
        </p:txBody>
      </p:sp>
      <p:sp>
        <p:nvSpPr>
          <p:cNvPr id="9" name="Rectangle 8"/>
          <p:cNvSpPr/>
          <p:nvPr/>
        </p:nvSpPr>
        <p:spPr>
          <a:xfrm>
            <a:off x="782046" y="151805"/>
            <a:ext cx="10594567" cy="6463308"/>
          </a:xfrm>
          <a:prstGeom prst="rect">
            <a:avLst/>
          </a:prstGeom>
        </p:spPr>
        <p:txBody>
          <a:bodyPr wrap="none">
            <a:spAutoFit/>
          </a:bodyPr>
          <a:lstStyle/>
          <a:p>
            <a:r>
              <a:rPr lang="fr-FR" sz="13800" b="1" dirty="0" smtClean="0">
                <a:ln>
                  <a:solidFill>
                    <a:schemeClr val="bg1"/>
                  </a:solidFill>
                </a:ln>
                <a:latin typeface="Brush Script MT" panose="03060802040406070304" pitchFamily="66" charset="0"/>
              </a:rPr>
              <a:t>Arbres </a:t>
            </a:r>
            <a:r>
              <a:rPr lang="fr-FR" sz="13800" b="1" dirty="0" smtClean="0">
                <a:ln>
                  <a:solidFill>
                    <a:schemeClr val="bg1"/>
                  </a:solidFill>
                </a:ln>
                <a:latin typeface="Brush Script MT" panose="03060802040406070304" pitchFamily="66" charset="0"/>
              </a:rPr>
              <a:t>majestueux</a:t>
            </a:r>
          </a:p>
          <a:p>
            <a:r>
              <a:rPr lang="fr-FR" sz="13800" b="1" dirty="0">
                <a:ln>
                  <a:solidFill>
                    <a:schemeClr val="bg1"/>
                  </a:solidFill>
                </a:ln>
                <a:latin typeface="Brush Script MT" panose="03060802040406070304" pitchFamily="66" charset="0"/>
              </a:rPr>
              <a:t> </a:t>
            </a:r>
            <a:r>
              <a:rPr lang="fr-FR" sz="13800" b="1" dirty="0" smtClean="0">
                <a:ln>
                  <a:solidFill>
                    <a:schemeClr val="bg1"/>
                  </a:solidFill>
                </a:ln>
                <a:latin typeface="Brush Script MT" panose="03060802040406070304" pitchFamily="66" charset="0"/>
              </a:rPr>
              <a:t>       </a:t>
            </a:r>
            <a:r>
              <a:rPr lang="fr-FR" sz="13800" b="1" dirty="0" smtClean="0">
                <a:ln>
                  <a:solidFill>
                    <a:schemeClr val="bg1"/>
                  </a:solidFill>
                </a:ln>
                <a:latin typeface="Brush Script MT" panose="03060802040406070304" pitchFamily="66" charset="0"/>
              </a:rPr>
              <a:t>N°2</a:t>
            </a:r>
            <a:endParaRPr lang="fr-FR" sz="13800" b="1" dirty="0" smtClean="0">
              <a:ln>
                <a:solidFill>
                  <a:schemeClr val="bg1"/>
                </a:solidFill>
              </a:ln>
              <a:latin typeface="Brush Script MT" panose="03060802040406070304" pitchFamily="66" charset="0"/>
            </a:endParaRPr>
          </a:p>
          <a:p>
            <a:r>
              <a:rPr lang="fr-FR" sz="13800" b="1" dirty="0">
                <a:ln>
                  <a:solidFill>
                    <a:schemeClr val="bg1"/>
                  </a:solidFill>
                </a:ln>
                <a:latin typeface="Brush Script MT" panose="03060802040406070304" pitchFamily="66" charset="0"/>
              </a:rPr>
              <a:t> </a:t>
            </a:r>
            <a:r>
              <a:rPr lang="fr-FR" sz="13800" b="1" dirty="0" smtClean="0">
                <a:ln>
                  <a:solidFill>
                    <a:schemeClr val="bg1"/>
                  </a:solidFill>
                </a:ln>
                <a:latin typeface="Brush Script MT" panose="03060802040406070304" pitchFamily="66" charset="0"/>
              </a:rPr>
              <a:t>  par Lande</a:t>
            </a:r>
            <a:endParaRPr lang="fr-FR" sz="13800" b="1" dirty="0">
              <a:ln>
                <a:solidFill>
                  <a:schemeClr val="bg1"/>
                </a:solidFill>
              </a:ln>
              <a:latin typeface="Brush Script MT" panose="03060802040406070304" pitchFamily="66" charset="0"/>
            </a:endParaRPr>
          </a:p>
        </p:txBody>
      </p:sp>
    </p:spTree>
    <p:extLst>
      <p:ext uri="{BB962C8B-B14F-4D97-AF65-F5344CB8AC3E}">
        <p14:creationId xmlns:p14="http://schemas.microsoft.com/office/powerpoint/2010/main" val="48338861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Belles Images 10 - Cl. P .. 01 03 2011_001.wav"/>
          </p:stSnd>
        </p:sndAc>
      </p:transition>
    </mc:Choice>
    <mc:Fallback>
      <p:transition spd="slow" advTm="13000">
        <p:fade/>
        <p:sndAc>
          <p:stSnd loop="1">
            <p:snd r:embed="rId3" name="Belles Images 10 - Cl. P .. 0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2</a:t>
            </a:fld>
            <a:endParaRPr lang="en-US"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42014" y="456123"/>
            <a:ext cx="3507971" cy="5960042"/>
          </a:xfrm>
          <a:prstGeom prst="rect">
            <a:avLst/>
          </a:prstGeom>
          <a:effectLst>
            <a:softEdge rad="63500"/>
          </a:effectLst>
        </p:spPr>
      </p:pic>
      <p:sp>
        <p:nvSpPr>
          <p:cNvPr id="5" name="Rectangle 4"/>
          <p:cNvSpPr/>
          <p:nvPr/>
        </p:nvSpPr>
        <p:spPr>
          <a:xfrm>
            <a:off x="2141394" y="688879"/>
            <a:ext cx="7875874" cy="3170099"/>
          </a:xfrm>
          <a:prstGeom prst="rect">
            <a:avLst/>
          </a:prstGeom>
        </p:spPr>
        <p:txBody>
          <a:bodyPr wrap="none">
            <a:spAutoFit/>
          </a:bodyPr>
          <a:lstStyle/>
          <a:p>
            <a:r>
              <a:rPr lang="fr-FR" sz="4000" b="1" dirty="0">
                <a:ln>
                  <a:solidFill>
                    <a:srgbClr val="FFFF00"/>
                  </a:solidFill>
                </a:ln>
                <a:latin typeface="Brush Script MT" panose="03060802040406070304" pitchFamily="66" charset="0"/>
              </a:rPr>
              <a:t>The </a:t>
            </a:r>
            <a:r>
              <a:rPr lang="fr-FR" sz="4000" b="1" dirty="0" err="1">
                <a:ln>
                  <a:solidFill>
                    <a:srgbClr val="FFFF00"/>
                  </a:solidFill>
                </a:ln>
                <a:latin typeface="Brush Script MT" panose="03060802040406070304" pitchFamily="66" charset="0"/>
              </a:rPr>
              <a:t>President</a:t>
            </a:r>
            <a:r>
              <a:rPr lang="fr-FR" sz="4000" b="1" dirty="0">
                <a:ln>
                  <a:solidFill>
                    <a:srgbClr val="FFFF00"/>
                  </a:solidFill>
                </a:ln>
                <a:latin typeface="Brush Script MT" panose="03060802040406070304" pitchFamily="66" charset="0"/>
              </a:rPr>
              <a:t>, Californie The </a:t>
            </a:r>
            <a:r>
              <a:rPr lang="fr-FR" sz="4000" b="1" dirty="0" err="1">
                <a:ln>
                  <a:solidFill>
                    <a:srgbClr val="FFFF00"/>
                  </a:solidFill>
                </a:ln>
                <a:latin typeface="Brush Script MT" panose="03060802040406070304" pitchFamily="66" charset="0"/>
              </a:rPr>
              <a:t>President</a:t>
            </a:r>
            <a:r>
              <a:rPr lang="fr-FR" sz="4000" b="1" dirty="0">
                <a:ln>
                  <a:solidFill>
                    <a:srgbClr val="FFFF00"/>
                  </a:solidFill>
                </a:ln>
                <a:latin typeface="Brush Script MT" panose="03060802040406070304" pitchFamily="66" charset="0"/>
              </a:rPr>
              <a:t> </a:t>
            </a:r>
            <a:endParaRPr lang="fr-FR" sz="4000" b="1" dirty="0" smtClean="0">
              <a:ln>
                <a:solidFill>
                  <a:srgbClr val="FFFF00"/>
                </a:solidFill>
              </a:ln>
              <a:latin typeface="Brush Script MT" panose="03060802040406070304" pitchFamily="66" charset="0"/>
            </a:endParaRPr>
          </a:p>
          <a:p>
            <a:r>
              <a:rPr lang="fr-FR" sz="4000" b="1" dirty="0" smtClean="0">
                <a:ln>
                  <a:solidFill>
                    <a:srgbClr val="FFFF00"/>
                  </a:solidFill>
                </a:ln>
                <a:latin typeface="Brush Script MT" panose="03060802040406070304" pitchFamily="66" charset="0"/>
              </a:rPr>
              <a:t>est </a:t>
            </a:r>
            <a:r>
              <a:rPr lang="fr-FR" sz="4000" b="1" dirty="0">
                <a:ln>
                  <a:solidFill>
                    <a:srgbClr val="FFFF00"/>
                  </a:solidFill>
                </a:ln>
                <a:latin typeface="Brush Script MT" panose="03060802040406070304" pitchFamily="66" charset="0"/>
              </a:rPr>
              <a:t>le troisième plus gros Séquoia au monde</a:t>
            </a:r>
            <a:r>
              <a:rPr lang="fr-FR" sz="4000" b="1" dirty="0" smtClean="0">
                <a:ln>
                  <a:solidFill>
                    <a:srgbClr val="FFFF00"/>
                  </a:solidFill>
                </a:ln>
                <a:latin typeface="Brush Script MT" panose="03060802040406070304" pitchFamily="66" charset="0"/>
              </a:rPr>
              <a:t>,</a:t>
            </a:r>
          </a:p>
          <a:p>
            <a:r>
              <a:rPr lang="fr-FR" sz="4000" b="1" dirty="0" smtClean="0">
                <a:ln>
                  <a:solidFill>
                    <a:srgbClr val="FFFF00"/>
                  </a:solidFill>
                </a:ln>
                <a:latin typeface="Brush Script MT" panose="03060802040406070304" pitchFamily="66" charset="0"/>
              </a:rPr>
              <a:t> </a:t>
            </a:r>
            <a:r>
              <a:rPr lang="fr-FR" sz="4000" b="1" dirty="0">
                <a:ln>
                  <a:solidFill>
                    <a:srgbClr val="FFFF00"/>
                  </a:solidFill>
                </a:ln>
                <a:latin typeface="Brush Script MT" panose="03060802040406070304" pitchFamily="66" charset="0"/>
              </a:rPr>
              <a:t>avec ses mensurations plus que respectables : </a:t>
            </a:r>
          </a:p>
          <a:p>
            <a:pPr marL="571500" indent="-571500">
              <a:buFont typeface="Wingdings" panose="05000000000000000000" pitchFamily="2" charset="2"/>
              <a:buChar char="Ø"/>
            </a:pPr>
            <a:r>
              <a:rPr lang="fr-FR" sz="4000" b="1" dirty="0" smtClean="0">
                <a:ln>
                  <a:solidFill>
                    <a:srgbClr val="FFFF00"/>
                  </a:solidFill>
                </a:ln>
                <a:latin typeface="Brush Script MT" panose="03060802040406070304" pitchFamily="66" charset="0"/>
              </a:rPr>
              <a:t>&gt; </a:t>
            </a:r>
            <a:r>
              <a:rPr lang="fr-FR" sz="4000" b="1" dirty="0">
                <a:ln>
                  <a:solidFill>
                    <a:srgbClr val="FFFF00"/>
                  </a:solidFill>
                </a:ln>
                <a:latin typeface="Brush Script MT" panose="03060802040406070304" pitchFamily="66" charset="0"/>
              </a:rPr>
              <a:t>&gt; 73 mètres de haut et 28 mètres </a:t>
            </a:r>
            <a:endParaRPr lang="fr-FR" sz="4000" b="1" dirty="0" smtClean="0">
              <a:ln>
                <a:solidFill>
                  <a:srgbClr val="FFFF00"/>
                </a:solidFill>
              </a:ln>
              <a:latin typeface="Brush Script MT" panose="03060802040406070304" pitchFamily="66" charset="0"/>
            </a:endParaRPr>
          </a:p>
          <a:p>
            <a:pPr marL="571500" indent="-571500">
              <a:buFont typeface="Wingdings" panose="05000000000000000000" pitchFamily="2" charset="2"/>
              <a:buChar char="Ø"/>
            </a:pPr>
            <a:r>
              <a:rPr lang="fr-FR" sz="4000" b="1" dirty="0" smtClean="0">
                <a:ln>
                  <a:solidFill>
                    <a:srgbClr val="FFFF00"/>
                  </a:solidFill>
                </a:ln>
                <a:latin typeface="Brush Script MT" panose="03060802040406070304" pitchFamily="66" charset="0"/>
              </a:rPr>
              <a:t>de </a:t>
            </a:r>
            <a:r>
              <a:rPr lang="fr-FR" sz="4000" b="1" dirty="0">
                <a:ln>
                  <a:solidFill>
                    <a:srgbClr val="FFFF00"/>
                  </a:solidFill>
                </a:ln>
                <a:latin typeface="Brush Script MT" panose="03060802040406070304" pitchFamily="66" charset="0"/>
              </a:rPr>
              <a:t>circonférence au sol !</a:t>
            </a:r>
            <a:r>
              <a:rPr lang="fr-FR" dirty="0" smtClean="0">
                <a:ln>
                  <a:solidFill>
                    <a:srgbClr val="FFFF00"/>
                  </a:solidFill>
                </a:ln>
              </a:rPr>
              <a:t>-</a:t>
            </a:r>
            <a:endParaRPr lang="fr-FR" dirty="0">
              <a:ln>
                <a:solidFill>
                  <a:srgbClr val="FFFF00"/>
                </a:solidFill>
              </a:ln>
            </a:endParaRPr>
          </a:p>
        </p:txBody>
      </p:sp>
    </p:spTree>
    <p:extLst>
      <p:ext uri="{BB962C8B-B14F-4D97-AF65-F5344CB8AC3E}">
        <p14:creationId xmlns:p14="http://schemas.microsoft.com/office/powerpoint/2010/main" val="139249243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5">
                                            <p:txEl>
                                              <p:pRg st="2" end="2"/>
                                            </p:txEl>
                                          </p:spTgt>
                                        </p:tgtEl>
                                        <p:attrNameLst>
                                          <p:attrName>ppt_w</p:attrName>
                                        </p:attrNameLst>
                                      </p:cBhvr>
                                    </p:anim>
                                    <p:anim by="(#ppt_w*0.50)" calcmode="lin" valueType="num">
                                      <p:cBhvr>
                                        <p:cTn id="24" dur="500" decel="50000" autoRev="1" fill="hold">
                                          <p:stCondLst>
                                            <p:cond delay="0"/>
                                          </p:stCondLst>
                                        </p:cTn>
                                        <p:tgtEl>
                                          <p:spTgt spid="5">
                                            <p:txEl>
                                              <p:pRg st="2" end="2"/>
                                            </p:txEl>
                                          </p:spTgt>
                                        </p:tgtEl>
                                        <p:attrNameLst>
                                          <p:attrName>ppt_x</p:attrName>
                                        </p:attrNameLst>
                                      </p:cBhvr>
                                    </p:anim>
                                    <p:anim from="(-#ppt_h/2)" to="(#ppt_y)" calcmode="lin" valueType="num">
                                      <p:cBhvr>
                                        <p:cTn id="25" dur="1000" fill="hold">
                                          <p:stCondLst>
                                            <p:cond delay="0"/>
                                          </p:stCondLst>
                                        </p:cTn>
                                        <p:tgtEl>
                                          <p:spTgt spid="5">
                                            <p:txEl>
                                              <p:pRg st="2" end="2"/>
                                            </p:txEl>
                                          </p:spTgt>
                                        </p:tgtEl>
                                        <p:attrNameLst>
                                          <p:attrName>ppt_y</p:attrName>
                                        </p:attrNameLst>
                                      </p:cBhvr>
                                    </p:anim>
                                    <p:animRot by="21600000">
                                      <p:cBhvr>
                                        <p:cTn id="26" dur="1000" fill="hold">
                                          <p:stCondLst>
                                            <p:cond delay="0"/>
                                          </p:stCondLst>
                                        </p:cTn>
                                        <p:tgtEl>
                                          <p:spTgt spid="5">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5">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5">
                                            <p:txEl>
                                              <p:pRg st="3" end="3"/>
                                            </p:txEl>
                                          </p:spTgt>
                                        </p:tgtEl>
                                        <p:attrNameLst>
                                          <p:attrName>ppt_w</p:attrName>
                                        </p:attrNameLst>
                                      </p:cBhvr>
                                    </p:anim>
                                    <p:anim by="(#ppt_w*0.50)" calcmode="lin" valueType="num">
                                      <p:cBhvr>
                                        <p:cTn id="32" dur="500" decel="50000" autoRev="1" fill="hold">
                                          <p:stCondLst>
                                            <p:cond delay="0"/>
                                          </p:stCondLst>
                                        </p:cTn>
                                        <p:tgtEl>
                                          <p:spTgt spid="5">
                                            <p:txEl>
                                              <p:pRg st="3" end="3"/>
                                            </p:txEl>
                                          </p:spTgt>
                                        </p:tgtEl>
                                        <p:attrNameLst>
                                          <p:attrName>ppt_x</p:attrName>
                                        </p:attrNameLst>
                                      </p:cBhvr>
                                    </p:anim>
                                    <p:anim from="(-#ppt_h/2)" to="(#ppt_y)" calcmode="lin" valueType="num">
                                      <p:cBhvr>
                                        <p:cTn id="33" dur="1000" fill="hold">
                                          <p:stCondLst>
                                            <p:cond delay="0"/>
                                          </p:stCondLst>
                                        </p:cTn>
                                        <p:tgtEl>
                                          <p:spTgt spid="5">
                                            <p:txEl>
                                              <p:pRg st="3" end="3"/>
                                            </p:txEl>
                                          </p:spTgt>
                                        </p:tgtEl>
                                        <p:attrNameLst>
                                          <p:attrName>ppt_y</p:attrName>
                                        </p:attrNameLst>
                                      </p:cBhvr>
                                    </p:anim>
                                    <p:animRot by="21600000">
                                      <p:cBhvr>
                                        <p:cTn id="34" dur="1000" fill="hold">
                                          <p:stCondLst>
                                            <p:cond delay="0"/>
                                          </p:stCondLst>
                                        </p:cTn>
                                        <p:tgtEl>
                                          <p:spTgt spid="5">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5">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5">
                                            <p:txEl>
                                              <p:pRg st="4" end="4"/>
                                            </p:txEl>
                                          </p:spTgt>
                                        </p:tgtEl>
                                        <p:attrNameLst>
                                          <p:attrName>ppt_w</p:attrName>
                                        </p:attrNameLst>
                                      </p:cBhvr>
                                    </p:anim>
                                    <p:anim by="(#ppt_w*0.50)" calcmode="lin" valueType="num">
                                      <p:cBhvr>
                                        <p:cTn id="40" dur="500" decel="50000" autoRev="1" fill="hold">
                                          <p:stCondLst>
                                            <p:cond delay="0"/>
                                          </p:stCondLst>
                                        </p:cTn>
                                        <p:tgtEl>
                                          <p:spTgt spid="5">
                                            <p:txEl>
                                              <p:pRg st="4" end="4"/>
                                            </p:txEl>
                                          </p:spTgt>
                                        </p:tgtEl>
                                        <p:attrNameLst>
                                          <p:attrName>ppt_x</p:attrName>
                                        </p:attrNameLst>
                                      </p:cBhvr>
                                    </p:anim>
                                    <p:anim from="(-#ppt_h/2)" to="(#ppt_y)" calcmode="lin" valueType="num">
                                      <p:cBhvr>
                                        <p:cTn id="41" dur="1000" fill="hold">
                                          <p:stCondLst>
                                            <p:cond delay="0"/>
                                          </p:stCondLst>
                                        </p:cTn>
                                        <p:tgtEl>
                                          <p:spTgt spid="5">
                                            <p:txEl>
                                              <p:pRg st="4" end="4"/>
                                            </p:txEl>
                                          </p:spTgt>
                                        </p:tgtEl>
                                        <p:attrNameLst>
                                          <p:attrName>ppt_y</p:attrName>
                                        </p:attrNameLst>
                                      </p:cBhvr>
                                    </p:anim>
                                    <p:animRot by="21600000">
                                      <p:cBhvr>
                                        <p:cTn id="42" dur="1000" fill="hold">
                                          <p:stCondLst>
                                            <p:cond delay="0"/>
                                          </p:stCondLst>
                                        </p:cTn>
                                        <p:tgtEl>
                                          <p:spTgt spid="5">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3</a:t>
            </a:fld>
            <a:endParaRPr lang="en-US"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76204" y="498764"/>
            <a:ext cx="6364439" cy="5930500"/>
          </a:xfrm>
          <a:prstGeom prst="rect">
            <a:avLst/>
          </a:prstGeom>
          <a:effectLst>
            <a:softEdge rad="127000"/>
          </a:effectLst>
        </p:spPr>
      </p:pic>
      <p:sp>
        <p:nvSpPr>
          <p:cNvPr id="3" name="Rectangle 2"/>
          <p:cNvSpPr/>
          <p:nvPr/>
        </p:nvSpPr>
        <p:spPr>
          <a:xfrm>
            <a:off x="3821083" y="498764"/>
            <a:ext cx="4549833" cy="984885"/>
          </a:xfrm>
          <a:prstGeom prst="rect">
            <a:avLst/>
          </a:prstGeom>
        </p:spPr>
        <p:txBody>
          <a:bodyPr wrap="square">
            <a:spAutoFit/>
          </a:bodyPr>
          <a:lstStyle/>
          <a:p>
            <a:r>
              <a:rPr lang="fr-FR" dirty="0" smtClean="0"/>
              <a:t> </a:t>
            </a:r>
            <a:r>
              <a:rPr lang="fr-FR" sz="4000" b="1" dirty="0">
                <a:solidFill>
                  <a:schemeClr val="bg1"/>
                </a:solidFill>
                <a:latin typeface="Brush Script MT" panose="03060802040406070304" pitchFamily="66" charset="0"/>
              </a:rPr>
              <a:t>Tunnel d'Erable, Oregon </a:t>
            </a:r>
            <a:r>
              <a:rPr lang="fr-FR" dirty="0"/>
              <a:t>-</a:t>
            </a:r>
          </a:p>
        </p:txBody>
      </p:sp>
    </p:spTree>
    <p:extLst>
      <p:ext uri="{BB962C8B-B14F-4D97-AF65-F5344CB8AC3E}">
        <p14:creationId xmlns:p14="http://schemas.microsoft.com/office/powerpoint/2010/main" val="21068500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4</a:t>
            </a:fld>
            <a:endParaRPr lang="en-US"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1923" y="450858"/>
            <a:ext cx="5394816" cy="5956284"/>
          </a:xfrm>
          <a:prstGeom prst="rect">
            <a:avLst/>
          </a:prstGeom>
          <a:effectLst>
            <a:softEdge rad="127000"/>
          </a:effectLst>
        </p:spPr>
      </p:pic>
      <p:sp>
        <p:nvSpPr>
          <p:cNvPr id="3" name="Rectangle 2"/>
          <p:cNvSpPr/>
          <p:nvPr/>
        </p:nvSpPr>
        <p:spPr>
          <a:xfrm>
            <a:off x="2415710" y="1034720"/>
            <a:ext cx="7824258" cy="4401205"/>
          </a:xfrm>
          <a:prstGeom prst="rect">
            <a:avLst/>
          </a:prstGeom>
        </p:spPr>
        <p:txBody>
          <a:bodyPr wrap="none">
            <a:spAutoFit/>
          </a:bodyPr>
          <a:lstStyle/>
          <a:p>
            <a:r>
              <a:rPr lang="fr-FR" sz="4000" b="1" dirty="0">
                <a:ln>
                  <a:solidFill>
                    <a:srgbClr val="FFFF00"/>
                  </a:solidFill>
                </a:ln>
                <a:solidFill>
                  <a:schemeClr val="bg1"/>
                </a:solidFill>
                <a:latin typeface="Brush Script MT" panose="03060802040406070304" pitchFamily="66" charset="0"/>
              </a:rPr>
              <a:t>Eucalyptus arc-en-ciel a Kauai, Hawaï </a:t>
            </a:r>
            <a:endParaRPr lang="fr-FR" sz="4000" b="1" dirty="0" smtClean="0">
              <a:ln>
                <a:solidFill>
                  <a:srgbClr val="FFFF00"/>
                </a:solidFill>
              </a:ln>
              <a:solidFill>
                <a:schemeClr val="bg1"/>
              </a:solidFill>
              <a:latin typeface="Brush Script MT" panose="03060802040406070304" pitchFamily="66" charset="0"/>
            </a:endParaRPr>
          </a:p>
          <a:p>
            <a:r>
              <a:rPr lang="fr-FR" sz="4000" b="1" dirty="0" smtClean="0">
                <a:ln>
                  <a:solidFill>
                    <a:srgbClr val="FFFF00"/>
                  </a:solidFill>
                </a:ln>
                <a:solidFill>
                  <a:schemeClr val="bg1"/>
                </a:solidFill>
                <a:latin typeface="Brush Script MT" panose="03060802040406070304" pitchFamily="66" charset="0"/>
              </a:rPr>
              <a:t> </a:t>
            </a:r>
            <a:r>
              <a:rPr lang="fr-FR" sz="4000" b="1" dirty="0">
                <a:ln>
                  <a:solidFill>
                    <a:srgbClr val="FFFF00"/>
                  </a:solidFill>
                </a:ln>
                <a:solidFill>
                  <a:schemeClr val="bg1"/>
                </a:solidFill>
                <a:latin typeface="Brush Script MT" panose="03060802040406070304" pitchFamily="66" charset="0"/>
              </a:rPr>
              <a:t>Non seulement cet arbre est magnifiques avec </a:t>
            </a:r>
            <a:endParaRPr lang="fr-FR" sz="4000" b="1" dirty="0" smtClean="0">
              <a:ln>
                <a:solidFill>
                  <a:srgbClr val="FFFF00"/>
                </a:solidFill>
              </a:ln>
              <a:solidFill>
                <a:schemeClr val="bg1"/>
              </a:solidFill>
              <a:latin typeface="Brush Script MT" panose="03060802040406070304" pitchFamily="66" charset="0"/>
            </a:endParaRPr>
          </a:p>
          <a:p>
            <a:r>
              <a:rPr lang="fr-FR" sz="4000" b="1" dirty="0" smtClean="0">
                <a:ln>
                  <a:solidFill>
                    <a:srgbClr val="FFFF00"/>
                  </a:solidFill>
                </a:ln>
                <a:solidFill>
                  <a:schemeClr val="bg1"/>
                </a:solidFill>
                <a:latin typeface="Brush Script MT" panose="03060802040406070304" pitchFamily="66" charset="0"/>
              </a:rPr>
              <a:t>son </a:t>
            </a:r>
            <a:r>
              <a:rPr lang="fr-FR" sz="4000" b="1" dirty="0">
                <a:ln>
                  <a:solidFill>
                    <a:srgbClr val="FFFF00"/>
                  </a:solidFill>
                </a:ln>
                <a:solidFill>
                  <a:schemeClr val="bg1"/>
                </a:solidFill>
                <a:latin typeface="Brush Script MT" panose="03060802040406070304" pitchFamily="66" charset="0"/>
              </a:rPr>
              <a:t>écorce colorée qui fait presque penser </a:t>
            </a:r>
            <a:r>
              <a:rPr lang="fr-FR" sz="4000" b="1" dirty="0" smtClean="0">
                <a:ln>
                  <a:solidFill>
                    <a:srgbClr val="FFFF00"/>
                  </a:solidFill>
                </a:ln>
                <a:solidFill>
                  <a:schemeClr val="bg1"/>
                </a:solidFill>
                <a:latin typeface="Brush Script MT" panose="03060802040406070304" pitchFamily="66" charset="0"/>
              </a:rPr>
              <a:t>à</a:t>
            </a:r>
          </a:p>
          <a:p>
            <a:r>
              <a:rPr lang="fr-FR" sz="4000" b="1" dirty="0" smtClean="0">
                <a:ln>
                  <a:solidFill>
                    <a:srgbClr val="FFFF00"/>
                  </a:solidFill>
                </a:ln>
                <a:solidFill>
                  <a:schemeClr val="bg1"/>
                </a:solidFill>
                <a:latin typeface="Brush Script MT" panose="03060802040406070304" pitchFamily="66" charset="0"/>
              </a:rPr>
              <a:t> </a:t>
            </a:r>
            <a:r>
              <a:rPr lang="fr-FR" sz="4000" b="1" dirty="0">
                <a:ln>
                  <a:solidFill>
                    <a:srgbClr val="FFFF00"/>
                  </a:solidFill>
                </a:ln>
                <a:solidFill>
                  <a:schemeClr val="bg1"/>
                </a:solidFill>
                <a:latin typeface="Brush Script MT" panose="03060802040406070304" pitchFamily="66" charset="0"/>
              </a:rPr>
              <a:t>un camouflage militaire. </a:t>
            </a:r>
            <a:endParaRPr lang="fr-FR" sz="4000" b="1" dirty="0" smtClean="0">
              <a:ln>
                <a:solidFill>
                  <a:srgbClr val="FFFF00"/>
                </a:solidFill>
              </a:ln>
              <a:solidFill>
                <a:schemeClr val="bg1"/>
              </a:solidFill>
              <a:latin typeface="Brush Script MT" panose="03060802040406070304" pitchFamily="66" charset="0"/>
            </a:endParaRPr>
          </a:p>
          <a:p>
            <a:r>
              <a:rPr lang="fr-FR" sz="4000" b="1" dirty="0" smtClean="0">
                <a:ln>
                  <a:solidFill>
                    <a:srgbClr val="FFFF00"/>
                  </a:solidFill>
                </a:ln>
                <a:solidFill>
                  <a:schemeClr val="bg1"/>
                </a:solidFill>
                <a:latin typeface="Brush Script MT" panose="03060802040406070304" pitchFamily="66" charset="0"/>
              </a:rPr>
              <a:t>Mais </a:t>
            </a:r>
            <a:r>
              <a:rPr lang="fr-FR" sz="4000" b="1" dirty="0">
                <a:ln>
                  <a:solidFill>
                    <a:srgbClr val="FFFF00"/>
                  </a:solidFill>
                </a:ln>
                <a:solidFill>
                  <a:schemeClr val="bg1"/>
                </a:solidFill>
                <a:latin typeface="Brush Script MT" panose="03060802040406070304" pitchFamily="66" charset="0"/>
              </a:rPr>
              <a:t>il est aussi très utile : Son bois est </a:t>
            </a:r>
            <a:endParaRPr lang="fr-FR" sz="4000" b="1" dirty="0" smtClean="0">
              <a:ln>
                <a:solidFill>
                  <a:srgbClr val="FFFF00"/>
                </a:solidFill>
              </a:ln>
              <a:solidFill>
                <a:schemeClr val="bg1"/>
              </a:solidFill>
              <a:latin typeface="Brush Script MT" panose="03060802040406070304" pitchFamily="66" charset="0"/>
            </a:endParaRPr>
          </a:p>
          <a:p>
            <a:r>
              <a:rPr lang="fr-FR" sz="4000" b="1" dirty="0" smtClean="0">
                <a:ln>
                  <a:solidFill>
                    <a:srgbClr val="FFFF00"/>
                  </a:solidFill>
                </a:ln>
                <a:solidFill>
                  <a:schemeClr val="bg1"/>
                </a:solidFill>
                <a:latin typeface="Brush Script MT" panose="03060802040406070304" pitchFamily="66" charset="0"/>
              </a:rPr>
              <a:t>très </a:t>
            </a:r>
            <a:r>
              <a:rPr lang="fr-FR" sz="4000" b="1" dirty="0">
                <a:ln>
                  <a:solidFill>
                    <a:srgbClr val="FFFF00"/>
                  </a:solidFill>
                </a:ln>
                <a:solidFill>
                  <a:schemeClr val="bg1"/>
                </a:solidFill>
                <a:latin typeface="Brush Script MT" panose="03060802040406070304" pitchFamily="66" charset="0"/>
              </a:rPr>
              <a:t>prisé et on l'utilise également pour </a:t>
            </a:r>
            <a:r>
              <a:rPr lang="fr-FR" sz="4000" b="1" dirty="0" smtClean="0">
                <a:ln>
                  <a:solidFill>
                    <a:srgbClr val="FFFF00"/>
                  </a:solidFill>
                </a:ln>
                <a:solidFill>
                  <a:schemeClr val="bg1"/>
                </a:solidFill>
                <a:latin typeface="Brush Script MT" panose="03060802040406070304" pitchFamily="66" charset="0"/>
              </a:rPr>
              <a:t>faire</a:t>
            </a:r>
          </a:p>
          <a:p>
            <a:r>
              <a:rPr lang="fr-FR" sz="4000" b="1" dirty="0" smtClean="0">
                <a:ln>
                  <a:solidFill>
                    <a:srgbClr val="FFFF00"/>
                  </a:solidFill>
                </a:ln>
                <a:solidFill>
                  <a:schemeClr val="bg1"/>
                </a:solidFill>
                <a:latin typeface="Brush Script MT" panose="03060802040406070304" pitchFamily="66" charset="0"/>
              </a:rPr>
              <a:t> </a:t>
            </a:r>
            <a:r>
              <a:rPr lang="fr-FR" sz="4000" b="1" dirty="0">
                <a:ln>
                  <a:solidFill>
                    <a:srgbClr val="FFFF00"/>
                  </a:solidFill>
                </a:ln>
                <a:solidFill>
                  <a:schemeClr val="bg1"/>
                </a:solidFill>
                <a:latin typeface="Brush Script MT" panose="03060802040406070304" pitchFamily="66" charset="0"/>
              </a:rPr>
              <a:t>du papier.</a:t>
            </a:r>
          </a:p>
        </p:txBody>
      </p:sp>
    </p:spTree>
    <p:extLst>
      <p:ext uri="{BB962C8B-B14F-4D97-AF65-F5344CB8AC3E}">
        <p14:creationId xmlns:p14="http://schemas.microsoft.com/office/powerpoint/2010/main" val="172014613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4" end="4"/>
                                            </p:txEl>
                                          </p:spTgt>
                                        </p:tgtEl>
                                        <p:attrNameLst>
                                          <p:attrName>ppt_w</p:attrName>
                                        </p:attrNameLst>
                                      </p:cBhvr>
                                    </p:anim>
                                    <p:anim by="(#ppt_w*0.50)" calcmode="lin" valueType="num">
                                      <p:cBhvr>
                                        <p:cTn id="40" dur="500" decel="50000" autoRev="1" fill="hold">
                                          <p:stCondLst>
                                            <p:cond delay="0"/>
                                          </p:stCondLst>
                                        </p:cTn>
                                        <p:tgtEl>
                                          <p:spTgt spid="3">
                                            <p:txEl>
                                              <p:pRg st="4" end="4"/>
                                            </p:txEl>
                                          </p:spTgt>
                                        </p:tgtEl>
                                        <p:attrNameLst>
                                          <p:attrName>ppt_x</p:attrName>
                                        </p:attrNameLst>
                                      </p:cBhvr>
                                    </p:anim>
                                    <p:anim from="(-#ppt_h/2)" to="(#ppt_y)" calcmode="lin" valueType="num">
                                      <p:cBhvr>
                                        <p:cTn id="41" dur="1000" fill="hold">
                                          <p:stCondLst>
                                            <p:cond delay="0"/>
                                          </p:stCondLst>
                                        </p:cTn>
                                        <p:tgtEl>
                                          <p:spTgt spid="3">
                                            <p:txEl>
                                              <p:pRg st="4" end="4"/>
                                            </p:txEl>
                                          </p:spTgt>
                                        </p:tgtEl>
                                        <p:attrNameLst>
                                          <p:attrName>ppt_y</p:attrName>
                                        </p:attrNameLst>
                                      </p:cBhvr>
                                    </p:anim>
                                    <p:animRot by="21600000">
                                      <p:cBhvr>
                                        <p:cTn id="42" dur="1000" fill="hold">
                                          <p:stCondLst>
                                            <p:cond delay="0"/>
                                          </p:stCondLst>
                                        </p:cTn>
                                        <p:tgtEl>
                                          <p:spTgt spid="3">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3">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3">
                                            <p:txEl>
                                              <p:pRg st="5" end="5"/>
                                            </p:txEl>
                                          </p:spTgt>
                                        </p:tgtEl>
                                        <p:attrNameLst>
                                          <p:attrName>ppt_w</p:attrName>
                                        </p:attrNameLst>
                                      </p:cBhvr>
                                    </p:anim>
                                    <p:anim by="(#ppt_w*0.50)" calcmode="lin" valueType="num">
                                      <p:cBhvr>
                                        <p:cTn id="48" dur="500" decel="50000" autoRev="1" fill="hold">
                                          <p:stCondLst>
                                            <p:cond delay="0"/>
                                          </p:stCondLst>
                                        </p:cTn>
                                        <p:tgtEl>
                                          <p:spTgt spid="3">
                                            <p:txEl>
                                              <p:pRg st="5" end="5"/>
                                            </p:txEl>
                                          </p:spTgt>
                                        </p:tgtEl>
                                        <p:attrNameLst>
                                          <p:attrName>ppt_x</p:attrName>
                                        </p:attrNameLst>
                                      </p:cBhvr>
                                    </p:anim>
                                    <p:anim from="(-#ppt_h/2)" to="(#ppt_y)" calcmode="lin" valueType="num">
                                      <p:cBhvr>
                                        <p:cTn id="49" dur="1000" fill="hold">
                                          <p:stCondLst>
                                            <p:cond delay="0"/>
                                          </p:stCondLst>
                                        </p:cTn>
                                        <p:tgtEl>
                                          <p:spTgt spid="3">
                                            <p:txEl>
                                              <p:pRg st="5" end="5"/>
                                            </p:txEl>
                                          </p:spTgt>
                                        </p:tgtEl>
                                        <p:attrNameLst>
                                          <p:attrName>ppt_y</p:attrName>
                                        </p:attrNameLst>
                                      </p:cBhvr>
                                    </p:anim>
                                    <p:animRot by="21600000">
                                      <p:cBhvr>
                                        <p:cTn id="50" dur="1000" fill="hold">
                                          <p:stCondLst>
                                            <p:cond delay="0"/>
                                          </p:stCondLst>
                                        </p:cTn>
                                        <p:tgtEl>
                                          <p:spTgt spid="3">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3">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3">
                                            <p:txEl>
                                              <p:pRg st="6" end="6"/>
                                            </p:txEl>
                                          </p:spTgt>
                                        </p:tgtEl>
                                        <p:attrNameLst>
                                          <p:attrName>ppt_w</p:attrName>
                                        </p:attrNameLst>
                                      </p:cBhvr>
                                    </p:anim>
                                    <p:anim by="(#ppt_w*0.50)" calcmode="lin" valueType="num">
                                      <p:cBhvr>
                                        <p:cTn id="56" dur="500" decel="50000" autoRev="1" fill="hold">
                                          <p:stCondLst>
                                            <p:cond delay="0"/>
                                          </p:stCondLst>
                                        </p:cTn>
                                        <p:tgtEl>
                                          <p:spTgt spid="3">
                                            <p:txEl>
                                              <p:pRg st="6" end="6"/>
                                            </p:txEl>
                                          </p:spTgt>
                                        </p:tgtEl>
                                        <p:attrNameLst>
                                          <p:attrName>ppt_x</p:attrName>
                                        </p:attrNameLst>
                                      </p:cBhvr>
                                    </p:anim>
                                    <p:anim from="(-#ppt_h/2)" to="(#ppt_y)" calcmode="lin" valueType="num">
                                      <p:cBhvr>
                                        <p:cTn id="57" dur="1000" fill="hold">
                                          <p:stCondLst>
                                            <p:cond delay="0"/>
                                          </p:stCondLst>
                                        </p:cTn>
                                        <p:tgtEl>
                                          <p:spTgt spid="3">
                                            <p:txEl>
                                              <p:pRg st="6" end="6"/>
                                            </p:txEl>
                                          </p:spTgt>
                                        </p:tgtEl>
                                        <p:attrNameLst>
                                          <p:attrName>ppt_y</p:attrName>
                                        </p:attrNameLst>
                                      </p:cBhvr>
                                    </p:anim>
                                    <p:animRot by="21600000">
                                      <p:cBhvr>
                                        <p:cTn id="58" dur="1000" fill="hold">
                                          <p:stCondLst>
                                            <p:cond delay="0"/>
                                          </p:stCondLst>
                                        </p:cTn>
                                        <p:tgtEl>
                                          <p:spTgt spid="3">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5</a:t>
            </a:fld>
            <a:endParaRPr lang="en-US" dirty="0"/>
          </a:p>
        </p:txBody>
      </p:sp>
      <p:pic>
        <p:nvPicPr>
          <p:cNvPr id="2" name="Image 1"/>
          <p:cNvPicPr>
            <a:picLocks noChangeAspect="1"/>
          </p:cNvPicPr>
          <p:nvPr/>
        </p:nvPicPr>
        <p:blipFill>
          <a:blip r:embed="rId3"/>
          <a:stretch>
            <a:fillRect/>
          </a:stretch>
        </p:blipFill>
        <p:spPr>
          <a:xfrm>
            <a:off x="1629078" y="497561"/>
            <a:ext cx="8861583" cy="5911079"/>
          </a:xfrm>
          <a:prstGeom prst="rect">
            <a:avLst/>
          </a:prstGeom>
          <a:effectLst>
            <a:softEdge rad="127000"/>
          </a:effectLst>
        </p:spPr>
      </p:pic>
    </p:spTree>
    <p:extLst>
      <p:ext uri="{BB962C8B-B14F-4D97-AF65-F5344CB8AC3E}">
        <p14:creationId xmlns:p14="http://schemas.microsoft.com/office/powerpoint/2010/main" val="387793607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6</a:t>
            </a:fld>
            <a:endParaRPr lang="en-US" dirty="0"/>
          </a:p>
        </p:txBody>
      </p:sp>
      <p:sp>
        <p:nvSpPr>
          <p:cNvPr id="2" name="Rectangle 1"/>
          <p:cNvSpPr/>
          <p:nvPr/>
        </p:nvSpPr>
        <p:spPr>
          <a:xfrm>
            <a:off x="476495" y="367249"/>
            <a:ext cx="11239009" cy="6247864"/>
          </a:xfrm>
          <a:prstGeom prst="rect">
            <a:avLst/>
          </a:prstGeom>
        </p:spPr>
        <p:txBody>
          <a:bodyPr wrap="square">
            <a:spAutoFit/>
          </a:bodyPr>
          <a:lstStyle/>
          <a:p>
            <a:r>
              <a:rPr lang="fr-FR" sz="4000" b="1" dirty="0" err="1">
                <a:solidFill>
                  <a:schemeClr val="bg1"/>
                </a:solidFill>
                <a:latin typeface="Brush Script MT" panose="03060802040406070304" pitchFamily="66" charset="0"/>
              </a:rPr>
              <a:t>Tane</a:t>
            </a:r>
            <a:r>
              <a:rPr lang="fr-FR" sz="4000" b="1" dirty="0">
                <a:solidFill>
                  <a:schemeClr val="bg1"/>
                </a:solidFill>
                <a:latin typeface="Brush Script MT" panose="03060802040406070304" pitchFamily="66" charset="0"/>
              </a:rPr>
              <a:t> </a:t>
            </a:r>
            <a:r>
              <a:rPr lang="fr-FR" sz="4000" b="1" dirty="0" err="1">
                <a:solidFill>
                  <a:schemeClr val="bg1"/>
                </a:solidFill>
                <a:latin typeface="Brush Script MT" panose="03060802040406070304" pitchFamily="66" charset="0"/>
              </a:rPr>
              <a:t>Mahuta</a:t>
            </a:r>
            <a:r>
              <a:rPr lang="fr-FR" sz="4000" b="1" dirty="0">
                <a:solidFill>
                  <a:schemeClr val="bg1"/>
                </a:solidFill>
                <a:latin typeface="Brush Script MT" panose="03060802040406070304" pitchFamily="66" charset="0"/>
              </a:rPr>
              <a:t>, l'Arbre-Dieu Maori, Nouvelle Zélande - </a:t>
            </a:r>
          </a:p>
          <a:p>
            <a:r>
              <a:rPr lang="fr-FR" sz="4000" b="1" dirty="0" smtClean="0">
                <a:solidFill>
                  <a:schemeClr val="bg1"/>
                </a:solidFill>
                <a:latin typeface="Brush Script MT" panose="03060802040406070304" pitchFamily="66" charset="0"/>
              </a:rPr>
              <a:t>Son </a:t>
            </a:r>
            <a:r>
              <a:rPr lang="fr-FR" sz="4000" b="1" dirty="0">
                <a:solidFill>
                  <a:schemeClr val="bg1"/>
                </a:solidFill>
                <a:latin typeface="Brush Script MT" panose="03060802040406070304" pitchFamily="66" charset="0"/>
              </a:rPr>
              <a:t>nom signifie « Seigneur de la Forêt ». On estime qu'il pourrait bien avoir près de 2500 ans ( il serait donc plus vieux que Jules César ! ) </a:t>
            </a:r>
          </a:p>
          <a:p>
            <a:r>
              <a:rPr lang="fr-FR" sz="4000" b="1" dirty="0" err="1" smtClean="0">
                <a:solidFill>
                  <a:schemeClr val="bg1"/>
                </a:solidFill>
                <a:latin typeface="Brush Script MT" panose="03060802040406070304" pitchFamily="66" charset="0"/>
              </a:rPr>
              <a:t>Tane</a:t>
            </a:r>
            <a:r>
              <a:rPr lang="fr-FR" sz="4000" b="1" dirty="0" smtClean="0">
                <a:solidFill>
                  <a:schemeClr val="bg1"/>
                </a:solidFill>
                <a:latin typeface="Brush Script MT" panose="03060802040406070304" pitchFamily="66" charset="0"/>
              </a:rPr>
              <a:t> </a:t>
            </a:r>
            <a:r>
              <a:rPr lang="fr-FR" sz="4000" b="1" dirty="0" err="1">
                <a:solidFill>
                  <a:schemeClr val="bg1"/>
                </a:solidFill>
                <a:latin typeface="Brush Script MT" panose="03060802040406070304" pitchFamily="66" charset="0"/>
              </a:rPr>
              <a:t>Mahuta</a:t>
            </a:r>
            <a:r>
              <a:rPr lang="fr-FR" sz="4000" b="1" dirty="0">
                <a:solidFill>
                  <a:schemeClr val="bg1"/>
                </a:solidFill>
                <a:latin typeface="Brush Script MT" panose="03060802040406070304" pitchFamily="66" charset="0"/>
              </a:rPr>
              <a:t> est un </a:t>
            </a:r>
            <a:r>
              <a:rPr lang="fr-FR" sz="4000" b="1" dirty="0" err="1">
                <a:solidFill>
                  <a:schemeClr val="bg1"/>
                </a:solidFill>
                <a:latin typeface="Brush Script MT" panose="03060802040406070304" pitchFamily="66" charset="0"/>
              </a:rPr>
              <a:t>Kauri</a:t>
            </a:r>
            <a:r>
              <a:rPr lang="fr-FR" sz="4000" b="1" dirty="0">
                <a:solidFill>
                  <a:schemeClr val="bg1"/>
                </a:solidFill>
                <a:latin typeface="Brush Script MT" panose="03060802040406070304" pitchFamily="66" charset="0"/>
              </a:rPr>
              <a:t> géant, et c'est l'arbre le plus massif de son espèce (le tronc à lui seul atteint les 244,5 mètres cubes). En plus de tout ça, il est considéré comme une divinité... Selon la mythologie Maorie, il s'agirait en effet du fils de la terre et du ciel, qui aurait séparé ces derniers en les poussant avec ses branches et ses racines pour permettre à la lumière d'exister.</a:t>
            </a:r>
          </a:p>
        </p:txBody>
      </p:sp>
    </p:spTree>
    <p:extLst>
      <p:ext uri="{BB962C8B-B14F-4D97-AF65-F5344CB8AC3E}">
        <p14:creationId xmlns:p14="http://schemas.microsoft.com/office/powerpoint/2010/main" val="86019246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7</a:t>
            </a:fld>
            <a:endParaRPr lang="en-US"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089"/>
          <a:stretch/>
        </p:blipFill>
        <p:spPr>
          <a:xfrm>
            <a:off x="3158432" y="426244"/>
            <a:ext cx="5875136" cy="6019800"/>
          </a:xfrm>
          <a:prstGeom prst="rect">
            <a:avLst/>
          </a:prstGeom>
          <a:effectLst>
            <a:softEdge rad="127000"/>
          </a:effectLst>
        </p:spPr>
      </p:pic>
      <p:sp>
        <p:nvSpPr>
          <p:cNvPr id="3" name="Rectangle 2"/>
          <p:cNvSpPr/>
          <p:nvPr/>
        </p:nvSpPr>
        <p:spPr>
          <a:xfrm>
            <a:off x="2057298" y="426244"/>
            <a:ext cx="8072595" cy="1938992"/>
          </a:xfrm>
          <a:prstGeom prst="rect">
            <a:avLst/>
          </a:prstGeom>
        </p:spPr>
        <p:txBody>
          <a:bodyPr wrap="none">
            <a:spAutoFit/>
          </a:bodyPr>
          <a:lstStyle/>
          <a:p>
            <a:r>
              <a:rPr lang="fr-FR" sz="4000" b="1" dirty="0">
                <a:solidFill>
                  <a:schemeClr val="bg1"/>
                </a:solidFill>
                <a:latin typeface="Brush Script MT" panose="03060802040406070304" pitchFamily="66" charset="0"/>
              </a:rPr>
              <a:t>Jacarandas de </a:t>
            </a:r>
            <a:r>
              <a:rPr lang="fr-FR" sz="4000" b="1" dirty="0" err="1">
                <a:solidFill>
                  <a:schemeClr val="bg1"/>
                </a:solidFill>
                <a:latin typeface="Brush Script MT" panose="03060802040406070304" pitchFamily="66" charset="0"/>
              </a:rPr>
              <a:t>Cullinan</a:t>
            </a:r>
            <a:r>
              <a:rPr lang="fr-FR" sz="4000" b="1" dirty="0">
                <a:solidFill>
                  <a:schemeClr val="bg1"/>
                </a:solidFill>
                <a:latin typeface="Brush Script MT" panose="03060802040406070304" pitchFamily="66" charset="0"/>
              </a:rPr>
              <a:t>, en Afrique du Sud </a:t>
            </a:r>
            <a:r>
              <a:rPr lang="fr-FR" sz="4000" b="1" dirty="0" smtClean="0">
                <a:solidFill>
                  <a:schemeClr val="bg1"/>
                </a:solidFill>
                <a:latin typeface="Brush Script MT" panose="03060802040406070304" pitchFamily="66" charset="0"/>
              </a:rPr>
              <a:t>–</a:t>
            </a:r>
          </a:p>
          <a:p>
            <a:r>
              <a:rPr lang="fr-FR" sz="4000" b="1" dirty="0" smtClean="0">
                <a:solidFill>
                  <a:schemeClr val="bg1"/>
                </a:solidFill>
                <a:latin typeface="Brush Script MT" panose="03060802040406070304" pitchFamily="66" charset="0"/>
              </a:rPr>
              <a:t>Ces </a:t>
            </a:r>
            <a:r>
              <a:rPr lang="fr-FR" sz="4000" b="1" dirty="0">
                <a:solidFill>
                  <a:schemeClr val="bg1"/>
                </a:solidFill>
                <a:latin typeface="Brush Script MT" panose="03060802040406070304" pitchFamily="66" charset="0"/>
              </a:rPr>
              <a:t>magnifiques arbres transforment la route </a:t>
            </a:r>
            <a:endParaRPr lang="fr-FR" sz="4000" b="1" dirty="0" smtClean="0">
              <a:solidFill>
                <a:schemeClr val="bg1"/>
              </a:solidFill>
              <a:latin typeface="Brush Script MT" panose="03060802040406070304" pitchFamily="66" charset="0"/>
            </a:endParaRPr>
          </a:p>
          <a:p>
            <a:r>
              <a:rPr lang="fr-FR" sz="4000" b="1" dirty="0" smtClean="0">
                <a:solidFill>
                  <a:schemeClr val="bg1"/>
                </a:solidFill>
                <a:latin typeface="Brush Script MT" panose="03060802040406070304" pitchFamily="66" charset="0"/>
              </a:rPr>
              <a:t>un </a:t>
            </a:r>
            <a:r>
              <a:rPr lang="fr-FR" sz="4000" b="1" dirty="0">
                <a:solidFill>
                  <a:schemeClr val="bg1"/>
                </a:solidFill>
                <a:latin typeface="Brush Script MT" panose="03060802040406070304" pitchFamily="66" charset="0"/>
              </a:rPr>
              <a:t>tapis de fleurs mauves</a:t>
            </a:r>
          </a:p>
        </p:txBody>
      </p:sp>
    </p:spTree>
    <p:extLst>
      <p:ext uri="{BB962C8B-B14F-4D97-AF65-F5344CB8AC3E}">
        <p14:creationId xmlns:p14="http://schemas.microsoft.com/office/powerpoint/2010/main" val="306901343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8</a:t>
            </a:fld>
            <a:endParaRPr lang="en-US" dirty="0"/>
          </a:p>
        </p:txBody>
      </p:sp>
      <p:pic>
        <p:nvPicPr>
          <p:cNvPr id="2" name="Image 1"/>
          <p:cNvPicPr>
            <a:picLocks noChangeAspect="1"/>
          </p:cNvPicPr>
          <p:nvPr/>
        </p:nvPicPr>
        <p:blipFill>
          <a:blip r:embed="rId3"/>
          <a:stretch>
            <a:fillRect/>
          </a:stretch>
        </p:blipFill>
        <p:spPr>
          <a:xfrm>
            <a:off x="1905000" y="642937"/>
            <a:ext cx="8382000" cy="5572125"/>
          </a:xfrm>
          <a:prstGeom prst="rect">
            <a:avLst/>
          </a:prstGeom>
          <a:effectLst>
            <a:softEdge rad="127000"/>
          </a:effectLst>
        </p:spPr>
      </p:pic>
      <p:sp>
        <p:nvSpPr>
          <p:cNvPr id="3" name="Rectangle 2"/>
          <p:cNvSpPr/>
          <p:nvPr/>
        </p:nvSpPr>
        <p:spPr>
          <a:xfrm>
            <a:off x="2659324" y="642937"/>
            <a:ext cx="6840014" cy="707886"/>
          </a:xfrm>
          <a:prstGeom prst="rect">
            <a:avLst/>
          </a:prstGeom>
        </p:spPr>
        <p:txBody>
          <a:bodyPr wrap="none">
            <a:spAutoFit/>
          </a:bodyPr>
          <a:lstStyle/>
          <a:p>
            <a:r>
              <a:rPr lang="fr-FR" sz="4000" b="1" dirty="0">
                <a:solidFill>
                  <a:schemeClr val="bg1"/>
                </a:solidFill>
                <a:latin typeface="Brush Script MT" panose="03060802040406070304" pitchFamily="66" charset="0"/>
              </a:rPr>
              <a:t>L'avenue des chênes, Caroline du Sud </a:t>
            </a:r>
            <a:r>
              <a:rPr lang="fr-FR" dirty="0"/>
              <a:t>-</a:t>
            </a:r>
          </a:p>
        </p:txBody>
      </p:sp>
    </p:spTree>
    <p:extLst>
      <p:ext uri="{BB962C8B-B14F-4D97-AF65-F5344CB8AC3E}">
        <p14:creationId xmlns:p14="http://schemas.microsoft.com/office/powerpoint/2010/main" val="35274667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9</a:t>
            </a:fld>
            <a:endParaRPr lang="en-US" dirty="0"/>
          </a:p>
        </p:txBody>
      </p:sp>
      <p:pic>
        <p:nvPicPr>
          <p:cNvPr id="2" name="Image 1"/>
          <p:cNvPicPr>
            <a:picLocks noChangeAspect="1"/>
          </p:cNvPicPr>
          <p:nvPr/>
        </p:nvPicPr>
        <p:blipFill>
          <a:blip r:embed="rId3"/>
          <a:stretch>
            <a:fillRect/>
          </a:stretch>
        </p:blipFill>
        <p:spPr>
          <a:xfrm>
            <a:off x="1905000" y="633412"/>
            <a:ext cx="8382000" cy="5591175"/>
          </a:xfrm>
          <a:prstGeom prst="rect">
            <a:avLst/>
          </a:prstGeom>
          <a:effectLst>
            <a:softEdge rad="127000"/>
          </a:effectLst>
        </p:spPr>
      </p:pic>
      <p:sp>
        <p:nvSpPr>
          <p:cNvPr id="3" name="Rectangle 2"/>
          <p:cNvSpPr/>
          <p:nvPr/>
        </p:nvSpPr>
        <p:spPr>
          <a:xfrm>
            <a:off x="2868353" y="581017"/>
            <a:ext cx="6455293" cy="3170099"/>
          </a:xfrm>
          <a:prstGeom prst="rect">
            <a:avLst/>
          </a:prstGeom>
        </p:spPr>
        <p:txBody>
          <a:bodyPr wrap="none">
            <a:spAutoFit/>
          </a:bodyPr>
          <a:lstStyle/>
          <a:p>
            <a:r>
              <a:rPr lang="fr-FR" sz="4000" b="1" dirty="0">
                <a:ln>
                  <a:solidFill>
                    <a:srgbClr val="FFFF00"/>
                  </a:solidFill>
                </a:ln>
                <a:solidFill>
                  <a:schemeClr val="bg1"/>
                </a:solidFill>
                <a:latin typeface="Brush Script MT" panose="03060802040406070304" pitchFamily="66" charset="0"/>
              </a:rPr>
              <a:t>Baobabs, Madagascar </a:t>
            </a:r>
            <a:r>
              <a:rPr lang="fr-FR" sz="4000" b="1" dirty="0" smtClean="0">
                <a:ln>
                  <a:solidFill>
                    <a:srgbClr val="FFFF00"/>
                  </a:solidFill>
                </a:ln>
                <a:solidFill>
                  <a:schemeClr val="bg1"/>
                </a:solidFill>
                <a:latin typeface="Brush Script MT" panose="03060802040406070304" pitchFamily="66" charset="0"/>
              </a:rPr>
              <a:t>–</a:t>
            </a:r>
          </a:p>
          <a:p>
            <a:r>
              <a:rPr lang="fr-FR" sz="4000" b="1" dirty="0" smtClean="0">
                <a:ln>
                  <a:solidFill>
                    <a:srgbClr val="FFFF00"/>
                  </a:solidFill>
                </a:ln>
                <a:solidFill>
                  <a:schemeClr val="bg1"/>
                </a:solidFill>
                <a:latin typeface="Brush Script MT" panose="03060802040406070304" pitchFamily="66" charset="0"/>
              </a:rPr>
              <a:t> </a:t>
            </a:r>
            <a:r>
              <a:rPr lang="fr-FR" sz="4000" b="1" dirty="0">
                <a:ln>
                  <a:solidFill>
                    <a:srgbClr val="FFFF00"/>
                  </a:solidFill>
                </a:ln>
                <a:solidFill>
                  <a:schemeClr val="bg1"/>
                </a:solidFill>
                <a:latin typeface="Brush Script MT" panose="03060802040406070304" pitchFamily="66" charset="0"/>
              </a:rPr>
              <a:t>Peu de feuillage et un tronc épais </a:t>
            </a:r>
            <a:endParaRPr lang="fr-FR" sz="4000" b="1" dirty="0" smtClean="0">
              <a:ln>
                <a:solidFill>
                  <a:srgbClr val="FFFF00"/>
                </a:solidFill>
              </a:ln>
              <a:solidFill>
                <a:schemeClr val="bg1"/>
              </a:solidFill>
              <a:latin typeface="Brush Script MT" panose="03060802040406070304" pitchFamily="66" charset="0"/>
            </a:endParaRPr>
          </a:p>
          <a:p>
            <a:r>
              <a:rPr lang="fr-FR" sz="4000" b="1" dirty="0" smtClean="0">
                <a:ln>
                  <a:solidFill>
                    <a:srgbClr val="FFFF00"/>
                  </a:solidFill>
                </a:ln>
                <a:solidFill>
                  <a:schemeClr val="bg1"/>
                </a:solidFill>
                <a:latin typeface="Brush Script MT" panose="03060802040406070304" pitchFamily="66" charset="0"/>
              </a:rPr>
              <a:t>pour </a:t>
            </a:r>
            <a:r>
              <a:rPr lang="fr-FR" sz="4000" b="1" dirty="0">
                <a:ln>
                  <a:solidFill>
                    <a:srgbClr val="FFFF00"/>
                  </a:solidFill>
                </a:ln>
                <a:solidFill>
                  <a:schemeClr val="bg1"/>
                </a:solidFill>
                <a:latin typeface="Brush Script MT" panose="03060802040406070304" pitchFamily="66" charset="0"/>
              </a:rPr>
              <a:t>stocker un maximum d'eau. </a:t>
            </a:r>
            <a:endParaRPr lang="fr-FR" sz="4000" b="1" dirty="0" smtClean="0">
              <a:ln>
                <a:solidFill>
                  <a:srgbClr val="FFFF00"/>
                </a:solidFill>
              </a:ln>
              <a:solidFill>
                <a:schemeClr val="bg1"/>
              </a:solidFill>
              <a:latin typeface="Brush Script MT" panose="03060802040406070304" pitchFamily="66" charset="0"/>
            </a:endParaRPr>
          </a:p>
          <a:p>
            <a:r>
              <a:rPr lang="fr-FR" sz="4000" b="1" dirty="0" smtClean="0">
                <a:ln>
                  <a:solidFill>
                    <a:srgbClr val="FFFF00"/>
                  </a:solidFill>
                </a:ln>
                <a:solidFill>
                  <a:schemeClr val="bg1"/>
                </a:solidFill>
                <a:latin typeface="Brush Script MT" panose="03060802040406070304" pitchFamily="66" charset="0"/>
              </a:rPr>
              <a:t>La </a:t>
            </a:r>
            <a:r>
              <a:rPr lang="fr-FR" sz="4000" b="1" dirty="0">
                <a:ln>
                  <a:solidFill>
                    <a:srgbClr val="FFFF00"/>
                  </a:solidFill>
                </a:ln>
                <a:solidFill>
                  <a:schemeClr val="bg1"/>
                </a:solidFill>
                <a:latin typeface="Brush Script MT" panose="03060802040406070304" pitchFamily="66" charset="0"/>
              </a:rPr>
              <a:t>combinaison parfaite pour </a:t>
            </a:r>
            <a:r>
              <a:rPr lang="fr-FR" sz="4000" b="1" dirty="0" smtClean="0">
                <a:ln>
                  <a:solidFill>
                    <a:srgbClr val="FFFF00"/>
                  </a:solidFill>
                </a:ln>
                <a:solidFill>
                  <a:schemeClr val="bg1"/>
                </a:solidFill>
                <a:latin typeface="Brush Script MT" panose="03060802040406070304" pitchFamily="66" charset="0"/>
              </a:rPr>
              <a:t>survivre</a:t>
            </a:r>
          </a:p>
          <a:p>
            <a:r>
              <a:rPr lang="fr-FR" sz="4000" b="1" dirty="0" smtClean="0">
                <a:ln>
                  <a:solidFill>
                    <a:srgbClr val="FFFF00"/>
                  </a:solidFill>
                </a:ln>
                <a:solidFill>
                  <a:schemeClr val="bg1"/>
                </a:solidFill>
                <a:latin typeface="Brush Script MT" panose="03060802040406070304" pitchFamily="66" charset="0"/>
              </a:rPr>
              <a:t> </a:t>
            </a:r>
            <a:r>
              <a:rPr lang="fr-FR" sz="4000" b="1" dirty="0">
                <a:ln>
                  <a:solidFill>
                    <a:srgbClr val="FFFF00"/>
                  </a:solidFill>
                </a:ln>
                <a:solidFill>
                  <a:schemeClr val="bg1"/>
                </a:solidFill>
                <a:latin typeface="Brush Script MT" panose="03060802040406070304" pitchFamily="66" charset="0"/>
              </a:rPr>
              <a:t>aux rudes périodes de sécheresse</a:t>
            </a:r>
          </a:p>
        </p:txBody>
      </p:sp>
    </p:spTree>
    <p:extLst>
      <p:ext uri="{BB962C8B-B14F-4D97-AF65-F5344CB8AC3E}">
        <p14:creationId xmlns:p14="http://schemas.microsoft.com/office/powerpoint/2010/main" val="14182751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4" end="4"/>
                                            </p:txEl>
                                          </p:spTgt>
                                        </p:tgtEl>
                                        <p:attrNameLst>
                                          <p:attrName>ppt_w</p:attrName>
                                        </p:attrNameLst>
                                      </p:cBhvr>
                                    </p:anim>
                                    <p:anim by="(#ppt_w*0.50)" calcmode="lin" valueType="num">
                                      <p:cBhvr>
                                        <p:cTn id="40" dur="500" decel="50000" autoRev="1" fill="hold">
                                          <p:stCondLst>
                                            <p:cond delay="0"/>
                                          </p:stCondLst>
                                        </p:cTn>
                                        <p:tgtEl>
                                          <p:spTgt spid="3">
                                            <p:txEl>
                                              <p:pRg st="4" end="4"/>
                                            </p:txEl>
                                          </p:spTgt>
                                        </p:tgtEl>
                                        <p:attrNameLst>
                                          <p:attrName>ppt_x</p:attrName>
                                        </p:attrNameLst>
                                      </p:cBhvr>
                                    </p:anim>
                                    <p:anim from="(-#ppt_h/2)" to="(#ppt_y)" calcmode="lin" valueType="num">
                                      <p:cBhvr>
                                        <p:cTn id="41" dur="1000" fill="hold">
                                          <p:stCondLst>
                                            <p:cond delay="0"/>
                                          </p:stCondLst>
                                        </p:cTn>
                                        <p:tgtEl>
                                          <p:spTgt spid="3">
                                            <p:txEl>
                                              <p:pRg st="4" end="4"/>
                                            </p:txEl>
                                          </p:spTgt>
                                        </p:tgtEl>
                                        <p:attrNameLst>
                                          <p:attrName>ppt_y</p:attrName>
                                        </p:attrNameLst>
                                      </p:cBhvr>
                                    </p:anim>
                                    <p:animRot by="21600000">
                                      <p:cBhvr>
                                        <p:cTn id="42"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10</a:t>
            </a:fld>
            <a:endParaRPr lang="en-US" dirty="0"/>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22600" y="482600"/>
            <a:ext cx="6116630" cy="5922010"/>
          </a:xfrm>
          <a:prstGeom prst="rect">
            <a:avLst/>
          </a:prstGeom>
          <a:effectLst>
            <a:softEdge rad="127000"/>
          </a:effectLst>
        </p:spPr>
      </p:pic>
      <p:sp>
        <p:nvSpPr>
          <p:cNvPr id="9" name="Rectangle 8"/>
          <p:cNvSpPr/>
          <p:nvPr/>
        </p:nvSpPr>
        <p:spPr>
          <a:xfrm>
            <a:off x="3154649" y="482600"/>
            <a:ext cx="5882701" cy="707886"/>
          </a:xfrm>
          <a:prstGeom prst="rect">
            <a:avLst/>
          </a:prstGeom>
        </p:spPr>
        <p:txBody>
          <a:bodyPr wrap="none">
            <a:spAutoFit/>
          </a:bodyPr>
          <a:lstStyle/>
          <a:p>
            <a:r>
              <a:rPr lang="fr-FR" sz="4000" b="1" dirty="0" err="1">
                <a:solidFill>
                  <a:schemeClr val="bg1"/>
                </a:solidFill>
                <a:latin typeface="Brush Script MT" panose="03060802040406070304" pitchFamily="66" charset="0"/>
              </a:rPr>
              <a:t>Dark</a:t>
            </a:r>
            <a:r>
              <a:rPr lang="fr-FR" sz="4000" b="1" dirty="0">
                <a:solidFill>
                  <a:schemeClr val="bg1"/>
                </a:solidFill>
                <a:latin typeface="Brush Script MT" panose="03060802040406070304" pitchFamily="66" charset="0"/>
              </a:rPr>
              <a:t> </a:t>
            </a:r>
            <a:r>
              <a:rPr lang="fr-FR" sz="4000" b="1" dirty="0" err="1">
                <a:solidFill>
                  <a:schemeClr val="bg1"/>
                </a:solidFill>
                <a:latin typeface="Brush Script MT" panose="03060802040406070304" pitchFamily="66" charset="0"/>
              </a:rPr>
              <a:t>Hedges</a:t>
            </a:r>
            <a:r>
              <a:rPr lang="fr-FR" sz="4000" b="1" dirty="0">
                <a:solidFill>
                  <a:schemeClr val="bg1"/>
                </a:solidFill>
                <a:latin typeface="Brush Script MT" panose="03060802040406070304" pitchFamily="66" charset="0"/>
              </a:rPr>
              <a:t>, Irlande du Nord -</a:t>
            </a:r>
          </a:p>
        </p:txBody>
      </p:sp>
    </p:spTree>
    <p:extLst>
      <p:ext uri="{BB962C8B-B14F-4D97-AF65-F5344CB8AC3E}">
        <p14:creationId xmlns:p14="http://schemas.microsoft.com/office/powerpoint/2010/main" val="24026794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11</a:t>
            </a:fld>
            <a:endParaRPr lang="en-US" dirty="0"/>
          </a:p>
        </p:txBody>
      </p:sp>
      <p:pic>
        <p:nvPicPr>
          <p:cNvPr id="1026" name="Picture 2" descr="https://ecp.yusercontent.com/mail?url=http%3A%2F%2Fwww.demotivateur.fr%2Fimages-buzz%2F868%2Fdarkb.jpg&amp;t=1563382148&amp;ymreqid=ef07591c-60c2-4cea-1ca8-b4043e01bb00&amp;sig=fIkslQ_giQDjcGmwq8E3eg--~C"/>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88331" y="642937"/>
            <a:ext cx="8382000" cy="557212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3048000" y="536567"/>
            <a:ext cx="6096000" cy="2554545"/>
          </a:xfrm>
          <a:prstGeom prst="rect">
            <a:avLst/>
          </a:prstGeom>
        </p:spPr>
        <p:txBody>
          <a:bodyPr>
            <a:spAutoFit/>
          </a:bodyPr>
          <a:lstStyle/>
          <a:p>
            <a:r>
              <a:rPr lang="fr-FR" sz="4000" b="1" dirty="0">
                <a:solidFill>
                  <a:schemeClr val="bg1"/>
                </a:solidFill>
                <a:latin typeface="Brush Script MT" panose="03060802040406070304" pitchFamily="66" charset="0"/>
              </a:rPr>
              <a:t>Plantée au 18ème siècle, cette forêt de hêtres en forme de tunnel a aussi servi de décors pour la célébrissime série « Game of </a:t>
            </a:r>
            <a:r>
              <a:rPr lang="fr-FR" sz="4000" b="1" dirty="0" err="1">
                <a:solidFill>
                  <a:schemeClr val="bg1"/>
                </a:solidFill>
                <a:latin typeface="Brush Script MT" panose="03060802040406070304" pitchFamily="66" charset="0"/>
              </a:rPr>
              <a:t>Thrones</a:t>
            </a:r>
            <a:r>
              <a:rPr lang="fr-FR" sz="4000" b="1" dirty="0">
                <a:solidFill>
                  <a:schemeClr val="bg1"/>
                </a:solidFill>
                <a:latin typeface="Brush Script MT" panose="03060802040406070304" pitchFamily="66" charset="0"/>
              </a:rPr>
              <a:t> ».</a:t>
            </a:r>
          </a:p>
        </p:txBody>
      </p:sp>
    </p:spTree>
    <p:extLst>
      <p:ext uri="{BB962C8B-B14F-4D97-AF65-F5344CB8AC3E}">
        <p14:creationId xmlns:p14="http://schemas.microsoft.com/office/powerpoint/2010/main" val="16745932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4313" y="257175"/>
            <a:ext cx="11730037" cy="6357938"/>
          </a:xfrm>
          <a:prstGeom prst="rect">
            <a:avLst/>
          </a:prstGeom>
          <a:noFill/>
          <a:ln w="381000">
            <a:gradFill flip="none" rotWithShape="1">
              <a:gsLst>
                <a:gs pos="0">
                  <a:schemeClr val="accent4">
                    <a:lumMod val="89000"/>
                  </a:schemeClr>
                </a:gs>
                <a:gs pos="23000">
                  <a:schemeClr val="accent4">
                    <a:lumMod val="89000"/>
                  </a:schemeClr>
                </a:gs>
                <a:gs pos="92000">
                  <a:schemeClr val="accent5">
                    <a:lumMod val="60000"/>
                    <a:lumOff val="40000"/>
                  </a:schemeClr>
                </a:gs>
                <a:gs pos="97000">
                  <a:schemeClr val="accent4">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2032" y="1761540"/>
            <a:ext cx="5974598" cy="4706520"/>
          </a:xfrm>
          <a:prstGeom prst="rect">
            <a:avLst/>
          </a:prstGeom>
        </p:spPr>
      </p:pic>
      <p:sp>
        <p:nvSpPr>
          <p:cNvPr id="6" name="Espace réservé de la date 5"/>
          <p:cNvSpPr>
            <a:spLocks noGrp="1"/>
          </p:cNvSpPr>
          <p:nvPr>
            <p:ph type="dt" sz="half" idx="10"/>
          </p:nvPr>
        </p:nvSpPr>
        <p:spPr>
          <a:xfrm>
            <a:off x="693266" y="6359024"/>
            <a:ext cx="1146283" cy="370396"/>
          </a:xfrm>
        </p:spPr>
        <p:txBody>
          <a:bodyPr/>
          <a:lstStyle/>
          <a:p>
            <a:fld id="{0EF54EC7-4F1B-40D4-B85D-B7CBB45F475F}" type="datetime1">
              <a:rPr lang="en-US" sz="1050" b="1" smtClean="0">
                <a:solidFill>
                  <a:schemeClr val="accent4">
                    <a:lumMod val="50000"/>
                  </a:schemeClr>
                </a:solidFill>
              </a:rPr>
              <a:t>7/22/2019</a:t>
            </a:fld>
            <a:endParaRPr lang="en-US" sz="1050" b="1" dirty="0">
              <a:solidFill>
                <a:schemeClr val="accent4">
                  <a:lumMod val="50000"/>
                </a:schemeClr>
              </a:solidFill>
            </a:endParaRPr>
          </a:p>
        </p:txBody>
      </p:sp>
      <p:sp>
        <p:nvSpPr>
          <p:cNvPr id="7" name="Espace réservé du pied de page 6"/>
          <p:cNvSpPr>
            <a:spLocks noGrp="1"/>
          </p:cNvSpPr>
          <p:nvPr>
            <p:ph type="ftr" sz="quarter" idx="11"/>
          </p:nvPr>
        </p:nvSpPr>
        <p:spPr>
          <a:xfrm>
            <a:off x="3865562" y="6359024"/>
            <a:ext cx="4460876" cy="365125"/>
          </a:xfrm>
        </p:spPr>
        <p:txBody>
          <a:bodyPr/>
          <a:lstStyle/>
          <a:p>
            <a:r>
              <a:rPr lang="fr-FR" sz="1000" b="1" dirty="0" smtClean="0">
                <a:solidFill>
                  <a:schemeClr val="accent4">
                    <a:lumMod val="50000"/>
                  </a:schemeClr>
                </a:solidFill>
              </a:rPr>
              <a:t>PPS Lande2019 je compose pour vous avec ma douce et fidèle amie</a:t>
            </a:r>
            <a:endParaRPr lang="en-US" sz="1000" b="1" dirty="0">
              <a:solidFill>
                <a:schemeClr val="accent4">
                  <a:lumMod val="50000"/>
                </a:schemeClr>
              </a:solidFill>
            </a:endParaRPr>
          </a:p>
        </p:txBody>
      </p:sp>
      <p:sp>
        <p:nvSpPr>
          <p:cNvPr id="8" name="Espace réservé du numéro de diapositive 7"/>
          <p:cNvSpPr>
            <a:spLocks noGrp="1"/>
          </p:cNvSpPr>
          <p:nvPr>
            <p:ph type="sldNum" sz="quarter" idx="12"/>
          </p:nvPr>
        </p:nvSpPr>
        <p:spPr/>
        <p:txBody>
          <a:bodyPr/>
          <a:lstStyle/>
          <a:p>
            <a:fld id="{D57F1E4F-1CFF-5643-939E-217C01CDF565}" type="slidenum">
              <a:rPr lang="en-US" smtClean="0"/>
              <a:pPr/>
              <a:t>12</a:t>
            </a:fld>
            <a:endParaRPr lang="en-US" dirty="0"/>
          </a:p>
        </p:txBody>
      </p:sp>
      <p:sp>
        <p:nvSpPr>
          <p:cNvPr id="9" name="Rectangle 8"/>
          <p:cNvSpPr/>
          <p:nvPr/>
        </p:nvSpPr>
        <p:spPr>
          <a:xfrm>
            <a:off x="782047" y="257175"/>
            <a:ext cx="10594567" cy="6463308"/>
          </a:xfrm>
          <a:prstGeom prst="rect">
            <a:avLst/>
          </a:prstGeom>
        </p:spPr>
        <p:txBody>
          <a:bodyPr wrap="none">
            <a:spAutoFit/>
          </a:bodyPr>
          <a:lstStyle/>
          <a:p>
            <a:r>
              <a:rPr lang="fr-FR" sz="13800" b="1" dirty="0" smtClean="0">
                <a:ln>
                  <a:solidFill>
                    <a:schemeClr val="bg1"/>
                  </a:solidFill>
                </a:ln>
                <a:latin typeface="Brush Script MT" panose="03060802040406070304" pitchFamily="66" charset="0"/>
              </a:rPr>
              <a:t>      C’était</a:t>
            </a:r>
          </a:p>
          <a:p>
            <a:r>
              <a:rPr lang="fr-FR" sz="13800" b="1" dirty="0" smtClean="0">
                <a:ln>
                  <a:solidFill>
                    <a:schemeClr val="bg1"/>
                  </a:solidFill>
                </a:ln>
                <a:latin typeface="Brush Script MT" panose="03060802040406070304" pitchFamily="66" charset="0"/>
              </a:rPr>
              <a:t>Arbres majestueux</a:t>
            </a:r>
          </a:p>
          <a:p>
            <a:r>
              <a:rPr lang="fr-FR" sz="13800" b="1" dirty="0">
                <a:ln>
                  <a:solidFill>
                    <a:schemeClr val="bg1"/>
                  </a:solidFill>
                </a:ln>
                <a:latin typeface="Brush Script MT" panose="03060802040406070304" pitchFamily="66" charset="0"/>
              </a:rPr>
              <a:t> </a:t>
            </a:r>
            <a:r>
              <a:rPr lang="fr-FR" sz="13800" b="1" dirty="0" smtClean="0">
                <a:ln>
                  <a:solidFill>
                    <a:schemeClr val="bg1"/>
                  </a:solidFill>
                </a:ln>
                <a:latin typeface="Brush Script MT" panose="03060802040406070304" pitchFamily="66" charset="0"/>
              </a:rPr>
              <a:t>  par Lande</a:t>
            </a:r>
            <a:endParaRPr lang="fr-FR" sz="13800" b="1" dirty="0">
              <a:ln>
                <a:solidFill>
                  <a:schemeClr val="bg1"/>
                </a:solidFill>
              </a:ln>
              <a:latin typeface="Brush Script MT" panose="03060802040406070304" pitchFamily="66" charset="0"/>
            </a:endParaRPr>
          </a:p>
        </p:txBody>
      </p:sp>
    </p:spTree>
    <p:extLst>
      <p:ext uri="{BB962C8B-B14F-4D97-AF65-F5344CB8AC3E}">
        <p14:creationId xmlns:p14="http://schemas.microsoft.com/office/powerpoint/2010/main" val="89350953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105</TotalTime>
  <Words>496</Words>
  <Application>Microsoft Office PowerPoint</Application>
  <PresentationFormat>Grand écran</PresentationFormat>
  <Paragraphs>81</Paragraphs>
  <Slides>12</Slides>
  <Notes>12</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12</vt:i4>
      </vt:variant>
    </vt:vector>
  </HeadingPairs>
  <TitlesOfParts>
    <vt:vector size="19" baseType="lpstr">
      <vt:lpstr>Arial</vt:lpstr>
      <vt:lpstr>Brush Script MT</vt:lpstr>
      <vt:lpstr>Calibri</vt:lpstr>
      <vt:lpstr>Century Gothic</vt:lpstr>
      <vt:lpstr>Wingdings</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2019-07-17T15:40:17Z</dcterms:created>
  <dcterms:modified xsi:type="dcterms:W3CDTF">2019-07-22T13:36:20Z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