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55bde0E0nFa1frJ6JlS9A==" hashData="/OnzNFznXBL2/Os+OD2BbJTkFNos00mmR/l4SYX/XsNeltndtUZsLZMub6A/xAhps3/s1XksxiXrYvbosXwcr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26/06/2019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26/06/2019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26/06/2019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26/06/2019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26/06/2019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26/06/2019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26/06/2019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26/06/2019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a:srcRect l="8527" t="-266" r="5093" b="-1"/>
          <a:stretch/>
        </p:blipFill>
        <p:spPr>
          <a:xfrm>
            <a:off x="448976" y="396964"/>
            <a:ext cx="11277600" cy="6011293"/>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692742" y="1327901"/>
            <a:ext cx="10790070"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Paroles </a:t>
            </a: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deFemmes</a:t>
            </a:r>
            <a:endPar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a:t>
            </a: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N°3</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790690" y="794959"/>
            <a:ext cx="10594171" cy="5509200"/>
          </a:xfrm>
          <a:prstGeom prst="rect">
            <a:avLst/>
          </a:prstGeom>
        </p:spPr>
        <p:txBody>
          <a:bodyPr wrap="square">
            <a:spAutoFit/>
          </a:bodyPr>
          <a:lstStyle/>
          <a:p>
            <a:r>
              <a:rPr lang="fr-FR" sz="3200" b="1" dirty="0" smtClean="0">
                <a:latin typeface="Brush Script MT" panose="03060802040406070304" pitchFamily="66" charset="0"/>
              </a:rPr>
              <a:t>On dit Les </a:t>
            </a:r>
            <a:r>
              <a:rPr lang="fr-FR" sz="3200" b="1" dirty="0">
                <a:latin typeface="Brush Script MT" panose="03060802040406070304" pitchFamily="66" charset="0"/>
              </a:rPr>
              <a:t>hommes se plaignent souvent que les femmes sont trop bavardes. Un cliché misogyne? A en croire Science World Report, il y a une part de réalité derrière cette accusation typiquement masculine et surtout une explication biologique. Les femmes posséderaient dans leur cerveau un plus haut niveau de «protéines du langage» que les hommes. Certaines recherches citées par Science </a:t>
            </a:r>
            <a:r>
              <a:rPr lang="fr-FR" sz="3200" b="1" dirty="0" err="1">
                <a:latin typeface="Brush Script MT" panose="03060802040406070304" pitchFamily="66" charset="0"/>
              </a:rPr>
              <a:t>Mag</a:t>
            </a:r>
            <a:r>
              <a:rPr lang="fr-FR" sz="3200" b="1" dirty="0">
                <a:latin typeface="Brush Script MT" panose="03060802040406070304" pitchFamily="66" charset="0"/>
              </a:rPr>
              <a:t> montrent que les jeunes filles apprennent le langage plus rapidement que les jeunes garçons. Selon d'autres études évoquées par Science World Report, les femmes parleraient en moyenne trois fois plus que les hommes. Une femme emploierait, toujours en moyenne, 20 000 mots par jour, soit 13 000 mots de plus que l'homme moyen. En plus, les femmes parlent généralement plus vite et consacre une part plus importante de leur cerveau au langage.</a:t>
            </a: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9000" r="-509" b="40000"/>
          <a:stretch/>
        </p:blipFill>
        <p:spPr>
          <a:xfrm>
            <a:off x="405051" y="2070100"/>
            <a:ext cx="11381898" cy="2717800"/>
          </a:xfrm>
          <a:prstGeom prst="rect">
            <a:avLst/>
          </a:prstGeom>
          <a:effectLst>
            <a:softEdge rad="1270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26296" r="-420" b="34074"/>
          <a:stretch/>
        </p:blipFill>
        <p:spPr>
          <a:xfrm>
            <a:off x="415449" y="1099379"/>
            <a:ext cx="11361101" cy="4659241"/>
          </a:xfrm>
          <a:prstGeom prst="rect">
            <a:avLst/>
          </a:prstGeom>
          <a:effectLst>
            <a:softEdge rad="3175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36666" r="-42" b="33519"/>
          <a:stretch/>
        </p:blipFill>
        <p:spPr>
          <a:xfrm>
            <a:off x="491341" y="483048"/>
            <a:ext cx="11209318" cy="5938955"/>
          </a:xfrm>
          <a:prstGeom prst="rect">
            <a:avLst/>
          </a:prstGeom>
          <a:effectLst>
            <a:softEdge rad="3175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t="19074" r="370" b="26296"/>
          <a:stretch/>
        </p:blipFill>
        <p:spPr>
          <a:xfrm>
            <a:off x="830302" y="437631"/>
            <a:ext cx="10579896" cy="5801244"/>
          </a:xfrm>
          <a:prstGeom prst="rect">
            <a:avLst/>
          </a:prstGeom>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497" b="8659"/>
          <a:stretch/>
        </p:blipFill>
        <p:spPr>
          <a:xfrm>
            <a:off x="1266570" y="473472"/>
            <a:ext cx="9658860" cy="5911056"/>
          </a:xfrm>
          <a:prstGeom prst="rect">
            <a:avLst/>
          </a:prstGeom>
          <a:effectLst>
            <a:softEdge rad="3175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1" r="221" b="38665"/>
          <a:stretch/>
        </p:blipFill>
        <p:spPr>
          <a:xfrm>
            <a:off x="877406" y="467404"/>
            <a:ext cx="10437188" cy="5923191"/>
          </a:xfrm>
          <a:prstGeom prst="rect">
            <a:avLst/>
          </a:prstGeom>
          <a:effectLst>
            <a:softEdge rad="1270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 b="38666"/>
          <a:stretch/>
        </p:blipFill>
        <p:spPr>
          <a:xfrm>
            <a:off x="1341842" y="508479"/>
            <a:ext cx="9491867" cy="5821678"/>
          </a:xfrm>
          <a:prstGeom prst="rect">
            <a:avLst/>
          </a:prstGeom>
          <a:effectLst>
            <a:softEdge rad="1270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444" b="40222"/>
          <a:stretch/>
        </p:blipFill>
        <p:spPr>
          <a:xfrm>
            <a:off x="1161294" y="477621"/>
            <a:ext cx="9869411" cy="5873610"/>
          </a:xfrm>
          <a:prstGeom prst="rect">
            <a:avLst/>
          </a:prstGeom>
          <a:effectLst>
            <a:softEdge rad="1270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855" b="47854"/>
          <a:stretch/>
        </p:blipFill>
        <p:spPr>
          <a:xfrm>
            <a:off x="401898" y="474205"/>
            <a:ext cx="11388204" cy="5855952"/>
          </a:xfrm>
          <a:prstGeom prst="rect">
            <a:avLst/>
          </a:prstGeom>
          <a:effectLst>
            <a:softEdge rad="1270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666" b="38222"/>
          <a:stretch/>
        </p:blipFill>
        <p:spPr>
          <a:xfrm>
            <a:off x="1278429" y="488837"/>
            <a:ext cx="9635142" cy="5912957"/>
          </a:xfrm>
          <a:prstGeom prst="rect">
            <a:avLst/>
          </a:prstGeom>
          <a:effectLst>
            <a:softEdge rad="3175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r="-1055" b="12026"/>
          <a:stretch/>
        </p:blipFill>
        <p:spPr>
          <a:xfrm>
            <a:off x="2284541" y="444499"/>
            <a:ext cx="7536902" cy="5885657"/>
          </a:xfrm>
          <a:prstGeom prst="rect">
            <a:avLst/>
          </a:prstGeom>
          <a:effectLst>
            <a:softEdge rad="3175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t="-114" r="39616" b="21418"/>
          <a:stretch/>
        </p:blipFill>
        <p:spPr>
          <a:xfrm>
            <a:off x="1327149" y="508479"/>
            <a:ext cx="9537701" cy="5811758"/>
          </a:xfrm>
          <a:prstGeom prst="rect">
            <a:avLst/>
          </a:prstGeom>
          <a:effectLst>
            <a:softEdge rad="3175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5" name="Image 4"/>
          <p:cNvPicPr>
            <a:picLocks noChangeAspect="1"/>
          </p:cNvPicPr>
          <p:nvPr/>
        </p:nvPicPr>
        <p:blipFill rotWithShape="1">
          <a:blip r:embed="rId3"/>
          <a:srcRect l="1" r="-478" b="14437"/>
          <a:stretch/>
        </p:blipFill>
        <p:spPr>
          <a:xfrm>
            <a:off x="1468361" y="463789"/>
            <a:ext cx="9255278" cy="5911057"/>
          </a:xfrm>
          <a:prstGeom prst="rect">
            <a:avLst/>
          </a:prstGeom>
          <a:effectLst>
            <a:softEdge rad="1270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a:srcRect l="26784" r="-196" b="35666"/>
          <a:stretch/>
        </p:blipFill>
        <p:spPr>
          <a:xfrm>
            <a:off x="426503" y="508479"/>
            <a:ext cx="11338994" cy="4676124"/>
          </a:xfrm>
          <a:prstGeom prst="rect">
            <a:avLst/>
          </a:prstGeom>
          <a:effectLst>
            <a:softEdge rad="3175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344109" y="140691"/>
            <a:ext cx="11787138"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Paroles de Femmes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126</TotalTime>
  <Words>433</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2019-06-22T20:50:47Z</dcterms:created>
  <dcterms:modified xsi:type="dcterms:W3CDTF">2019-06-26T13:22:42Z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