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67" r:id="rId4"/>
    <p:sldId id="261" r:id="rId5"/>
    <p:sldId id="265" r:id="rId6"/>
    <p:sldId id="264" r:id="rId7"/>
    <p:sldId id="266" r:id="rId8"/>
    <p:sldId id="258" r:id="rId9"/>
    <p:sldId id="259" r:id="rId10"/>
    <p:sldId id="260" r:id="rId11"/>
    <p:sldId id="263" r:id="rId12"/>
    <p:sldId id="262" r:id="rId13"/>
    <p:sldId id="26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UpjrQXILYw9e8Zqn2I9lQ==" hashData="B0tsZ6w1xJmqXfiPEBG2X051K5iW0Dl9I0BzB/rC90EIDB/MTOKqKtYXkDozNffNIBSa4sqCeXOMpT6QmZIg+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06/05/2019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3577334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06/05/2019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06/05/2019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06/05/2019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06/05/2019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06/05/2019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06/05/2019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5</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3000">
        <p:circle/>
        <p:sndAc>
          <p:stSnd loop="1">
            <p:snd r:embed="rId3" name="41 Menton par Mélodie Petit tour de VilleAMDP_001.wav"/>
          </p:stSnd>
        </p:sndAc>
      </p:transition>
    </mc:Choice>
    <mc:Fallback>
      <p:transition spd="slow" advTm="13000">
        <p:circle/>
        <p:sndAc>
          <p:stSnd loop="1">
            <p:snd r:embed="rId3" name="41 Menton par Mélodie Petit tour de VilleAMDP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3" name="Rectangle 2"/>
          <p:cNvSpPr/>
          <p:nvPr/>
        </p:nvSpPr>
        <p:spPr>
          <a:xfrm>
            <a:off x="958467" y="889844"/>
            <a:ext cx="10289755" cy="5262979"/>
          </a:xfrm>
          <a:prstGeom prst="rect">
            <a:avLst/>
          </a:prstGeom>
        </p:spPr>
        <p:txBody>
          <a:bodyPr wrap="square">
            <a:spAutoFit/>
          </a:bodyPr>
          <a:lstStyle/>
          <a:p>
            <a:r>
              <a:rPr lang="fr-FR" sz="2800" b="1" dirty="0">
                <a:latin typeface="Brush Script MT" panose="03060802040406070304" pitchFamily="66" charset="0"/>
              </a:rPr>
              <a:t>Visiter le Domaine et Parc animalier de Menez </a:t>
            </a:r>
            <a:r>
              <a:rPr lang="fr-FR" sz="2800" b="1" dirty="0" err="1" smtClean="0">
                <a:latin typeface="Brush Script MT" panose="03060802040406070304" pitchFamily="66" charset="0"/>
              </a:rPr>
              <a:t>Meur</a:t>
            </a:r>
            <a:endParaRPr lang="fr-FR" sz="2800" b="1" dirty="0">
              <a:latin typeface="Brush Script MT" panose="03060802040406070304" pitchFamily="66" charset="0"/>
            </a:endParaRPr>
          </a:p>
          <a:p>
            <a:r>
              <a:rPr lang="fr-FR" sz="2800" b="1" dirty="0">
                <a:latin typeface="Brush Script MT" panose="03060802040406070304" pitchFamily="66" charset="0"/>
              </a:rPr>
              <a:t>Le Parc animalier de Menez </a:t>
            </a:r>
            <a:r>
              <a:rPr lang="fr-FR" sz="2800" b="1" dirty="0" err="1">
                <a:latin typeface="Brush Script MT" panose="03060802040406070304" pitchFamily="66" charset="0"/>
              </a:rPr>
              <a:t>Meur</a:t>
            </a:r>
            <a:r>
              <a:rPr lang="fr-FR" sz="2800" b="1" dirty="0">
                <a:latin typeface="Brush Script MT" panose="03060802040406070304" pitchFamily="66" charset="0"/>
              </a:rPr>
              <a:t>  aussi appelé « la grande montagne » est situé au cœur des Monts d’Arrée à </a:t>
            </a:r>
            <a:r>
              <a:rPr lang="fr-FR" sz="2800" b="1" dirty="0" err="1">
                <a:latin typeface="Brush Script MT" panose="03060802040406070304" pitchFamily="66" charset="0"/>
              </a:rPr>
              <a:t>Hanvec</a:t>
            </a:r>
            <a:r>
              <a:rPr lang="fr-FR" sz="2800" b="1" dirty="0">
                <a:latin typeface="Brush Script MT" panose="03060802040406070304" pitchFamily="66" charset="0"/>
              </a:rPr>
              <a:t>  dans le Finistère en Bretagne sur 680 hectares. Ce site au cœur historique du Parc Naturel Régional d’Armorique  est un véritable conservatoire du patrimoine naturel breton, le domaine de Menez </a:t>
            </a:r>
            <a:r>
              <a:rPr lang="fr-FR" sz="2800" b="1" dirty="0" err="1">
                <a:latin typeface="Brush Script MT" panose="03060802040406070304" pitchFamily="66" charset="0"/>
              </a:rPr>
              <a:t>Meur</a:t>
            </a:r>
            <a:r>
              <a:rPr lang="fr-FR" sz="2800" b="1" dirty="0">
                <a:latin typeface="Brush Script MT" panose="03060802040406070304" pitchFamily="66" charset="0"/>
              </a:rPr>
              <a:t> est chargé de la préservation et de la gestion d’espaces naturels caractéristiques des Monts d’Arrée, et  vous invite à découvrir ses paysages remarquables, sa faune et sa </a:t>
            </a:r>
            <a:r>
              <a:rPr lang="fr-FR" sz="2800" b="1" dirty="0" err="1">
                <a:latin typeface="Brush Script MT" panose="03060802040406070304" pitchFamily="66" charset="0"/>
              </a:rPr>
              <a:t>flore.Son</a:t>
            </a:r>
            <a:r>
              <a:rPr lang="fr-FR" sz="2800" b="1" dirty="0">
                <a:latin typeface="Brush Script MT" panose="03060802040406070304" pitchFamily="66" charset="0"/>
              </a:rPr>
              <a:t> rôle c’est aussi de faire connaître au public des animaux de la faune sauvage telle que le loup (la présentation des loups est suspendue pour des raisons administratives), le sanglier ou le cerf domestique et  plus spécialement des races régionales à faible effectif, bénéficiant d’un programme de conservation telle que la vache bretonne Pie Noir, le cheval breton ou encore le mouton d’Ouessant.</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3" name="Image 2"/>
          <p:cNvPicPr>
            <a:picLocks noChangeAspect="1"/>
          </p:cNvPicPr>
          <p:nvPr/>
        </p:nvPicPr>
        <p:blipFill>
          <a:blip r:embed="rId3"/>
          <a:stretch>
            <a:fillRect/>
          </a:stretch>
        </p:blipFill>
        <p:spPr>
          <a:xfrm>
            <a:off x="655756" y="1149049"/>
            <a:ext cx="10896401" cy="4553251"/>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7001" y="636270"/>
            <a:ext cx="6819900" cy="5616839"/>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3"/>
          <a:stretch>
            <a:fillRect/>
          </a:stretch>
        </p:blipFill>
        <p:spPr>
          <a:xfrm>
            <a:off x="1930400" y="619823"/>
            <a:ext cx="8382000" cy="5584508"/>
          </a:xfrm>
          <a:prstGeom prst="rect">
            <a:avLst/>
          </a:prstGeom>
          <a:effectLst>
            <a:softEdge rad="1270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9719" b="12382"/>
          <a:stretch/>
        </p:blipFill>
        <p:spPr>
          <a:xfrm>
            <a:off x="613710" y="588928"/>
            <a:ext cx="10955990" cy="5672172"/>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3799" y="609600"/>
            <a:ext cx="7304689" cy="5607870"/>
          </a:xfrm>
          <a:prstGeom prst="rect">
            <a:avLst/>
          </a:prstGeom>
          <a:effectLst>
            <a:softEdge rad="127000"/>
          </a:effectLst>
        </p:spPr>
      </p:pic>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8800" y="651932"/>
            <a:ext cx="8432800" cy="5621867"/>
          </a:xfrm>
          <a:prstGeom prst="rect">
            <a:avLst/>
          </a:prstGeom>
          <a:effectLst>
            <a:softEdge rad="1270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3"/>
          <a:stretch>
            <a:fillRect/>
          </a:stretch>
        </p:blipFill>
        <p:spPr>
          <a:xfrm>
            <a:off x="1821132" y="644049"/>
            <a:ext cx="8478568" cy="5617051"/>
          </a:xfrm>
          <a:prstGeom prst="rect">
            <a:avLst/>
          </a:prstGeom>
          <a:effectLst>
            <a:softEdge rad="127000"/>
          </a:effectLst>
        </p:spPr>
      </p:pic>
      <p:sp>
        <p:nvSpPr>
          <p:cNvPr id="9" name="Rectangle 8"/>
          <p:cNvSpPr/>
          <p:nvPr/>
        </p:nvSpPr>
        <p:spPr>
          <a:xfrm>
            <a:off x="1587210" y="2967335"/>
            <a:ext cx="9017598" cy="923330"/>
          </a:xfrm>
          <a:prstGeom prst="rect">
            <a:avLst/>
          </a:prstGeom>
          <a:noFill/>
        </p:spPr>
        <p:txBody>
          <a:bodyPr wrap="none" lIns="91440" tIns="45720" rIns="91440" bIns="45720">
            <a:spAutoFit/>
          </a:bodyPr>
          <a:lstStyle/>
          <a:p>
            <a:pPr algn="ctr"/>
            <a:r>
              <a:rPr lang="fr-FR" sz="5400" b="1" dirty="0" smtClean="0">
                <a:ln w="0"/>
                <a:effectLst>
                  <a:outerShdw blurRad="38100" dist="19050" dir="2700000" algn="tl" rotWithShape="0">
                    <a:schemeClr val="dk1">
                      <a:alpha val="40000"/>
                    </a:schemeClr>
                  </a:outerShdw>
                </a:effectLst>
                <a:latin typeface="Brush Script MT" panose="03060802040406070304" pitchFamily="66" charset="0"/>
              </a:rPr>
              <a:t>Toi je te connais bonjour je te ressemble</a:t>
            </a:r>
            <a:endParaRPr lang="fr-FR" sz="54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3"/>
          <a:stretch>
            <a:fillRect/>
          </a:stretch>
        </p:blipFill>
        <p:spPr>
          <a:xfrm>
            <a:off x="1282700" y="621241"/>
            <a:ext cx="9626600" cy="5615517"/>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46111" y="603413"/>
            <a:ext cx="8496301" cy="5651174"/>
          </a:xfrm>
          <a:prstGeom prst="rect">
            <a:avLst/>
          </a:prstGeom>
          <a:effectLst>
            <a:softEdge rad="1270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3"/>
          <a:stretch>
            <a:fillRect/>
          </a:stretch>
        </p:blipFill>
        <p:spPr>
          <a:xfrm>
            <a:off x="2273300" y="554798"/>
            <a:ext cx="7708900" cy="5613399"/>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06/05/2019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a:t>
            </a:r>
            <a:r>
              <a:rPr lang="fr-FR" sz="8800" b="1" dirty="0" smtClean="0">
                <a:latin typeface="Brush Script MT" panose="03060802040406070304" pitchFamily="66" charset="0"/>
              </a:rPr>
              <a:t>5</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247046641"/>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117</TotalTime>
  <Words>396</Words>
  <Application>Microsoft Office PowerPoint</Application>
  <PresentationFormat>Grand écran</PresentationFormat>
  <Paragraphs>72</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2019-02-01T14:09:57Z</dcterms:created>
  <dcterms:modified xsi:type="dcterms:W3CDTF">2019-05-06T17:16:13Z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