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7" r:id="rId2"/>
    <p:sldId id="256" r:id="rId3"/>
    <p:sldId id="264" r:id="rId4"/>
    <p:sldId id="265" r:id="rId5"/>
    <p:sldId id="266" r:id="rId6"/>
    <p:sldId id="267" r:id="rId7"/>
    <p:sldId id="258" r:id="rId8"/>
    <p:sldId id="259" r:id="rId9"/>
    <p:sldId id="260" r:id="rId10"/>
    <p:sldId id="262" r:id="rId11"/>
    <p:sldId id="261" r:id="rId12"/>
    <p:sldId id="263"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zjsJp3wxUvsBa2brDIf2w==" hashData="LoEag2TroEbpwR231NI6D4gPFKp8YsW+0QoDq/70pgthiqBd+2krz1EfulGzzVPMsuMLO5Y6UXoE8utN+cp0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3" d="100"/>
          <a:sy n="83" d="100"/>
        </p:scale>
        <p:origin x="258"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27/04/2019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58733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936788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23241223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39931876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19802102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1638484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3577334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27/04/2019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27/04/2019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27/04/2019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27/04/2019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27/04/2019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27/04/2019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27/04/2019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27/04/2019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27/04/2019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27/04/2019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27/04/2019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27/04/2019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N° 1</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41 Menton par Mélodie Petit tour de VilleAMDP_001.wav"/>
          </p:stSnd>
        </p:sndAc>
      </p:transition>
    </mc:Choice>
    <mc:Fallback>
      <p:transition spd="slow" advTm="13000">
        <p:circle/>
        <p:sndAc>
          <p:stSnd loop="1">
            <p:snd r:embed="rId3" name="41 Menton par Mélodie Petit tour de VilleAMDP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3" name="Rectangle 2"/>
          <p:cNvSpPr/>
          <p:nvPr/>
        </p:nvSpPr>
        <p:spPr>
          <a:xfrm>
            <a:off x="958467" y="889844"/>
            <a:ext cx="10289755" cy="5262979"/>
          </a:xfrm>
          <a:prstGeom prst="rect">
            <a:avLst/>
          </a:prstGeom>
        </p:spPr>
        <p:txBody>
          <a:bodyPr wrap="square">
            <a:spAutoFit/>
          </a:bodyPr>
          <a:lstStyle/>
          <a:p>
            <a:r>
              <a:rPr lang="fr-FR" sz="2800" b="1" dirty="0">
                <a:latin typeface="Brush Script MT" panose="03060802040406070304" pitchFamily="66" charset="0"/>
              </a:rPr>
              <a:t>Visiter le Domaine et Parc animalier de Menez </a:t>
            </a:r>
            <a:r>
              <a:rPr lang="fr-FR" sz="2800" b="1" dirty="0" err="1" smtClean="0">
                <a:latin typeface="Brush Script MT" panose="03060802040406070304" pitchFamily="66" charset="0"/>
              </a:rPr>
              <a:t>Meur</a:t>
            </a:r>
            <a:endParaRPr lang="fr-FR" sz="2800" b="1" dirty="0">
              <a:latin typeface="Brush Script MT" panose="03060802040406070304" pitchFamily="66" charset="0"/>
            </a:endParaRPr>
          </a:p>
          <a:p>
            <a:r>
              <a:rPr lang="fr-FR" sz="2800" b="1" dirty="0">
                <a:latin typeface="Brush Script MT" panose="03060802040406070304" pitchFamily="66" charset="0"/>
              </a:rPr>
              <a:t>Le Parc animalier de Menez </a:t>
            </a:r>
            <a:r>
              <a:rPr lang="fr-FR" sz="2800" b="1" dirty="0" err="1">
                <a:latin typeface="Brush Script MT" panose="03060802040406070304" pitchFamily="66" charset="0"/>
              </a:rPr>
              <a:t>Meur</a:t>
            </a:r>
            <a:r>
              <a:rPr lang="fr-FR" sz="2800" b="1" dirty="0">
                <a:latin typeface="Brush Script MT" panose="03060802040406070304" pitchFamily="66" charset="0"/>
              </a:rPr>
              <a:t>  aussi appelé « la grande montagne » est situé au cœur des Monts d’Arrée à </a:t>
            </a:r>
            <a:r>
              <a:rPr lang="fr-FR" sz="2800" b="1" dirty="0" err="1">
                <a:latin typeface="Brush Script MT" panose="03060802040406070304" pitchFamily="66" charset="0"/>
              </a:rPr>
              <a:t>Hanvec</a:t>
            </a:r>
            <a:r>
              <a:rPr lang="fr-FR" sz="2800" b="1" dirty="0">
                <a:latin typeface="Brush Script MT" panose="03060802040406070304" pitchFamily="66" charset="0"/>
              </a:rPr>
              <a:t>  dans le Finistère en Bretagne sur 680 hectares. Ce site au cœur historique du Parc Naturel Régional d’Armorique  est un véritable conservatoire du patrimoine naturel breton, le domaine de Menez </a:t>
            </a:r>
            <a:r>
              <a:rPr lang="fr-FR" sz="2800" b="1" dirty="0" err="1">
                <a:latin typeface="Brush Script MT" panose="03060802040406070304" pitchFamily="66" charset="0"/>
              </a:rPr>
              <a:t>Meur</a:t>
            </a:r>
            <a:r>
              <a:rPr lang="fr-FR" sz="2800" b="1" dirty="0">
                <a:latin typeface="Brush Script MT" panose="03060802040406070304" pitchFamily="66" charset="0"/>
              </a:rPr>
              <a:t> est chargé de la préservation et de la gestion d’espaces naturels caractéristiques des Monts d’Arrée, et  vous invite à découvrir ses paysages remarquables, sa faune et sa </a:t>
            </a:r>
            <a:r>
              <a:rPr lang="fr-FR" sz="2800" b="1" dirty="0" err="1">
                <a:latin typeface="Brush Script MT" panose="03060802040406070304" pitchFamily="66" charset="0"/>
              </a:rPr>
              <a:t>flore.Son</a:t>
            </a:r>
            <a:r>
              <a:rPr lang="fr-FR" sz="2800" b="1" dirty="0">
                <a:latin typeface="Brush Script MT" panose="03060802040406070304" pitchFamily="66" charset="0"/>
              </a:rPr>
              <a:t> rôle c’est aussi de faire connaître au public des animaux de la faune sauvage telle que le loup (la présentation des loups est suspendue pour des raisons administratives), le sanglier ou le cerf domestique et  plus spécialement des races régionales à faible effectif, bénéficiant d’un programme de conservation telle que la vache bretonne Pie Noir, le cheval breton ou encore le mouton d’Ouessant.</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520094" y="492729"/>
            <a:ext cx="11168802" cy="5863621"/>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Tree>
    <p:extLst>
      <p:ext uri="{BB962C8B-B14F-4D97-AF65-F5344CB8AC3E}">
        <p14:creationId xmlns:p14="http://schemas.microsoft.com/office/powerpoint/2010/main" val="332773462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3"/>
          <a:stretch>
            <a:fillRect/>
          </a:stretch>
        </p:blipFill>
        <p:spPr>
          <a:xfrm>
            <a:off x="1476259" y="630853"/>
            <a:ext cx="9254169" cy="5587423"/>
          </a:xfrm>
          <a:prstGeom prst="rect">
            <a:avLst/>
          </a:prstGeom>
          <a:effectLst>
            <a:softEdge rad="127000"/>
          </a:effectLst>
        </p:spPr>
      </p:pic>
    </p:spTree>
    <p:extLst>
      <p:ext uri="{BB962C8B-B14F-4D97-AF65-F5344CB8AC3E}">
        <p14:creationId xmlns:p14="http://schemas.microsoft.com/office/powerpoint/2010/main" val="148979623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stretch>
            <a:fillRect/>
          </a:stretch>
        </p:blipFill>
        <p:spPr>
          <a:xfrm>
            <a:off x="331304" y="638979"/>
            <a:ext cx="11459922" cy="56140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spTree>
    <p:extLst>
      <p:ext uri="{BB962C8B-B14F-4D97-AF65-F5344CB8AC3E}">
        <p14:creationId xmlns:p14="http://schemas.microsoft.com/office/powerpoint/2010/main" val="2685904654"/>
      </p:ext>
    </p:extLst>
  </p:cSld>
  <p:clrMapOvr>
    <a:masterClrMapping/>
  </p:clrMapOvr>
  <mc:AlternateContent xmlns:mc="http://schemas.openxmlformats.org/markup-compatibility/2006">
    <mc:Choice xmlns:p14="http://schemas.microsoft.com/office/powerpoint/2010/main" Requires="p14">
      <p:transition spd="slow" p14:dur="6500" advTm="13000">
        <p:circle/>
        <p:sndAc>
          <p:stSnd loop="1">
            <p:snd r:embed="rId3" name="Automne - Paysages .. 31 03 2011_001.wav"/>
          </p:stSnd>
        </p:sndAc>
      </p:transition>
    </mc:Choice>
    <mc:Fallback>
      <p:transition spd="slow" advTm="13000">
        <p:circle/>
        <p:sndAc>
          <p:stSnd loop="1">
            <p:snd r:embed="rId3" name="Automne - Paysages .. 3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3"/>
          <a:stretch>
            <a:fillRect/>
          </a:stretch>
        </p:blipFill>
        <p:spPr>
          <a:xfrm>
            <a:off x="1086997" y="648618"/>
            <a:ext cx="9951904" cy="5597946"/>
          </a:xfrm>
          <a:prstGeom prst="rect">
            <a:avLst/>
          </a:prstGeom>
          <a:effectLst>
            <a:softEdge rad="127000"/>
          </a:effectLst>
        </p:spPr>
      </p:pic>
    </p:spTree>
    <p:extLst>
      <p:ext uri="{BB962C8B-B14F-4D97-AF65-F5344CB8AC3E}">
        <p14:creationId xmlns:p14="http://schemas.microsoft.com/office/powerpoint/2010/main" val="2326945319"/>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3" name="Image 2"/>
          <p:cNvPicPr>
            <a:picLocks noChangeAspect="1"/>
          </p:cNvPicPr>
          <p:nvPr/>
        </p:nvPicPr>
        <p:blipFill>
          <a:blip r:embed="rId3"/>
          <a:stretch>
            <a:fillRect/>
          </a:stretch>
        </p:blipFill>
        <p:spPr>
          <a:xfrm>
            <a:off x="1123719" y="638420"/>
            <a:ext cx="9926199" cy="5591503"/>
          </a:xfrm>
          <a:prstGeom prst="rect">
            <a:avLst/>
          </a:prstGeom>
          <a:effectLst>
            <a:softEdge rad="127000"/>
          </a:effectLst>
        </p:spPr>
      </p:pic>
    </p:spTree>
    <p:extLst>
      <p:ext uri="{BB962C8B-B14F-4D97-AF65-F5344CB8AC3E}">
        <p14:creationId xmlns:p14="http://schemas.microsoft.com/office/powerpoint/2010/main" val="3171966782"/>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3"/>
          <a:stretch>
            <a:fillRect/>
          </a:stretch>
        </p:blipFill>
        <p:spPr>
          <a:xfrm>
            <a:off x="2335906" y="633202"/>
            <a:ext cx="7491140" cy="5613361"/>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50834" y="640509"/>
            <a:ext cx="8427903" cy="5618602"/>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10140" y="569510"/>
            <a:ext cx="4230477" cy="5640636"/>
          </a:xfrm>
          <a:prstGeom prst="rect">
            <a:avLst/>
          </a:prstGeom>
          <a:effectLst>
            <a:softEdge rad="127000"/>
          </a:effectLst>
        </p:spPr>
      </p:pic>
    </p:spTree>
    <p:extLst>
      <p:ext uri="{BB962C8B-B14F-4D97-AF65-F5344CB8AC3E}">
        <p14:creationId xmlns:p14="http://schemas.microsoft.com/office/powerpoint/2010/main" val="2238116293"/>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239641" y="583894"/>
            <a:ext cx="11712717" cy="5662670"/>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spTree>
    <p:extLst>
      <p:ext uri="{BB962C8B-B14F-4D97-AF65-F5344CB8AC3E}">
        <p14:creationId xmlns:p14="http://schemas.microsoft.com/office/powerpoint/2010/main" val="1771448308"/>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71996" y="652525"/>
            <a:ext cx="4248007" cy="5552950"/>
          </a:xfrm>
          <a:prstGeom prst="rect">
            <a:avLst/>
          </a:prstGeom>
          <a:effectLst>
            <a:softEdge rad="127000"/>
          </a:effectLst>
        </p:spPr>
      </p:pic>
    </p:spTree>
    <p:extLst>
      <p:ext uri="{BB962C8B-B14F-4D97-AF65-F5344CB8AC3E}">
        <p14:creationId xmlns:p14="http://schemas.microsoft.com/office/powerpoint/2010/main" val="3085446310"/>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87" b="15137"/>
          <a:stretch/>
        </p:blipFill>
        <p:spPr>
          <a:xfrm>
            <a:off x="627961" y="584776"/>
            <a:ext cx="10928733" cy="5771574"/>
          </a:xfrm>
          <a:prstGeom prst="rect">
            <a:avLst/>
          </a:prstGeom>
        </p:spPr>
      </p:pic>
      <p:sp>
        <p:nvSpPr>
          <p:cNvPr id="4" name="Rectangle à coins arrondis 3"/>
          <p:cNvSpPr/>
          <p:nvPr/>
        </p:nvSpPr>
        <p:spPr>
          <a:xfrm>
            <a:off x="331304" y="318052"/>
            <a:ext cx="11525916" cy="6215270"/>
          </a:xfrm>
          <a:prstGeom prst="roundRect">
            <a:avLst/>
          </a:prstGeom>
          <a:noFill/>
          <a:ln w="571500">
            <a:gradFill flip="none" rotWithShape="1">
              <a:gsLst>
                <a:gs pos="0">
                  <a:schemeClr val="accent5">
                    <a:lumMod val="89000"/>
                  </a:schemeClr>
                </a:gs>
                <a:gs pos="0">
                  <a:schemeClr val="accent5">
                    <a:lumMod val="89000"/>
                  </a:schemeClr>
                </a:gs>
                <a:gs pos="91000">
                  <a:schemeClr val="tx1">
                    <a:lumMod val="50000"/>
                  </a:schemeClr>
                </a:gs>
                <a:gs pos="97000">
                  <a:schemeClr val="accent5">
                    <a:lumMod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44841" y="-97447"/>
            <a:ext cx="10102317" cy="830997"/>
          </a:xfrm>
          <a:prstGeom prst="rect">
            <a:avLst/>
          </a:prstGeom>
          <a:noFill/>
        </p:spPr>
        <p:txBody>
          <a:bodyPr wrap="none" lIns="91440" tIns="45720" rIns="91440" bIns="45720">
            <a:spAutoFit/>
          </a:bodyPr>
          <a:lstStyle/>
          <a:p>
            <a:pPr algn="ctr"/>
            <a:r>
              <a:rPr lang="fr-FR" sz="48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27/04/2019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77126" y="1559817"/>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sp>
        <p:nvSpPr>
          <p:cNvPr id="9" name="Rectangle 8"/>
          <p:cNvSpPr/>
          <p:nvPr/>
        </p:nvSpPr>
        <p:spPr>
          <a:xfrm>
            <a:off x="1258929" y="1559817"/>
            <a:ext cx="9670664" cy="2800767"/>
          </a:xfrm>
          <a:prstGeom prst="rect">
            <a:avLst/>
          </a:prstGeom>
        </p:spPr>
        <p:txBody>
          <a:bodyPr wrap="square">
            <a:spAutoFit/>
          </a:bodyPr>
          <a:lstStyle/>
          <a:p>
            <a:r>
              <a:rPr lang="fr-FR" sz="8800" b="1" dirty="0" smtClean="0">
                <a:latin typeface="Brush Script MT" panose="03060802040406070304" pitchFamily="66" charset="0"/>
              </a:rPr>
              <a:t>Domaine </a:t>
            </a:r>
            <a:r>
              <a:rPr lang="fr-FR" sz="8800" b="1" dirty="0">
                <a:latin typeface="Brush Script MT" panose="03060802040406070304" pitchFamily="66" charset="0"/>
              </a:rPr>
              <a:t>de Menez-</a:t>
            </a:r>
            <a:r>
              <a:rPr lang="fr-FR" sz="8800" b="1" dirty="0" err="1">
                <a:latin typeface="Brush Script MT" panose="03060802040406070304" pitchFamily="66" charset="0"/>
              </a:rPr>
              <a:t>Meur</a:t>
            </a:r>
            <a:r>
              <a:rPr lang="fr-FR" sz="8800" b="1" dirty="0">
                <a:latin typeface="Brush Script MT" panose="03060802040406070304" pitchFamily="66" charset="0"/>
              </a:rPr>
              <a:t> </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N° 1</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247046641"/>
      </p:ext>
    </p:extLst>
  </p:cSld>
  <p:clrMapOvr>
    <a:masterClrMapping/>
  </p:clrMapOvr>
  <mc:AlternateContent xmlns:mc="http://schemas.openxmlformats.org/markup-compatibility/2006">
    <mc:Choice xmlns:p14="http://schemas.microsoft.com/office/powerpoint/2010/main" Requires="p14">
      <p:transition spd="slow" p14:dur="6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1" end="1"/>
                                            </p:txEl>
                                          </p:spTgt>
                                        </p:tgtEl>
                                        <p:attrNameLst>
                                          <p:attrName>ppt_w</p:attrName>
                                        </p:attrNameLst>
                                      </p:cBhvr>
                                    </p:anim>
                                    <p:anim by="(#ppt_w*0.50)" calcmode="lin" valueType="num">
                                      <p:cBhvr>
                                        <p:cTn id="31" dur="500" decel="50000" autoRev="1" fill="hold">
                                          <p:stCondLst>
                                            <p:cond delay="0"/>
                                          </p:stCondLst>
                                        </p:cTn>
                                        <p:tgtEl>
                                          <p:spTgt spid="9">
                                            <p:txEl>
                                              <p:pRg st="1" end="1"/>
                                            </p:txEl>
                                          </p:spTgt>
                                        </p:tgtEl>
                                        <p:attrNameLst>
                                          <p:attrName>ppt_x</p:attrName>
                                        </p:attrNameLst>
                                      </p:cBhvr>
                                    </p:anim>
                                    <p:anim from="(-#ppt_h/2)" to="(#ppt_y)" calcmode="lin" valueType="num">
                                      <p:cBhvr>
                                        <p:cTn id="32" dur="1000" fill="hold">
                                          <p:stCondLst>
                                            <p:cond delay="0"/>
                                          </p:stCondLst>
                                        </p:cTn>
                                        <p:tgtEl>
                                          <p:spTgt spid="9">
                                            <p:txEl>
                                              <p:pRg st="1" end="1"/>
                                            </p:txEl>
                                          </p:spTgt>
                                        </p:tgtEl>
                                        <p:attrNameLst>
                                          <p:attrName>ppt_y</p:attrName>
                                        </p:attrNameLst>
                                      </p:cBhvr>
                                    </p:anim>
                                    <p:animRot by="21600000">
                                      <p:cBhvr>
                                        <p:cTn id="33"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85</TotalTime>
  <Words>388</Words>
  <Application>Microsoft Office PowerPoint</Application>
  <PresentationFormat>Grand écran</PresentationFormat>
  <Paragraphs>71</Paragraphs>
  <Slides>13</Slides>
  <Notes>13</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2019-02-01T14:09:57Z</dcterms:created>
  <dcterms:modified xsi:type="dcterms:W3CDTF">2019-04-27T19:26:08Z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