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GTI1UkilBSSP8U9IA516SQ==" hashData="j/kM4l4BdmLk5D2Ohqprhi+x/R6Z6mfTyLAmceI73XRA95E1GrMGWAOMbSbERD1+N46L1W7tlKhGGhnwdxGnP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BF7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300" y="12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32F734-7AF8-4D81-ADB9-DF7F01399FC8}" type="datetimeFigureOut">
              <a:rPr lang="fr-FR" smtClean="0"/>
              <a:t>01/03/2019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84A6981-7AF1-41E0-B3C5-C09FFB9228DD}" type="slidenum">
              <a:rPr lang="fr-FR" smtClean="0"/>
              <a:t>‹N°›</a:t>
            </a:fld>
            <a:endParaRPr lang="fr-FR"/>
          </a:p>
        </p:txBody>
      </p:sp>
    </p:spTree>
    <p:extLst>
      <p:ext uri="{BB962C8B-B14F-4D97-AF65-F5344CB8AC3E}">
        <p14:creationId xmlns:p14="http://schemas.microsoft.com/office/powerpoint/2010/main" val="11506173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a:t>
            </a:fld>
            <a:endParaRPr lang="fr-FR"/>
          </a:p>
        </p:txBody>
      </p:sp>
    </p:spTree>
    <p:extLst>
      <p:ext uri="{BB962C8B-B14F-4D97-AF65-F5344CB8AC3E}">
        <p14:creationId xmlns:p14="http://schemas.microsoft.com/office/powerpoint/2010/main" val="17945907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2</a:t>
            </a:fld>
            <a:endParaRPr lang="fr-FR"/>
          </a:p>
        </p:txBody>
      </p:sp>
    </p:spTree>
    <p:extLst>
      <p:ext uri="{BB962C8B-B14F-4D97-AF65-F5344CB8AC3E}">
        <p14:creationId xmlns:p14="http://schemas.microsoft.com/office/powerpoint/2010/main" val="21277526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3</a:t>
            </a:fld>
            <a:endParaRPr lang="fr-FR"/>
          </a:p>
        </p:txBody>
      </p:sp>
    </p:spTree>
    <p:extLst>
      <p:ext uri="{BB962C8B-B14F-4D97-AF65-F5344CB8AC3E}">
        <p14:creationId xmlns:p14="http://schemas.microsoft.com/office/powerpoint/2010/main" val="37287894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4</a:t>
            </a:fld>
            <a:endParaRPr lang="fr-FR"/>
          </a:p>
        </p:txBody>
      </p:sp>
    </p:spTree>
    <p:extLst>
      <p:ext uri="{BB962C8B-B14F-4D97-AF65-F5344CB8AC3E}">
        <p14:creationId xmlns:p14="http://schemas.microsoft.com/office/powerpoint/2010/main" val="40667825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5</a:t>
            </a:fld>
            <a:endParaRPr lang="fr-FR"/>
          </a:p>
        </p:txBody>
      </p:sp>
    </p:spTree>
    <p:extLst>
      <p:ext uri="{BB962C8B-B14F-4D97-AF65-F5344CB8AC3E}">
        <p14:creationId xmlns:p14="http://schemas.microsoft.com/office/powerpoint/2010/main" val="37696256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6</a:t>
            </a:fld>
            <a:endParaRPr lang="fr-FR"/>
          </a:p>
        </p:txBody>
      </p:sp>
    </p:spTree>
    <p:extLst>
      <p:ext uri="{BB962C8B-B14F-4D97-AF65-F5344CB8AC3E}">
        <p14:creationId xmlns:p14="http://schemas.microsoft.com/office/powerpoint/2010/main" val="29004121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7</a:t>
            </a:fld>
            <a:endParaRPr lang="fr-FR"/>
          </a:p>
        </p:txBody>
      </p:sp>
    </p:spTree>
    <p:extLst>
      <p:ext uri="{BB962C8B-B14F-4D97-AF65-F5344CB8AC3E}">
        <p14:creationId xmlns:p14="http://schemas.microsoft.com/office/powerpoint/2010/main" val="35862175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8</a:t>
            </a:fld>
            <a:endParaRPr lang="fr-FR"/>
          </a:p>
        </p:txBody>
      </p:sp>
    </p:spTree>
    <p:extLst>
      <p:ext uri="{BB962C8B-B14F-4D97-AF65-F5344CB8AC3E}">
        <p14:creationId xmlns:p14="http://schemas.microsoft.com/office/powerpoint/2010/main" val="23278372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9</a:t>
            </a:fld>
            <a:endParaRPr lang="fr-FR"/>
          </a:p>
        </p:txBody>
      </p:sp>
    </p:spTree>
    <p:extLst>
      <p:ext uri="{BB962C8B-B14F-4D97-AF65-F5344CB8AC3E}">
        <p14:creationId xmlns:p14="http://schemas.microsoft.com/office/powerpoint/2010/main" val="23737796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10</a:t>
            </a:fld>
            <a:endParaRPr lang="fr-FR"/>
          </a:p>
        </p:txBody>
      </p:sp>
    </p:spTree>
    <p:extLst>
      <p:ext uri="{BB962C8B-B14F-4D97-AF65-F5344CB8AC3E}">
        <p14:creationId xmlns:p14="http://schemas.microsoft.com/office/powerpoint/2010/main" val="24627592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11</a:t>
            </a:fld>
            <a:endParaRPr lang="fr-FR"/>
          </a:p>
        </p:txBody>
      </p:sp>
    </p:spTree>
    <p:extLst>
      <p:ext uri="{BB962C8B-B14F-4D97-AF65-F5344CB8AC3E}">
        <p14:creationId xmlns:p14="http://schemas.microsoft.com/office/powerpoint/2010/main" val="29599996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12</a:t>
            </a:fld>
            <a:endParaRPr lang="fr-FR"/>
          </a:p>
        </p:txBody>
      </p:sp>
    </p:spTree>
    <p:extLst>
      <p:ext uri="{BB962C8B-B14F-4D97-AF65-F5344CB8AC3E}">
        <p14:creationId xmlns:p14="http://schemas.microsoft.com/office/powerpoint/2010/main" val="26271913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13</a:t>
            </a:fld>
            <a:endParaRPr lang="fr-FR"/>
          </a:p>
        </p:txBody>
      </p:sp>
    </p:spTree>
    <p:extLst>
      <p:ext uri="{BB962C8B-B14F-4D97-AF65-F5344CB8AC3E}">
        <p14:creationId xmlns:p14="http://schemas.microsoft.com/office/powerpoint/2010/main" val="12901682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14</a:t>
            </a:fld>
            <a:endParaRPr lang="fr-FR"/>
          </a:p>
        </p:txBody>
      </p:sp>
    </p:spTree>
    <p:extLst>
      <p:ext uri="{BB962C8B-B14F-4D97-AF65-F5344CB8AC3E}">
        <p14:creationId xmlns:p14="http://schemas.microsoft.com/office/powerpoint/2010/main" val="46711843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15</a:t>
            </a:fld>
            <a:endParaRPr lang="fr-FR"/>
          </a:p>
        </p:txBody>
      </p:sp>
    </p:spTree>
    <p:extLst>
      <p:ext uri="{BB962C8B-B14F-4D97-AF65-F5344CB8AC3E}">
        <p14:creationId xmlns:p14="http://schemas.microsoft.com/office/powerpoint/2010/main" val="15297350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16</a:t>
            </a:fld>
            <a:endParaRPr lang="fr-FR"/>
          </a:p>
        </p:txBody>
      </p:sp>
    </p:spTree>
    <p:extLst>
      <p:ext uri="{BB962C8B-B14F-4D97-AF65-F5344CB8AC3E}">
        <p14:creationId xmlns:p14="http://schemas.microsoft.com/office/powerpoint/2010/main" val="6777717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17</a:t>
            </a:fld>
            <a:endParaRPr lang="fr-FR"/>
          </a:p>
        </p:txBody>
      </p:sp>
    </p:spTree>
    <p:extLst>
      <p:ext uri="{BB962C8B-B14F-4D97-AF65-F5344CB8AC3E}">
        <p14:creationId xmlns:p14="http://schemas.microsoft.com/office/powerpoint/2010/main" val="4900564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18</a:t>
            </a:fld>
            <a:endParaRPr lang="fr-FR"/>
          </a:p>
        </p:txBody>
      </p:sp>
    </p:spTree>
    <p:extLst>
      <p:ext uri="{BB962C8B-B14F-4D97-AF65-F5344CB8AC3E}">
        <p14:creationId xmlns:p14="http://schemas.microsoft.com/office/powerpoint/2010/main" val="36469894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19</a:t>
            </a:fld>
            <a:endParaRPr lang="fr-FR"/>
          </a:p>
        </p:txBody>
      </p:sp>
    </p:spTree>
    <p:extLst>
      <p:ext uri="{BB962C8B-B14F-4D97-AF65-F5344CB8AC3E}">
        <p14:creationId xmlns:p14="http://schemas.microsoft.com/office/powerpoint/2010/main" val="137145990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20</a:t>
            </a:fld>
            <a:endParaRPr lang="fr-FR"/>
          </a:p>
        </p:txBody>
      </p:sp>
    </p:spTree>
    <p:extLst>
      <p:ext uri="{BB962C8B-B14F-4D97-AF65-F5344CB8AC3E}">
        <p14:creationId xmlns:p14="http://schemas.microsoft.com/office/powerpoint/2010/main" val="39582623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21</a:t>
            </a:fld>
            <a:endParaRPr lang="fr-FR"/>
          </a:p>
        </p:txBody>
      </p:sp>
    </p:spTree>
    <p:extLst>
      <p:ext uri="{BB962C8B-B14F-4D97-AF65-F5344CB8AC3E}">
        <p14:creationId xmlns:p14="http://schemas.microsoft.com/office/powerpoint/2010/main" val="118956297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22</a:t>
            </a:fld>
            <a:endParaRPr lang="fr-FR"/>
          </a:p>
        </p:txBody>
      </p:sp>
    </p:spTree>
    <p:extLst>
      <p:ext uri="{BB962C8B-B14F-4D97-AF65-F5344CB8AC3E}">
        <p14:creationId xmlns:p14="http://schemas.microsoft.com/office/powerpoint/2010/main" val="244564531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23</a:t>
            </a:fld>
            <a:endParaRPr lang="fr-FR"/>
          </a:p>
        </p:txBody>
      </p:sp>
    </p:spTree>
    <p:extLst>
      <p:ext uri="{BB962C8B-B14F-4D97-AF65-F5344CB8AC3E}">
        <p14:creationId xmlns:p14="http://schemas.microsoft.com/office/powerpoint/2010/main" val="20332188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24</a:t>
            </a:fld>
            <a:endParaRPr lang="fr-FR"/>
          </a:p>
        </p:txBody>
      </p:sp>
    </p:spTree>
    <p:extLst>
      <p:ext uri="{BB962C8B-B14F-4D97-AF65-F5344CB8AC3E}">
        <p14:creationId xmlns:p14="http://schemas.microsoft.com/office/powerpoint/2010/main" val="27229039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0EE2BC38-D8CC-412A-9270-4139142A3E9F}" type="datetime1">
              <a:rPr lang="fr-FR" smtClean="0"/>
              <a:t>01/03/2019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184881753"/>
      </p:ext>
    </p:extLst>
  </p:cSld>
  <p:clrMapOvr>
    <a:masterClrMapping/>
  </p:clrMapOvr>
  <mc:AlternateContent xmlns:mc="http://schemas.openxmlformats.org/markup-compatibility/2006">
    <mc:Choice xmlns:p14="http://schemas.microsoft.com/office/powerpoint/2010/main" Requires="p14">
      <p:transition spd="slow" p14:dur="7250" advTm="10000">
        <p:circle/>
      </p:transition>
    </mc:Choice>
    <mc:Fallback>
      <p:transition spd="slow" advTm="10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B651B3A7-756B-404C-85DD-EB4ABFA1CC3C}" type="datetime1">
              <a:rPr lang="fr-FR" smtClean="0"/>
              <a:t>01/03/2019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586994588"/>
      </p:ext>
    </p:extLst>
  </p:cSld>
  <p:clrMapOvr>
    <a:masterClrMapping/>
  </p:clrMapOvr>
  <mc:AlternateContent xmlns:mc="http://schemas.openxmlformats.org/markup-compatibility/2006">
    <mc:Choice xmlns:p14="http://schemas.microsoft.com/office/powerpoint/2010/main" Requires="p14">
      <p:transition spd="slow" p14:dur="7250" advTm="10000">
        <p:circle/>
      </p:transition>
    </mc:Choice>
    <mc:Fallback>
      <p:transition spd="slow" advTm="10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E46B70F9-3E4A-4ED7-B157-C72AF72A34AE}" type="datetime1">
              <a:rPr lang="fr-FR" smtClean="0"/>
              <a:t>01/03/2019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2471789808"/>
      </p:ext>
    </p:extLst>
  </p:cSld>
  <p:clrMapOvr>
    <a:masterClrMapping/>
  </p:clrMapOvr>
  <mc:AlternateContent xmlns:mc="http://schemas.openxmlformats.org/markup-compatibility/2006">
    <mc:Choice xmlns:p14="http://schemas.microsoft.com/office/powerpoint/2010/main" Requires="p14">
      <p:transition spd="slow" p14:dur="7250" advTm="10000">
        <p:circle/>
      </p:transition>
    </mc:Choice>
    <mc:Fallback>
      <p:transition spd="slow" advTm="10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A4A2A714-FAB3-428E-A76D-1C9FB95FEEE8}" type="datetime1">
              <a:rPr lang="fr-FR" smtClean="0"/>
              <a:t>01/03/2019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562188679"/>
      </p:ext>
    </p:extLst>
  </p:cSld>
  <p:clrMapOvr>
    <a:masterClrMapping/>
  </p:clrMapOvr>
  <mc:AlternateContent xmlns:mc="http://schemas.openxmlformats.org/markup-compatibility/2006">
    <mc:Choice xmlns:p14="http://schemas.microsoft.com/office/powerpoint/2010/main" Requires="p14">
      <p:transition spd="slow" p14:dur="7250" advTm="10000">
        <p:circle/>
      </p:transition>
    </mc:Choice>
    <mc:Fallback>
      <p:transition spd="slow" advTm="10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69D916B1-8985-46A0-BFC4-07E3E5AFF11E}" type="datetime1">
              <a:rPr lang="fr-FR" smtClean="0"/>
              <a:t>01/03/2019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524187877"/>
      </p:ext>
    </p:extLst>
  </p:cSld>
  <p:clrMapOvr>
    <a:masterClrMapping/>
  </p:clrMapOvr>
  <mc:AlternateContent xmlns:mc="http://schemas.openxmlformats.org/markup-compatibility/2006">
    <mc:Choice xmlns:p14="http://schemas.microsoft.com/office/powerpoint/2010/main" Requires="p14">
      <p:transition spd="slow" p14:dur="7250" advTm="10000">
        <p:circle/>
      </p:transition>
    </mc:Choice>
    <mc:Fallback>
      <p:transition spd="slow" advTm="10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4E910E9-0E6B-4D12-9463-37C7F88F09FE}" type="datetime1">
              <a:rPr lang="fr-FR" smtClean="0"/>
              <a:t>01/03/2019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929353087"/>
      </p:ext>
    </p:extLst>
  </p:cSld>
  <p:clrMapOvr>
    <a:masterClrMapping/>
  </p:clrMapOvr>
  <mc:AlternateContent xmlns:mc="http://schemas.openxmlformats.org/markup-compatibility/2006">
    <mc:Choice xmlns:p14="http://schemas.microsoft.com/office/powerpoint/2010/main" Requires="p14">
      <p:transition spd="slow" p14:dur="7250" advTm="10000">
        <p:circle/>
      </p:transition>
    </mc:Choice>
    <mc:Fallback>
      <p:transition spd="slow" advTm="10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61CD92-E3B7-401F-9DF0-AE8150C7E329}" type="datetime1">
              <a:rPr lang="fr-FR" smtClean="0"/>
              <a:t>01/03/2019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4054138423"/>
      </p:ext>
    </p:extLst>
  </p:cSld>
  <p:clrMapOvr>
    <a:masterClrMapping/>
  </p:clrMapOvr>
  <mc:AlternateContent xmlns:mc="http://schemas.openxmlformats.org/markup-compatibility/2006">
    <mc:Choice xmlns:p14="http://schemas.microsoft.com/office/powerpoint/2010/main" Requires="p14">
      <p:transition spd="slow" p14:dur="7250" advTm="10000">
        <p:circle/>
      </p:transition>
    </mc:Choice>
    <mc:Fallback>
      <p:transition spd="slow" advTm="10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66F19573-270D-4999-9436-309C5F6BDBC2}" type="datetime1">
              <a:rPr lang="fr-FR" smtClean="0"/>
              <a:t>01/03/2019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546566847"/>
      </p:ext>
    </p:extLst>
  </p:cSld>
  <p:clrMapOvr>
    <a:masterClrMapping/>
  </p:clrMapOvr>
  <mc:AlternateContent xmlns:mc="http://schemas.openxmlformats.org/markup-compatibility/2006">
    <mc:Choice xmlns:p14="http://schemas.microsoft.com/office/powerpoint/2010/main" Requires="p14">
      <p:transition spd="slow" p14:dur="7250" advTm="10000">
        <p:circle/>
      </p:transition>
    </mc:Choice>
    <mc:Fallback>
      <p:transition spd="slow" advTm="10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E5F823A0-2160-47AB-8B03-430D57899443}" type="datetime1">
              <a:rPr lang="fr-FR" smtClean="0"/>
              <a:t>01/03/2019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9408555"/>
      </p:ext>
    </p:extLst>
  </p:cSld>
  <p:clrMapOvr>
    <a:masterClrMapping/>
  </p:clrMapOvr>
  <mc:AlternateContent xmlns:mc="http://schemas.openxmlformats.org/markup-compatibility/2006">
    <mc:Choice xmlns:p14="http://schemas.microsoft.com/office/powerpoint/2010/main" Requires="p14">
      <p:transition spd="slow" p14:dur="7250" advTm="10000">
        <p:circle/>
      </p:transition>
    </mc:Choice>
    <mc:Fallback>
      <p:transition spd="slow" advTm="10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9673CC1-78A8-48C0-9E49-D06FA80934D3}" type="datetime1">
              <a:rPr lang="fr-FR" smtClean="0"/>
              <a:t>01/03/2019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50528673"/>
      </p:ext>
    </p:extLst>
  </p:cSld>
  <p:clrMapOvr>
    <a:masterClrMapping/>
  </p:clrMapOvr>
  <mc:AlternateContent xmlns:mc="http://schemas.openxmlformats.org/markup-compatibility/2006">
    <mc:Choice xmlns:p14="http://schemas.microsoft.com/office/powerpoint/2010/main" Requires="p14">
      <p:transition spd="slow" p14:dur="7250" advTm="10000">
        <p:circle/>
      </p:transition>
    </mc:Choice>
    <mc:Fallback>
      <p:transition spd="slow" advTm="10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549C34A-9755-42CE-AAD2-82186F5D4B6A}" type="datetime1">
              <a:rPr lang="fr-FR" smtClean="0"/>
              <a:t>01/03/2019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036971926"/>
      </p:ext>
    </p:extLst>
  </p:cSld>
  <p:clrMapOvr>
    <a:masterClrMapping/>
  </p:clrMapOvr>
  <mc:AlternateContent xmlns:mc="http://schemas.openxmlformats.org/markup-compatibility/2006">
    <mc:Choice xmlns:p14="http://schemas.microsoft.com/office/powerpoint/2010/main" Requires="p14">
      <p:transition spd="slow" p14:dur="7250" advTm="10000">
        <p:circle/>
      </p:transition>
    </mc:Choice>
    <mc:Fallback>
      <p:transition spd="slow" advTm="10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78B5F3-408C-4090-8927-114B6DE08D4E}" type="datetime1">
              <a:rPr lang="fr-FR" smtClean="0"/>
              <a:t>01/03/2019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D0C00B-96BE-4256-A280-B4CA108126CA}" type="slidenum">
              <a:rPr lang="fr-FR" smtClean="0"/>
              <a:t>‹N°›</a:t>
            </a:fld>
            <a:endParaRPr lang="fr-FR"/>
          </a:p>
        </p:txBody>
      </p:sp>
    </p:spTree>
    <p:extLst>
      <p:ext uri="{BB962C8B-B14F-4D97-AF65-F5344CB8AC3E}">
        <p14:creationId xmlns:p14="http://schemas.microsoft.com/office/powerpoint/2010/main" val="72605856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250" advTm="10000">
        <p:circle/>
      </p:transition>
    </mc:Choice>
    <mc:Fallback>
      <p:transition spd="slow" advTm="10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01/03/2019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a:t>
            </a:fld>
            <a:endParaRPr lang="fr-FR" b="1" dirty="0">
              <a:latin typeface="Brush Script MT" panose="03060802040406070304" pitchFamily="66" charset="0"/>
            </a:endParaRP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21501" y="174000"/>
            <a:ext cx="9173980" cy="6114175"/>
          </a:xfrm>
          <a:prstGeom prst="rect">
            <a:avLst/>
          </a:prstGeom>
        </p:spPr>
      </p:pic>
      <p:sp>
        <p:nvSpPr>
          <p:cNvPr id="2" name="Rectangle 1"/>
          <p:cNvSpPr/>
          <p:nvPr/>
        </p:nvSpPr>
        <p:spPr>
          <a:xfrm>
            <a:off x="1148171" y="1953814"/>
            <a:ext cx="9895658" cy="2554545"/>
          </a:xfrm>
          <a:prstGeom prst="rect">
            <a:avLst/>
          </a:prstGeom>
        </p:spPr>
        <p:txBody>
          <a:bodyPr wrap="none">
            <a:spAutoFit/>
          </a:bodyPr>
          <a:lstStyle/>
          <a:p>
            <a:r>
              <a:rPr lang="fr-FR" sz="8000" b="1" dirty="0" smtClean="0">
                <a:latin typeface="Brush Script MT" panose="03060802040406070304" pitchFamily="66" charset="0"/>
              </a:rPr>
              <a:t>Araignées </a:t>
            </a:r>
            <a:r>
              <a:rPr lang="fr-FR" sz="8000" b="1" dirty="0">
                <a:latin typeface="Brush Script MT" panose="03060802040406070304" pitchFamily="66" charset="0"/>
              </a:rPr>
              <a:t>très sympathiques </a:t>
            </a:r>
            <a:endParaRPr lang="fr-FR" sz="8000" b="1" dirty="0" smtClean="0">
              <a:latin typeface="Brush Script MT" panose="03060802040406070304" pitchFamily="66" charset="0"/>
            </a:endParaRPr>
          </a:p>
          <a:p>
            <a:r>
              <a:rPr lang="fr-FR" sz="8000" b="1" dirty="0">
                <a:latin typeface="Brush Script MT" panose="03060802040406070304" pitchFamily="66" charset="0"/>
              </a:rPr>
              <a:t> </a:t>
            </a:r>
            <a:r>
              <a:rPr lang="fr-FR" sz="8000" b="1" dirty="0" smtClean="0">
                <a:latin typeface="Brush Script MT" panose="03060802040406070304" pitchFamily="66" charset="0"/>
              </a:rPr>
              <a:t>        par Lande</a:t>
            </a:r>
            <a:endParaRPr lang="fr-FR" sz="8000" b="1" dirty="0">
              <a:latin typeface="Brush Script MT" panose="03060802040406070304" pitchFamily="66" charset="0"/>
            </a:endParaRPr>
          </a:p>
        </p:txBody>
      </p:sp>
    </p:spTree>
    <p:extLst>
      <p:ext uri="{BB962C8B-B14F-4D97-AF65-F5344CB8AC3E}">
        <p14:creationId xmlns:p14="http://schemas.microsoft.com/office/powerpoint/2010/main" val="1400040923"/>
      </p:ext>
    </p:extLst>
  </p:cSld>
  <p:clrMapOvr>
    <a:masterClrMapping/>
  </p:clrMapOvr>
  <mc:AlternateContent xmlns:mc="http://schemas.openxmlformats.org/markup-compatibility/2006">
    <mc:Choice xmlns:p14="http://schemas.microsoft.com/office/powerpoint/2010/main" Requires="p14">
      <p:transition spd="slow" p14:dur="7250" advTm="10000">
        <p:circle/>
        <p:sndAc>
          <p:stSnd loop="1">
            <p:snd r:embed="rId3" name="L'ENA_une_secte11_001.wav"/>
          </p:stSnd>
        </p:sndAc>
      </p:transition>
    </mc:Choice>
    <mc:Fallback>
      <p:transition spd="slow" advTm="10000">
        <p:circle/>
        <p:sndAc>
          <p:stSnd loop="1">
            <p:snd r:embed="rId3" name="L'ENA_une_secte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2">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2">
                                            <p:txEl>
                                              <p:pRg st="0" end="0"/>
                                            </p:txEl>
                                          </p:spTgt>
                                        </p:tgtEl>
                                        <p:attrNameLst>
                                          <p:attrName>ppt_w</p:attrName>
                                        </p:attrNameLst>
                                      </p:cBhvr>
                                    </p:anim>
                                    <p:anim by="(#ppt_w*0.50)" calcmode="lin" valueType="num">
                                      <p:cBhvr>
                                        <p:cTn id="23" dur="500" decel="50000" autoRev="1" fill="hold">
                                          <p:stCondLst>
                                            <p:cond delay="0"/>
                                          </p:stCondLst>
                                        </p:cTn>
                                        <p:tgtEl>
                                          <p:spTgt spid="2">
                                            <p:txEl>
                                              <p:pRg st="0" end="0"/>
                                            </p:txEl>
                                          </p:spTgt>
                                        </p:tgtEl>
                                        <p:attrNameLst>
                                          <p:attrName>ppt_x</p:attrName>
                                        </p:attrNameLst>
                                      </p:cBhvr>
                                    </p:anim>
                                    <p:anim from="(-#ppt_h/2)" to="(#ppt_y)" calcmode="lin" valueType="num">
                                      <p:cBhvr>
                                        <p:cTn id="24" dur="1000" fill="hold">
                                          <p:stCondLst>
                                            <p:cond delay="0"/>
                                          </p:stCondLst>
                                        </p:cTn>
                                        <p:tgtEl>
                                          <p:spTgt spid="2">
                                            <p:txEl>
                                              <p:pRg st="0" end="0"/>
                                            </p:txEl>
                                          </p:spTgt>
                                        </p:tgtEl>
                                        <p:attrNameLst>
                                          <p:attrName>ppt_y</p:attrName>
                                        </p:attrNameLst>
                                      </p:cBhvr>
                                    </p:anim>
                                    <p:animRot by="21600000">
                                      <p:cBhvr>
                                        <p:cTn id="25" dur="1000" fill="hold">
                                          <p:stCondLst>
                                            <p:cond delay="0"/>
                                          </p:stCondLst>
                                        </p:cTn>
                                        <p:tgtEl>
                                          <p:spTgt spid="2">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2">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2">
                                            <p:txEl>
                                              <p:pRg st="1" end="1"/>
                                            </p:txEl>
                                          </p:spTgt>
                                        </p:tgtEl>
                                        <p:attrNameLst>
                                          <p:attrName>ppt_w</p:attrName>
                                        </p:attrNameLst>
                                      </p:cBhvr>
                                    </p:anim>
                                    <p:anim by="(#ppt_w*0.50)" calcmode="lin" valueType="num">
                                      <p:cBhvr>
                                        <p:cTn id="31" dur="500" decel="50000" autoRev="1" fill="hold">
                                          <p:stCondLst>
                                            <p:cond delay="0"/>
                                          </p:stCondLst>
                                        </p:cTn>
                                        <p:tgtEl>
                                          <p:spTgt spid="2">
                                            <p:txEl>
                                              <p:pRg st="1" end="1"/>
                                            </p:txEl>
                                          </p:spTgt>
                                        </p:tgtEl>
                                        <p:attrNameLst>
                                          <p:attrName>ppt_x</p:attrName>
                                        </p:attrNameLst>
                                      </p:cBhvr>
                                    </p:anim>
                                    <p:anim from="(-#ppt_h/2)" to="(#ppt_y)" calcmode="lin" valueType="num">
                                      <p:cBhvr>
                                        <p:cTn id="32" dur="1000" fill="hold">
                                          <p:stCondLst>
                                            <p:cond delay="0"/>
                                          </p:stCondLst>
                                        </p:cTn>
                                        <p:tgtEl>
                                          <p:spTgt spid="2">
                                            <p:txEl>
                                              <p:pRg st="1" end="1"/>
                                            </p:txEl>
                                          </p:spTgt>
                                        </p:tgtEl>
                                        <p:attrNameLst>
                                          <p:attrName>ppt_y</p:attrName>
                                        </p:attrNameLst>
                                      </p:cBhvr>
                                    </p:anim>
                                    <p:animRot by="21600000">
                                      <p:cBhvr>
                                        <p:cTn id="33"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01/03/2019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2</a:t>
            </a:fld>
            <a:endParaRPr lang="fr-FR" b="1" dirty="0">
              <a:latin typeface="Brush Script MT" panose="03060802040406070304" pitchFamily="66" charset="0"/>
            </a:endParaRPr>
          </a:p>
        </p:txBody>
      </p:sp>
      <p:sp>
        <p:nvSpPr>
          <p:cNvPr id="2" name="Rectangle 1"/>
          <p:cNvSpPr/>
          <p:nvPr/>
        </p:nvSpPr>
        <p:spPr>
          <a:xfrm>
            <a:off x="1032908" y="1088405"/>
            <a:ext cx="10151165" cy="4524315"/>
          </a:xfrm>
          <a:prstGeom prst="rect">
            <a:avLst/>
          </a:prstGeom>
        </p:spPr>
        <p:txBody>
          <a:bodyPr wrap="square">
            <a:spAutoFit/>
          </a:bodyPr>
          <a:lstStyle/>
          <a:p>
            <a:r>
              <a:rPr lang="fr-FR" sz="9600" b="1" dirty="0" smtClean="0">
                <a:latin typeface="Brush Script MT" panose="03060802040406070304" pitchFamily="66" charset="0"/>
              </a:rPr>
              <a:t>   10 </a:t>
            </a:r>
            <a:r>
              <a:rPr lang="fr-FR" sz="9600" b="1" dirty="0">
                <a:latin typeface="Brush Script MT" panose="03060802040406070304" pitchFamily="66" charset="0"/>
              </a:rPr>
              <a:t>araignées très sympathiques qui vont vous aider à bien dormir</a:t>
            </a:r>
          </a:p>
        </p:txBody>
      </p:sp>
    </p:spTree>
    <p:extLst>
      <p:ext uri="{BB962C8B-B14F-4D97-AF65-F5344CB8AC3E}">
        <p14:creationId xmlns:p14="http://schemas.microsoft.com/office/powerpoint/2010/main" val="3635802000"/>
      </p:ext>
    </p:extLst>
  </p:cSld>
  <p:clrMapOvr>
    <a:masterClrMapping/>
  </p:clrMapOvr>
  <mc:AlternateContent xmlns:mc="http://schemas.openxmlformats.org/markup-compatibility/2006">
    <mc:Choice xmlns:p14="http://schemas.microsoft.com/office/powerpoint/2010/main" Requires="p14">
      <p:transition spd="slow" p14:dur="725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6000" b="1" dirty="0">
                <a:latin typeface="Brush Script MT" panose="03060802040406070304" pitchFamily="66" charset="0"/>
              </a:rPr>
              <a:t>Si vous êtes </a:t>
            </a:r>
            <a:r>
              <a:rPr lang="fr-FR" sz="6000" b="1" dirty="0" err="1">
                <a:latin typeface="Brush Script MT" panose="03060802040406070304" pitchFamily="66" charset="0"/>
              </a:rPr>
              <a:t>arachnophobe</a:t>
            </a:r>
            <a:r>
              <a:rPr lang="fr-FR" sz="6000" b="1" dirty="0">
                <a:latin typeface="Brush Script MT" panose="03060802040406070304" pitchFamily="66" charset="0"/>
              </a:rPr>
              <a:t>, l’article suivant est pour vous avec la présentation de 10 petites bêtes que vous allez adorer. Si, en revanche, les araignées ne vous font pas peur, vous allez vite déchanter en voyant certaines d’entre elles.</a:t>
            </a:r>
            <a:endParaRPr lang="fr-FR" sz="6000" b="1" dirty="0">
              <a:latin typeface="Brush Script MT" panose="03060802040406070304" pitchFamily="66" charset="0"/>
            </a:endParaRP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01/03/2019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3</a:t>
            </a:fld>
            <a:endParaRPr lang="fr-FR" b="1" dirty="0">
              <a:latin typeface="Brush Script MT" panose="03060802040406070304" pitchFamily="66" charset="0"/>
            </a:endParaRPr>
          </a:p>
        </p:txBody>
      </p:sp>
    </p:spTree>
    <p:extLst>
      <p:ext uri="{BB962C8B-B14F-4D97-AF65-F5344CB8AC3E}">
        <p14:creationId xmlns:p14="http://schemas.microsoft.com/office/powerpoint/2010/main" val="1719619048"/>
      </p:ext>
    </p:extLst>
  </p:cSld>
  <p:clrMapOvr>
    <a:masterClrMapping/>
  </p:clrMapOvr>
  <mc:AlternateContent xmlns:mc="http://schemas.openxmlformats.org/markup-compatibility/2006">
    <mc:Choice xmlns:p14="http://schemas.microsoft.com/office/powerpoint/2010/main" Requires="p14">
      <p:transition spd="slow" p14:dur="725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01/03/2019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4</a:t>
            </a:fld>
            <a:endParaRPr lang="fr-FR" b="1" dirty="0">
              <a:latin typeface="Brush Script MT" panose="030608020404060703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58887" y="687951"/>
            <a:ext cx="7394713" cy="5541685"/>
          </a:xfrm>
          <a:prstGeom prst="rect">
            <a:avLst/>
          </a:prstGeom>
          <a:effectLst>
            <a:softEdge rad="127000"/>
          </a:effectLst>
        </p:spPr>
      </p:pic>
      <p:sp>
        <p:nvSpPr>
          <p:cNvPr id="3" name="Rectangle 2"/>
          <p:cNvSpPr/>
          <p:nvPr/>
        </p:nvSpPr>
        <p:spPr>
          <a:xfrm>
            <a:off x="4707947" y="5945691"/>
            <a:ext cx="2801088" cy="369332"/>
          </a:xfrm>
          <a:prstGeom prst="rect">
            <a:avLst/>
          </a:prstGeom>
        </p:spPr>
        <p:txBody>
          <a:bodyPr wrap="none">
            <a:spAutoFit/>
          </a:bodyPr>
          <a:lstStyle/>
          <a:p>
            <a:r>
              <a:rPr lang="fr-FR" dirty="0"/>
              <a:t>1-Acanthoscurria </a:t>
            </a:r>
            <a:r>
              <a:rPr lang="fr-FR" dirty="0" err="1"/>
              <a:t>geniculata</a:t>
            </a:r>
            <a:endParaRPr lang="fr-FR" dirty="0"/>
          </a:p>
        </p:txBody>
      </p:sp>
    </p:spTree>
    <p:extLst>
      <p:ext uri="{BB962C8B-B14F-4D97-AF65-F5344CB8AC3E}">
        <p14:creationId xmlns:p14="http://schemas.microsoft.com/office/powerpoint/2010/main" val="930124101"/>
      </p:ext>
    </p:extLst>
  </p:cSld>
  <p:clrMapOvr>
    <a:masterClrMapping/>
  </p:clrMapOvr>
  <mc:AlternateContent xmlns:mc="http://schemas.openxmlformats.org/markup-compatibility/2006">
    <mc:Choice xmlns:p14="http://schemas.microsoft.com/office/powerpoint/2010/main" Requires="p14">
      <p:transition spd="slow" p14:dur="725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01/03/2019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5</a:t>
            </a:fld>
            <a:endParaRPr lang="fr-FR" b="1" dirty="0">
              <a:latin typeface="Brush Script MT" panose="03060802040406070304" pitchFamily="66" charset="0"/>
            </a:endParaRPr>
          </a:p>
        </p:txBody>
      </p:sp>
      <p:sp>
        <p:nvSpPr>
          <p:cNvPr id="2" name="Rectangle 1"/>
          <p:cNvSpPr/>
          <p:nvPr/>
        </p:nvSpPr>
        <p:spPr>
          <a:xfrm>
            <a:off x="2726661" y="920621"/>
            <a:ext cx="6763660" cy="5016758"/>
          </a:xfrm>
          <a:prstGeom prst="rect">
            <a:avLst/>
          </a:prstGeom>
        </p:spPr>
        <p:txBody>
          <a:bodyPr wrap="square">
            <a:spAutoFit/>
          </a:bodyPr>
          <a:lstStyle/>
          <a:p>
            <a:r>
              <a:rPr lang="fr-FR" sz="4000" b="1" dirty="0">
                <a:latin typeface="Brush Script MT" panose="03060802040406070304" pitchFamily="66" charset="0"/>
              </a:rPr>
              <a:t>On lui préférera le nom anglais de </a:t>
            </a:r>
            <a:r>
              <a:rPr lang="fr-FR" sz="4000" b="1" dirty="0" err="1">
                <a:latin typeface="Brush Script MT" panose="03060802040406070304" pitchFamily="66" charset="0"/>
              </a:rPr>
              <a:t>Brazilian</a:t>
            </a:r>
            <a:r>
              <a:rPr lang="fr-FR" sz="4000" b="1" dirty="0">
                <a:latin typeface="Brush Script MT" panose="03060802040406070304" pitchFamily="66" charset="0"/>
              </a:rPr>
              <a:t> </a:t>
            </a:r>
            <a:r>
              <a:rPr lang="fr-FR" sz="4000" b="1" dirty="0" err="1">
                <a:latin typeface="Brush Script MT" panose="03060802040406070304" pitchFamily="66" charset="0"/>
              </a:rPr>
              <a:t>whiteknee</a:t>
            </a:r>
            <a:r>
              <a:rPr lang="fr-FR" sz="4000" b="1" dirty="0">
                <a:latin typeface="Brush Script MT" panose="03060802040406070304" pitchFamily="66" charset="0"/>
              </a:rPr>
              <a:t> </a:t>
            </a:r>
            <a:r>
              <a:rPr lang="fr-FR" sz="4000" b="1" dirty="0" err="1">
                <a:latin typeface="Brush Script MT" panose="03060802040406070304" pitchFamily="66" charset="0"/>
              </a:rPr>
              <a:t>tarantula</a:t>
            </a:r>
            <a:r>
              <a:rPr lang="fr-FR" sz="4000" b="1" dirty="0">
                <a:latin typeface="Brush Script MT" panose="03060802040406070304" pitchFamily="66" charset="0"/>
              </a:rPr>
              <a:t> (Tarentule aux genoux blancs du Brésil), qui vient de ses pattes noires avec des bandes blanches. Comme la plupart des tarentules, son venin n’est pas mortel pour l’homme mais la morsure peut faire très mal.</a:t>
            </a:r>
          </a:p>
        </p:txBody>
      </p:sp>
    </p:spTree>
    <p:extLst>
      <p:ext uri="{BB962C8B-B14F-4D97-AF65-F5344CB8AC3E}">
        <p14:creationId xmlns:p14="http://schemas.microsoft.com/office/powerpoint/2010/main" val="3114586338"/>
      </p:ext>
    </p:extLst>
  </p:cSld>
  <p:clrMapOvr>
    <a:masterClrMapping/>
  </p:clrMapOvr>
  <mc:AlternateContent xmlns:mc="http://schemas.openxmlformats.org/markup-compatibility/2006">
    <mc:Choice xmlns:p14="http://schemas.microsoft.com/office/powerpoint/2010/main" Requires="p14">
      <p:transition spd="slow" p14:dur="725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01/03/2019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6</a:t>
            </a:fld>
            <a:endParaRPr lang="fr-FR" b="1" dirty="0">
              <a:latin typeface="Brush Script MT" panose="030608020404060703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19130" y="653807"/>
            <a:ext cx="7474228" cy="5610067"/>
          </a:xfrm>
          <a:prstGeom prst="rect">
            <a:avLst/>
          </a:prstGeom>
          <a:effectLst>
            <a:softEdge rad="127000"/>
          </a:effectLst>
        </p:spPr>
      </p:pic>
      <p:sp>
        <p:nvSpPr>
          <p:cNvPr id="3" name="Rectangle 2"/>
          <p:cNvSpPr/>
          <p:nvPr/>
        </p:nvSpPr>
        <p:spPr>
          <a:xfrm>
            <a:off x="5287561" y="5987018"/>
            <a:ext cx="1641860" cy="369332"/>
          </a:xfrm>
          <a:prstGeom prst="rect">
            <a:avLst/>
          </a:prstGeom>
        </p:spPr>
        <p:txBody>
          <a:bodyPr wrap="none">
            <a:spAutoFit/>
          </a:bodyPr>
          <a:lstStyle/>
          <a:p>
            <a:r>
              <a:rPr lang="fr-FR" dirty="0"/>
              <a:t>2-Grammostola</a:t>
            </a:r>
          </a:p>
        </p:txBody>
      </p:sp>
    </p:spTree>
    <p:extLst>
      <p:ext uri="{BB962C8B-B14F-4D97-AF65-F5344CB8AC3E}">
        <p14:creationId xmlns:p14="http://schemas.microsoft.com/office/powerpoint/2010/main" val="3571308472"/>
      </p:ext>
    </p:extLst>
  </p:cSld>
  <p:clrMapOvr>
    <a:masterClrMapping/>
  </p:clrMapOvr>
  <mc:AlternateContent xmlns:mc="http://schemas.openxmlformats.org/markup-compatibility/2006">
    <mc:Choice xmlns:p14="http://schemas.microsoft.com/office/powerpoint/2010/main" Requires="p14">
      <p:transition spd="slow" p14:dur="725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01/03/2019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7</a:t>
            </a:fld>
            <a:endParaRPr lang="fr-FR" b="1" dirty="0">
              <a:latin typeface="Brush Script MT" panose="03060802040406070304" pitchFamily="66" charset="0"/>
            </a:endParaRPr>
          </a:p>
        </p:txBody>
      </p:sp>
      <p:sp>
        <p:nvSpPr>
          <p:cNvPr id="2" name="Rectangle 1"/>
          <p:cNvSpPr/>
          <p:nvPr/>
        </p:nvSpPr>
        <p:spPr>
          <a:xfrm>
            <a:off x="3048000" y="1765513"/>
            <a:ext cx="6096000" cy="3170099"/>
          </a:xfrm>
          <a:prstGeom prst="rect">
            <a:avLst/>
          </a:prstGeom>
        </p:spPr>
        <p:txBody>
          <a:bodyPr>
            <a:spAutoFit/>
          </a:bodyPr>
          <a:lstStyle/>
          <a:p>
            <a:r>
              <a:rPr lang="fr-FR" sz="4000" dirty="0">
                <a:latin typeface="Brush Script MT" panose="03060802040406070304" pitchFamily="66" charset="0"/>
              </a:rPr>
              <a:t>Ce sont des mygales, souvent brunes avec des poils roses, que l’on trouve en Amérique du sud. Regardez ces jolies couleurs. Ça donne envie de la caresser n’est-ce pas ?</a:t>
            </a:r>
          </a:p>
        </p:txBody>
      </p:sp>
    </p:spTree>
    <p:extLst>
      <p:ext uri="{BB962C8B-B14F-4D97-AF65-F5344CB8AC3E}">
        <p14:creationId xmlns:p14="http://schemas.microsoft.com/office/powerpoint/2010/main" val="3497303760"/>
      </p:ext>
    </p:extLst>
  </p:cSld>
  <p:clrMapOvr>
    <a:masterClrMapping/>
  </p:clrMapOvr>
  <mc:AlternateContent xmlns:mc="http://schemas.openxmlformats.org/markup-compatibility/2006">
    <mc:Choice xmlns:p14="http://schemas.microsoft.com/office/powerpoint/2010/main" Requires="p14">
      <p:transition spd="slow" p14:dur="725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01/03/2019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8</a:t>
            </a:fld>
            <a:endParaRPr lang="fr-FR" b="1" dirty="0">
              <a:latin typeface="Brush Script MT" panose="030608020404060703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86609" y="584775"/>
            <a:ext cx="7866170" cy="5654388"/>
          </a:xfrm>
          <a:prstGeom prst="rect">
            <a:avLst/>
          </a:prstGeom>
          <a:effectLst>
            <a:softEdge rad="127000"/>
          </a:effectLst>
        </p:spPr>
      </p:pic>
      <p:sp>
        <p:nvSpPr>
          <p:cNvPr id="3" name="Rectangle 2"/>
          <p:cNvSpPr/>
          <p:nvPr/>
        </p:nvSpPr>
        <p:spPr>
          <a:xfrm>
            <a:off x="4879641" y="5987018"/>
            <a:ext cx="2432717" cy="369332"/>
          </a:xfrm>
          <a:prstGeom prst="rect">
            <a:avLst/>
          </a:prstGeom>
        </p:spPr>
        <p:txBody>
          <a:bodyPr wrap="none">
            <a:spAutoFit/>
          </a:bodyPr>
          <a:lstStyle/>
          <a:p>
            <a:r>
              <a:rPr lang="fr-FR" dirty="0"/>
              <a:t>3-Lasiodora </a:t>
            </a:r>
            <a:r>
              <a:rPr lang="fr-FR" dirty="0" err="1"/>
              <a:t>parahybana</a:t>
            </a:r>
            <a:endParaRPr lang="fr-FR" dirty="0"/>
          </a:p>
        </p:txBody>
      </p:sp>
    </p:spTree>
    <p:extLst>
      <p:ext uri="{BB962C8B-B14F-4D97-AF65-F5344CB8AC3E}">
        <p14:creationId xmlns:p14="http://schemas.microsoft.com/office/powerpoint/2010/main" val="1924450611"/>
      </p:ext>
    </p:extLst>
  </p:cSld>
  <p:clrMapOvr>
    <a:masterClrMapping/>
  </p:clrMapOvr>
  <mc:AlternateContent xmlns:mc="http://schemas.openxmlformats.org/markup-compatibility/2006">
    <mc:Choice xmlns:p14="http://schemas.microsoft.com/office/powerpoint/2010/main" Requires="p14">
      <p:transition spd="slow" p14:dur="725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01/03/2019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9</a:t>
            </a:fld>
            <a:endParaRPr lang="fr-FR" b="1" dirty="0">
              <a:latin typeface="Brush Script MT" panose="03060802040406070304" pitchFamily="66" charset="0"/>
            </a:endParaRPr>
          </a:p>
        </p:txBody>
      </p:sp>
      <p:sp>
        <p:nvSpPr>
          <p:cNvPr id="2" name="Rectangle 1"/>
          <p:cNvSpPr/>
          <p:nvPr/>
        </p:nvSpPr>
        <p:spPr>
          <a:xfrm>
            <a:off x="1795669" y="1269960"/>
            <a:ext cx="8600661" cy="4401205"/>
          </a:xfrm>
          <a:prstGeom prst="rect">
            <a:avLst/>
          </a:prstGeom>
        </p:spPr>
        <p:txBody>
          <a:bodyPr wrap="square">
            <a:spAutoFit/>
          </a:bodyPr>
          <a:lstStyle/>
          <a:p>
            <a:r>
              <a:rPr lang="fr-FR" sz="4000" b="1" dirty="0">
                <a:latin typeface="Brush Script MT" panose="03060802040406070304" pitchFamily="66" charset="0"/>
              </a:rPr>
              <a:t>En français on la connait sous le nom de Mygale Saumonée. C’est la deuxième plus grosse mygale au monde avec une envergure de 25cm. Elle peut peser plus de 100 grammes. Elle se nourrit d’insectes, de petits mammifères et même de reptiles. En revanche elle devrait laisser votre chat tranquille.</a:t>
            </a:r>
          </a:p>
        </p:txBody>
      </p:sp>
    </p:spTree>
    <p:extLst>
      <p:ext uri="{BB962C8B-B14F-4D97-AF65-F5344CB8AC3E}">
        <p14:creationId xmlns:p14="http://schemas.microsoft.com/office/powerpoint/2010/main" val="2195786104"/>
      </p:ext>
    </p:extLst>
  </p:cSld>
  <p:clrMapOvr>
    <a:masterClrMapping/>
  </p:clrMapOvr>
  <mc:AlternateContent xmlns:mc="http://schemas.openxmlformats.org/markup-compatibility/2006">
    <mc:Choice xmlns:p14="http://schemas.microsoft.com/office/powerpoint/2010/main" Requires="p14">
      <p:transition spd="slow" p14:dur="725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01/03/2019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10</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881810" y="662086"/>
            <a:ext cx="8362120" cy="5578026"/>
          </a:xfrm>
          <a:prstGeom prst="rect">
            <a:avLst/>
          </a:prstGeom>
          <a:effectLst>
            <a:softEdge rad="127000"/>
          </a:effectLst>
        </p:spPr>
      </p:pic>
      <p:sp>
        <p:nvSpPr>
          <p:cNvPr id="3" name="Rectangle 2"/>
          <p:cNvSpPr/>
          <p:nvPr/>
        </p:nvSpPr>
        <p:spPr>
          <a:xfrm>
            <a:off x="4948878" y="5956167"/>
            <a:ext cx="2319225" cy="369332"/>
          </a:xfrm>
          <a:prstGeom prst="rect">
            <a:avLst/>
          </a:prstGeom>
        </p:spPr>
        <p:txBody>
          <a:bodyPr wrap="none">
            <a:spAutoFit/>
          </a:bodyPr>
          <a:lstStyle/>
          <a:p>
            <a:r>
              <a:rPr lang="fr-FR" dirty="0"/>
              <a:t>4-Latrodectus </a:t>
            </a:r>
            <a:r>
              <a:rPr lang="fr-FR" dirty="0" err="1"/>
              <a:t>mactans</a:t>
            </a:r>
            <a:endParaRPr lang="fr-FR" dirty="0"/>
          </a:p>
        </p:txBody>
      </p:sp>
    </p:spTree>
    <p:extLst>
      <p:ext uri="{BB962C8B-B14F-4D97-AF65-F5344CB8AC3E}">
        <p14:creationId xmlns:p14="http://schemas.microsoft.com/office/powerpoint/2010/main" val="109942985"/>
      </p:ext>
    </p:extLst>
  </p:cSld>
  <p:clrMapOvr>
    <a:masterClrMapping/>
  </p:clrMapOvr>
  <mc:AlternateContent xmlns:mc="http://schemas.openxmlformats.org/markup-compatibility/2006">
    <mc:Choice xmlns:p14="http://schemas.microsoft.com/office/powerpoint/2010/main" Requires="p14">
      <p:transition spd="slow" p14:dur="725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01/03/2019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11</a:t>
            </a:fld>
            <a:endParaRPr lang="fr-FR" b="1" dirty="0">
              <a:latin typeface="Brush Script MT" panose="03060802040406070304" pitchFamily="66" charset="0"/>
            </a:endParaRPr>
          </a:p>
        </p:txBody>
      </p:sp>
      <p:sp>
        <p:nvSpPr>
          <p:cNvPr id="2" name="Rectangle 1"/>
          <p:cNvSpPr/>
          <p:nvPr/>
        </p:nvSpPr>
        <p:spPr>
          <a:xfrm>
            <a:off x="1463604" y="1536174"/>
            <a:ext cx="9289774" cy="3785652"/>
          </a:xfrm>
          <a:prstGeom prst="rect">
            <a:avLst/>
          </a:prstGeom>
        </p:spPr>
        <p:txBody>
          <a:bodyPr wrap="square">
            <a:spAutoFit/>
          </a:bodyPr>
          <a:lstStyle/>
          <a:p>
            <a:r>
              <a:rPr lang="fr-FR" sz="4000" b="1" dirty="0">
                <a:latin typeface="Brush Script MT" panose="03060802040406070304" pitchFamily="66" charset="0"/>
              </a:rPr>
              <a:t>La veuve noire d’Amérique du Nord. Bien que peu agressive, son venin est très dangereux. Pourtant elle est très petite : 15 mm de longueur pour le corps de la femelle. Comparée à d’autres araignées énormes mais peu dangereuses, elle confirme bien le dicton : « ce n’est pas la taille qui compte ».</a:t>
            </a:r>
          </a:p>
        </p:txBody>
      </p:sp>
    </p:spTree>
    <p:extLst>
      <p:ext uri="{BB962C8B-B14F-4D97-AF65-F5344CB8AC3E}">
        <p14:creationId xmlns:p14="http://schemas.microsoft.com/office/powerpoint/2010/main" val="219826831"/>
      </p:ext>
    </p:extLst>
  </p:cSld>
  <p:clrMapOvr>
    <a:masterClrMapping/>
  </p:clrMapOvr>
  <mc:AlternateContent xmlns:mc="http://schemas.openxmlformats.org/markup-compatibility/2006">
    <mc:Choice xmlns:p14="http://schemas.microsoft.com/office/powerpoint/2010/main" Requires="p14">
      <p:transition spd="slow" p14:dur="725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01/03/2019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12</a:t>
            </a:fld>
            <a:endParaRPr lang="fr-FR" b="1" dirty="0">
              <a:latin typeface="Brush Script MT" panose="030608020404060703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43391" y="702365"/>
            <a:ext cx="7305218" cy="5483211"/>
          </a:xfrm>
          <a:prstGeom prst="rect">
            <a:avLst/>
          </a:prstGeom>
          <a:effectLst>
            <a:softEdge rad="127000"/>
          </a:effectLst>
        </p:spPr>
      </p:pic>
      <p:sp>
        <p:nvSpPr>
          <p:cNvPr id="3" name="Rectangle 2"/>
          <p:cNvSpPr/>
          <p:nvPr/>
        </p:nvSpPr>
        <p:spPr>
          <a:xfrm>
            <a:off x="5028143" y="5933834"/>
            <a:ext cx="2135713" cy="369332"/>
          </a:xfrm>
          <a:prstGeom prst="rect">
            <a:avLst/>
          </a:prstGeom>
        </p:spPr>
        <p:txBody>
          <a:bodyPr wrap="none">
            <a:spAutoFit/>
          </a:bodyPr>
          <a:lstStyle/>
          <a:p>
            <a:r>
              <a:rPr lang="fr-FR" dirty="0"/>
              <a:t>5-Pelinobius </a:t>
            </a:r>
            <a:r>
              <a:rPr lang="fr-FR" dirty="0" err="1"/>
              <a:t>muticus</a:t>
            </a:r>
            <a:endParaRPr lang="fr-FR" dirty="0"/>
          </a:p>
        </p:txBody>
      </p:sp>
    </p:spTree>
    <p:extLst>
      <p:ext uri="{BB962C8B-B14F-4D97-AF65-F5344CB8AC3E}">
        <p14:creationId xmlns:p14="http://schemas.microsoft.com/office/powerpoint/2010/main" val="2012755504"/>
      </p:ext>
    </p:extLst>
  </p:cSld>
  <p:clrMapOvr>
    <a:masterClrMapping/>
  </p:clrMapOvr>
  <mc:AlternateContent xmlns:mc="http://schemas.openxmlformats.org/markup-compatibility/2006">
    <mc:Choice xmlns:p14="http://schemas.microsoft.com/office/powerpoint/2010/main" Requires="p14">
      <p:transition spd="slow" p14:dur="725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01/03/2019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13</a:t>
            </a:fld>
            <a:endParaRPr lang="fr-FR" b="1" dirty="0">
              <a:latin typeface="Brush Script MT" panose="03060802040406070304" pitchFamily="66" charset="0"/>
            </a:endParaRPr>
          </a:p>
        </p:txBody>
      </p:sp>
      <p:sp>
        <p:nvSpPr>
          <p:cNvPr id="2" name="Rectangle 1"/>
          <p:cNvSpPr/>
          <p:nvPr/>
        </p:nvSpPr>
        <p:spPr>
          <a:xfrm>
            <a:off x="1722021" y="1554911"/>
            <a:ext cx="8772939" cy="3785652"/>
          </a:xfrm>
          <a:prstGeom prst="rect">
            <a:avLst/>
          </a:prstGeom>
        </p:spPr>
        <p:txBody>
          <a:bodyPr wrap="square">
            <a:spAutoFit/>
          </a:bodyPr>
          <a:lstStyle/>
          <a:p>
            <a:r>
              <a:rPr lang="fr-FR" sz="4000" b="1" dirty="0">
                <a:latin typeface="Brush Script MT" panose="03060802040406070304" pitchFamily="66" charset="0"/>
              </a:rPr>
              <a:t>Seule représentante du genre </a:t>
            </a:r>
            <a:r>
              <a:rPr lang="fr-FR" sz="4000" b="1" dirty="0" err="1">
                <a:latin typeface="Brush Script MT" panose="03060802040406070304" pitchFamily="66" charset="0"/>
              </a:rPr>
              <a:t>Pelinobius</a:t>
            </a:r>
            <a:r>
              <a:rPr lang="fr-FR" sz="4000" b="1" dirty="0">
                <a:latin typeface="Brush Script MT" panose="03060802040406070304" pitchFamily="66" charset="0"/>
              </a:rPr>
              <a:t>, on l’appelle The </a:t>
            </a:r>
            <a:r>
              <a:rPr lang="fr-FR" sz="4000" b="1" dirty="0" err="1">
                <a:latin typeface="Brush Script MT" panose="03060802040406070304" pitchFamily="66" charset="0"/>
              </a:rPr>
              <a:t>king</a:t>
            </a:r>
            <a:r>
              <a:rPr lang="fr-FR" sz="4000" b="1" dirty="0">
                <a:latin typeface="Brush Script MT" panose="03060802040406070304" pitchFamily="66" charset="0"/>
              </a:rPr>
              <a:t> </a:t>
            </a:r>
            <a:r>
              <a:rPr lang="fr-FR" sz="4000" b="1" dirty="0" err="1">
                <a:latin typeface="Brush Script MT" panose="03060802040406070304" pitchFamily="66" charset="0"/>
              </a:rPr>
              <a:t>baboon</a:t>
            </a:r>
            <a:r>
              <a:rPr lang="fr-FR" sz="4000" b="1" dirty="0">
                <a:latin typeface="Brush Script MT" panose="03060802040406070304" pitchFamily="66" charset="0"/>
              </a:rPr>
              <a:t> spider. C’est l’une des seules araignées de la famille des </a:t>
            </a:r>
            <a:r>
              <a:rPr lang="fr-FR" sz="4000" b="1" dirty="0" err="1">
                <a:latin typeface="Brush Script MT" panose="03060802040406070304" pitchFamily="66" charset="0"/>
              </a:rPr>
              <a:t>theraphosidae</a:t>
            </a:r>
            <a:r>
              <a:rPr lang="fr-FR" sz="4000" b="1" dirty="0">
                <a:latin typeface="Brush Script MT" panose="03060802040406070304" pitchFamily="66" charset="0"/>
              </a:rPr>
              <a:t> qui peut striduler en frottant les fémurs de la 1ère et 2ème paire de jambes. Non, vous ne l’entendrez pas à l’autre bout de la ville.</a:t>
            </a:r>
          </a:p>
        </p:txBody>
      </p:sp>
    </p:spTree>
    <p:extLst>
      <p:ext uri="{BB962C8B-B14F-4D97-AF65-F5344CB8AC3E}">
        <p14:creationId xmlns:p14="http://schemas.microsoft.com/office/powerpoint/2010/main" val="3542751428"/>
      </p:ext>
    </p:extLst>
  </p:cSld>
  <p:clrMapOvr>
    <a:masterClrMapping/>
  </p:clrMapOvr>
  <mc:AlternateContent xmlns:mc="http://schemas.openxmlformats.org/markup-compatibility/2006">
    <mc:Choice xmlns:p14="http://schemas.microsoft.com/office/powerpoint/2010/main" Requires="p14">
      <p:transition spd="slow" p14:dur="725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01/03/2019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14</a:t>
            </a:fld>
            <a:endParaRPr lang="fr-FR" b="1" dirty="0">
              <a:latin typeface="Brush Script MT" panose="030608020404060703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58887" y="663755"/>
            <a:ext cx="7421217" cy="5570278"/>
          </a:xfrm>
          <a:prstGeom prst="rect">
            <a:avLst/>
          </a:prstGeom>
          <a:effectLst>
            <a:softEdge rad="127000"/>
          </a:effectLst>
        </p:spPr>
      </p:pic>
      <p:sp>
        <p:nvSpPr>
          <p:cNvPr id="3" name="Rectangle 2"/>
          <p:cNvSpPr/>
          <p:nvPr/>
        </p:nvSpPr>
        <p:spPr>
          <a:xfrm>
            <a:off x="4824026" y="5925860"/>
            <a:ext cx="2490938" cy="369332"/>
          </a:xfrm>
          <a:prstGeom prst="rect">
            <a:avLst/>
          </a:prstGeom>
        </p:spPr>
        <p:txBody>
          <a:bodyPr wrap="none">
            <a:spAutoFit/>
          </a:bodyPr>
          <a:lstStyle/>
          <a:p>
            <a:r>
              <a:rPr lang="fr-FR" dirty="0"/>
              <a:t>6-Phoneutria </a:t>
            </a:r>
            <a:r>
              <a:rPr lang="fr-FR" dirty="0" err="1"/>
              <a:t>nigriventer</a:t>
            </a:r>
            <a:endParaRPr lang="fr-FR" dirty="0"/>
          </a:p>
        </p:txBody>
      </p:sp>
    </p:spTree>
    <p:extLst>
      <p:ext uri="{BB962C8B-B14F-4D97-AF65-F5344CB8AC3E}">
        <p14:creationId xmlns:p14="http://schemas.microsoft.com/office/powerpoint/2010/main" val="1496887955"/>
      </p:ext>
    </p:extLst>
  </p:cSld>
  <p:clrMapOvr>
    <a:masterClrMapping/>
  </p:clrMapOvr>
  <mc:AlternateContent xmlns:mc="http://schemas.openxmlformats.org/markup-compatibility/2006">
    <mc:Choice xmlns:p14="http://schemas.microsoft.com/office/powerpoint/2010/main" Requires="p14">
      <p:transition spd="slow" p14:dur="725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01/03/2019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15</a:t>
            </a:fld>
            <a:endParaRPr lang="fr-FR" b="1" dirty="0">
              <a:latin typeface="Brush Script MT" panose="03060802040406070304" pitchFamily="66" charset="0"/>
            </a:endParaRPr>
          </a:p>
        </p:txBody>
      </p:sp>
      <p:sp>
        <p:nvSpPr>
          <p:cNvPr id="2" name="Rectangle 1"/>
          <p:cNvSpPr/>
          <p:nvPr/>
        </p:nvSpPr>
        <p:spPr>
          <a:xfrm>
            <a:off x="838200" y="612844"/>
            <a:ext cx="10880035" cy="5632311"/>
          </a:xfrm>
          <a:prstGeom prst="rect">
            <a:avLst/>
          </a:prstGeom>
        </p:spPr>
        <p:txBody>
          <a:bodyPr wrap="square">
            <a:spAutoFit/>
          </a:bodyPr>
          <a:lstStyle/>
          <a:p>
            <a:r>
              <a:rPr lang="fr-FR" sz="4000" b="1" dirty="0">
                <a:latin typeface="Brush Script MT" panose="03060802040406070304" pitchFamily="66" charset="0"/>
              </a:rPr>
              <a:t>On l’appelle araignée-banane. Mais il ne faut pas se fier à ce petit nom si mignon car il s’agit de l’araignée la plus venimeuse : une dose de 0,05 mg de venin peut tuer un homme de 80 kg. Et la surprise c’est qu’on en trouve parfois en France car, comme d’autres araignées, elles peuplent les bananeraies et se retrouvent chez nous lors des transports de marchandises. Rassurez-vous (un peu), quand elle mord un homme c’est souvent pour se protéger et non pas pour tuer donc la dose est rarement assez forte pour être mortelle.</a:t>
            </a:r>
          </a:p>
        </p:txBody>
      </p:sp>
    </p:spTree>
    <p:extLst>
      <p:ext uri="{BB962C8B-B14F-4D97-AF65-F5344CB8AC3E}">
        <p14:creationId xmlns:p14="http://schemas.microsoft.com/office/powerpoint/2010/main" val="21478962"/>
      </p:ext>
    </p:extLst>
  </p:cSld>
  <p:clrMapOvr>
    <a:masterClrMapping/>
  </p:clrMapOvr>
  <mc:AlternateContent xmlns:mc="http://schemas.openxmlformats.org/markup-compatibility/2006">
    <mc:Choice xmlns:p14="http://schemas.microsoft.com/office/powerpoint/2010/main" Requires="p14">
      <p:transition spd="slow" p14:dur="725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01/03/2019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16</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895060" y="671847"/>
            <a:ext cx="8348869" cy="5549542"/>
          </a:xfrm>
          <a:prstGeom prst="rect">
            <a:avLst/>
          </a:prstGeom>
          <a:effectLst>
            <a:softEdge rad="127000"/>
          </a:effectLst>
        </p:spPr>
      </p:pic>
      <p:sp>
        <p:nvSpPr>
          <p:cNvPr id="3" name="Rectangle 2"/>
          <p:cNvSpPr/>
          <p:nvPr/>
        </p:nvSpPr>
        <p:spPr>
          <a:xfrm>
            <a:off x="4979965" y="5939129"/>
            <a:ext cx="2179058" cy="369332"/>
          </a:xfrm>
          <a:prstGeom prst="rect">
            <a:avLst/>
          </a:prstGeom>
        </p:spPr>
        <p:txBody>
          <a:bodyPr wrap="none">
            <a:spAutoFit/>
          </a:bodyPr>
          <a:lstStyle/>
          <a:p>
            <a:r>
              <a:rPr lang="fr-FR" dirty="0"/>
              <a:t>7-Poecilotheria </a:t>
            </a:r>
            <a:r>
              <a:rPr lang="fr-FR" dirty="0" err="1"/>
              <a:t>rajaei</a:t>
            </a:r>
            <a:endParaRPr lang="fr-FR" dirty="0"/>
          </a:p>
        </p:txBody>
      </p:sp>
    </p:spTree>
    <p:extLst>
      <p:ext uri="{BB962C8B-B14F-4D97-AF65-F5344CB8AC3E}">
        <p14:creationId xmlns:p14="http://schemas.microsoft.com/office/powerpoint/2010/main" val="1115369609"/>
      </p:ext>
    </p:extLst>
  </p:cSld>
  <p:clrMapOvr>
    <a:masterClrMapping/>
  </p:clrMapOvr>
  <mc:AlternateContent xmlns:mc="http://schemas.openxmlformats.org/markup-compatibility/2006">
    <mc:Choice xmlns:p14="http://schemas.microsoft.com/office/powerpoint/2010/main" Requires="p14">
      <p:transition spd="slow" p14:dur="725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01/03/2019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17</a:t>
            </a:fld>
            <a:endParaRPr lang="fr-FR" b="1" dirty="0">
              <a:latin typeface="Brush Script MT" panose="03060802040406070304" pitchFamily="66" charset="0"/>
            </a:endParaRPr>
          </a:p>
        </p:txBody>
      </p:sp>
      <p:sp>
        <p:nvSpPr>
          <p:cNvPr id="2" name="Rectangle 1"/>
          <p:cNvSpPr/>
          <p:nvPr/>
        </p:nvSpPr>
        <p:spPr>
          <a:xfrm>
            <a:off x="1397343" y="1577736"/>
            <a:ext cx="9422296" cy="3785652"/>
          </a:xfrm>
          <a:prstGeom prst="rect">
            <a:avLst/>
          </a:prstGeom>
        </p:spPr>
        <p:txBody>
          <a:bodyPr wrap="square">
            <a:spAutoFit/>
          </a:bodyPr>
          <a:lstStyle/>
          <a:p>
            <a:r>
              <a:rPr lang="fr-FR" sz="4000" b="1" dirty="0">
                <a:latin typeface="Brush Script MT" panose="03060802040406070304" pitchFamily="66" charset="0"/>
              </a:rPr>
              <a:t>C’est une espèce d’araignées endémique du Sri Lanka. Son envergure est proche de celle d’un visage humain. Elles vivent principalement dans les arbres tombés au sol et dans les rochers. Ha ! Et aussi dans les habitations. Elles aiment bien ça. Notez-le pour le jour où vous partez au Sri Lanka.</a:t>
            </a:r>
          </a:p>
        </p:txBody>
      </p:sp>
    </p:spTree>
    <p:extLst>
      <p:ext uri="{BB962C8B-B14F-4D97-AF65-F5344CB8AC3E}">
        <p14:creationId xmlns:p14="http://schemas.microsoft.com/office/powerpoint/2010/main" val="3291119606"/>
      </p:ext>
    </p:extLst>
  </p:cSld>
  <p:clrMapOvr>
    <a:masterClrMapping/>
  </p:clrMapOvr>
  <mc:AlternateContent xmlns:mc="http://schemas.openxmlformats.org/markup-compatibility/2006">
    <mc:Choice xmlns:p14="http://schemas.microsoft.com/office/powerpoint/2010/main" Requires="p14">
      <p:transition spd="slow" p14:dur="725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01/03/2019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18</a:t>
            </a:fld>
            <a:endParaRPr lang="fr-FR" b="1" dirty="0">
              <a:latin typeface="Brush Script MT" panose="030608020404060703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13113" y="689113"/>
            <a:ext cx="7707031" cy="5521861"/>
          </a:xfrm>
          <a:prstGeom prst="rect">
            <a:avLst/>
          </a:prstGeom>
          <a:effectLst>
            <a:softEdge rad="127000"/>
          </a:effectLst>
        </p:spPr>
      </p:pic>
      <p:sp>
        <p:nvSpPr>
          <p:cNvPr id="3" name="Rectangle 2"/>
          <p:cNvSpPr/>
          <p:nvPr/>
        </p:nvSpPr>
        <p:spPr>
          <a:xfrm>
            <a:off x="4885348" y="5987018"/>
            <a:ext cx="2421304" cy="369332"/>
          </a:xfrm>
          <a:prstGeom prst="rect">
            <a:avLst/>
          </a:prstGeom>
        </p:spPr>
        <p:txBody>
          <a:bodyPr wrap="none">
            <a:spAutoFit/>
          </a:bodyPr>
          <a:lstStyle/>
          <a:p>
            <a:r>
              <a:rPr lang="fr-FR" dirty="0"/>
              <a:t>8-Pterinochilus </a:t>
            </a:r>
            <a:r>
              <a:rPr lang="fr-FR" dirty="0" err="1"/>
              <a:t>murinus</a:t>
            </a:r>
            <a:endParaRPr lang="fr-FR" dirty="0"/>
          </a:p>
        </p:txBody>
      </p:sp>
    </p:spTree>
    <p:extLst>
      <p:ext uri="{BB962C8B-B14F-4D97-AF65-F5344CB8AC3E}">
        <p14:creationId xmlns:p14="http://schemas.microsoft.com/office/powerpoint/2010/main" val="2473321706"/>
      </p:ext>
    </p:extLst>
  </p:cSld>
  <p:clrMapOvr>
    <a:masterClrMapping/>
  </p:clrMapOvr>
  <mc:AlternateContent xmlns:mc="http://schemas.openxmlformats.org/markup-compatibility/2006">
    <mc:Choice xmlns:p14="http://schemas.microsoft.com/office/powerpoint/2010/main" Requires="p14">
      <p:transition spd="slow" p14:dur="725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01/03/2019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19</a:t>
            </a:fld>
            <a:endParaRPr lang="fr-FR" b="1" dirty="0">
              <a:latin typeface="Brush Script MT" panose="03060802040406070304" pitchFamily="66" charset="0"/>
            </a:endParaRPr>
          </a:p>
        </p:txBody>
      </p:sp>
      <p:sp>
        <p:nvSpPr>
          <p:cNvPr id="2" name="Rectangle 1"/>
          <p:cNvSpPr/>
          <p:nvPr/>
        </p:nvSpPr>
        <p:spPr>
          <a:xfrm>
            <a:off x="1026282" y="890206"/>
            <a:ext cx="10164417" cy="5293757"/>
          </a:xfrm>
          <a:prstGeom prst="rect">
            <a:avLst/>
          </a:prstGeom>
        </p:spPr>
        <p:txBody>
          <a:bodyPr wrap="square">
            <a:spAutoFit/>
          </a:bodyPr>
          <a:lstStyle/>
          <a:p>
            <a:r>
              <a:rPr lang="fr-FR" sz="4000" b="1" dirty="0">
                <a:latin typeface="Brush Script MT" panose="03060802040406070304" pitchFamily="66" charset="0"/>
              </a:rPr>
              <a:t>C’est l’araignée la plus connu d’Afrique. Son surnom le plus connu est Orange </a:t>
            </a:r>
            <a:r>
              <a:rPr lang="fr-FR" sz="4000" b="1" dirty="0" err="1">
                <a:latin typeface="Brush Script MT" panose="03060802040406070304" pitchFamily="66" charset="0"/>
              </a:rPr>
              <a:t>baboon</a:t>
            </a:r>
            <a:r>
              <a:rPr lang="fr-FR" sz="4000" b="1" dirty="0">
                <a:latin typeface="Brush Script MT" panose="03060802040406070304" pitchFamily="66" charset="0"/>
              </a:rPr>
              <a:t> spider (araignée babouin orange). De taille moyenne, elle est extrêmement agressive et, même si elle est loin d’être la plus impressionnante des araignées, sa morsure est dangereuse : crampes, vomissements, arthrite temporaire au niveau de la morsure, étourdissement, palpitation cardiaque, enflure et fièvre, coma. Que du bonheur !</a:t>
            </a:r>
          </a:p>
          <a:p>
            <a:endParaRPr lang="fr-FR" dirty="0"/>
          </a:p>
        </p:txBody>
      </p:sp>
    </p:spTree>
    <p:extLst>
      <p:ext uri="{BB962C8B-B14F-4D97-AF65-F5344CB8AC3E}">
        <p14:creationId xmlns:p14="http://schemas.microsoft.com/office/powerpoint/2010/main" val="551661498"/>
      </p:ext>
    </p:extLst>
  </p:cSld>
  <p:clrMapOvr>
    <a:masterClrMapping/>
  </p:clrMapOvr>
  <mc:AlternateContent xmlns:mc="http://schemas.openxmlformats.org/markup-compatibility/2006">
    <mc:Choice xmlns:p14="http://schemas.microsoft.com/office/powerpoint/2010/main" Requires="p14">
      <p:transition spd="slow" p14:dur="725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01/03/2019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20</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073426" y="634085"/>
            <a:ext cx="10045148" cy="5589829"/>
          </a:xfrm>
          <a:prstGeom prst="rect">
            <a:avLst/>
          </a:prstGeom>
          <a:effectLst>
            <a:softEdge rad="127000"/>
          </a:effectLst>
        </p:spPr>
      </p:pic>
      <p:sp>
        <p:nvSpPr>
          <p:cNvPr id="3" name="Rectangle 2"/>
          <p:cNvSpPr/>
          <p:nvPr/>
        </p:nvSpPr>
        <p:spPr>
          <a:xfrm>
            <a:off x="5370115" y="5939969"/>
            <a:ext cx="1476751" cy="369332"/>
          </a:xfrm>
          <a:prstGeom prst="rect">
            <a:avLst/>
          </a:prstGeom>
        </p:spPr>
        <p:txBody>
          <a:bodyPr wrap="none">
            <a:spAutoFit/>
          </a:bodyPr>
          <a:lstStyle/>
          <a:p>
            <a:r>
              <a:rPr lang="fr-FR" dirty="0"/>
              <a:t>9-Sparassidae</a:t>
            </a:r>
          </a:p>
        </p:txBody>
      </p:sp>
    </p:spTree>
    <p:extLst>
      <p:ext uri="{BB962C8B-B14F-4D97-AF65-F5344CB8AC3E}">
        <p14:creationId xmlns:p14="http://schemas.microsoft.com/office/powerpoint/2010/main" val="3015824604"/>
      </p:ext>
    </p:extLst>
  </p:cSld>
  <p:clrMapOvr>
    <a:masterClrMapping/>
  </p:clrMapOvr>
  <mc:AlternateContent xmlns:mc="http://schemas.openxmlformats.org/markup-compatibility/2006">
    <mc:Choice xmlns:p14="http://schemas.microsoft.com/office/powerpoint/2010/main" Requires="p14">
      <p:transition spd="slow" p14:dur="725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01/03/2019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21</a:t>
            </a:fld>
            <a:endParaRPr lang="fr-FR" b="1" dirty="0">
              <a:latin typeface="Brush Script MT" panose="03060802040406070304" pitchFamily="66" charset="0"/>
            </a:endParaRPr>
          </a:p>
        </p:txBody>
      </p:sp>
      <p:sp>
        <p:nvSpPr>
          <p:cNvPr id="2" name="Rectangle 1"/>
          <p:cNvSpPr/>
          <p:nvPr/>
        </p:nvSpPr>
        <p:spPr>
          <a:xfrm>
            <a:off x="3060491" y="1862687"/>
            <a:ext cx="6096000" cy="3170099"/>
          </a:xfrm>
          <a:prstGeom prst="rect">
            <a:avLst/>
          </a:prstGeom>
        </p:spPr>
        <p:txBody>
          <a:bodyPr>
            <a:spAutoFit/>
          </a:bodyPr>
          <a:lstStyle/>
          <a:p>
            <a:r>
              <a:rPr lang="fr-FR" sz="4000" b="1" dirty="0">
                <a:latin typeface="Brush Script MT" panose="03060802040406070304" pitchFamily="66" charset="0"/>
              </a:rPr>
              <a:t>Les </a:t>
            </a:r>
            <a:r>
              <a:rPr lang="fr-FR" sz="4000" b="1" dirty="0" err="1">
                <a:latin typeface="Brush Script MT" panose="03060802040406070304" pitchFamily="66" charset="0"/>
              </a:rPr>
              <a:t>sparassidae</a:t>
            </a:r>
            <a:r>
              <a:rPr lang="fr-FR" sz="4000" b="1" dirty="0">
                <a:latin typeface="Brush Script MT" panose="03060802040406070304" pitchFamily="66" charset="0"/>
              </a:rPr>
              <a:t> sont des araignées de grande taille, aux pattes très étalées pouvant aller jusqu’à 30cm. Elles peuvent mordre et engendrer douleurs et enflures.</a:t>
            </a:r>
          </a:p>
        </p:txBody>
      </p:sp>
    </p:spTree>
    <p:extLst>
      <p:ext uri="{BB962C8B-B14F-4D97-AF65-F5344CB8AC3E}">
        <p14:creationId xmlns:p14="http://schemas.microsoft.com/office/powerpoint/2010/main" val="4223541328"/>
      </p:ext>
    </p:extLst>
  </p:cSld>
  <p:clrMapOvr>
    <a:masterClrMapping/>
  </p:clrMapOvr>
  <mc:AlternateContent xmlns:mc="http://schemas.openxmlformats.org/markup-compatibility/2006">
    <mc:Choice xmlns:p14="http://schemas.microsoft.com/office/powerpoint/2010/main" Requires="p14">
      <p:transition spd="slow" p14:dur="725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01/03/2019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22</a:t>
            </a:fld>
            <a:endParaRPr lang="fr-FR" b="1" dirty="0">
              <a:latin typeface="Brush Script MT" panose="030608020404060703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05444" y="677225"/>
            <a:ext cx="6703600" cy="5567931"/>
          </a:xfrm>
          <a:prstGeom prst="rect">
            <a:avLst/>
          </a:prstGeom>
          <a:effectLst>
            <a:softEdge rad="127000"/>
          </a:effectLst>
        </p:spPr>
      </p:pic>
      <p:sp>
        <p:nvSpPr>
          <p:cNvPr id="3" name="Rectangle 2"/>
          <p:cNvSpPr/>
          <p:nvPr/>
        </p:nvSpPr>
        <p:spPr>
          <a:xfrm>
            <a:off x="4988601" y="5931421"/>
            <a:ext cx="2239780" cy="369332"/>
          </a:xfrm>
          <a:prstGeom prst="rect">
            <a:avLst/>
          </a:prstGeom>
        </p:spPr>
        <p:txBody>
          <a:bodyPr wrap="none">
            <a:spAutoFit/>
          </a:bodyPr>
          <a:lstStyle/>
          <a:p>
            <a:r>
              <a:rPr lang="fr-FR" dirty="0"/>
              <a:t>10-Theraphosa Blondi</a:t>
            </a:r>
          </a:p>
        </p:txBody>
      </p:sp>
    </p:spTree>
    <p:extLst>
      <p:ext uri="{BB962C8B-B14F-4D97-AF65-F5344CB8AC3E}">
        <p14:creationId xmlns:p14="http://schemas.microsoft.com/office/powerpoint/2010/main" val="3229985010"/>
      </p:ext>
    </p:extLst>
  </p:cSld>
  <p:clrMapOvr>
    <a:masterClrMapping/>
  </p:clrMapOvr>
  <mc:AlternateContent xmlns:mc="http://schemas.openxmlformats.org/markup-compatibility/2006">
    <mc:Choice xmlns:p14="http://schemas.microsoft.com/office/powerpoint/2010/main" Requires="p14">
      <p:transition spd="slow" p14:dur="725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01/03/2019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23</a:t>
            </a:fld>
            <a:endParaRPr lang="fr-FR" b="1" dirty="0">
              <a:latin typeface="Brush Script MT" panose="03060802040406070304" pitchFamily="66" charset="0"/>
            </a:endParaRPr>
          </a:p>
        </p:txBody>
      </p:sp>
      <p:sp>
        <p:nvSpPr>
          <p:cNvPr id="2" name="Rectangle 1"/>
          <p:cNvSpPr/>
          <p:nvPr/>
        </p:nvSpPr>
        <p:spPr>
          <a:xfrm>
            <a:off x="1113182" y="962183"/>
            <a:ext cx="9965635" cy="5016758"/>
          </a:xfrm>
          <a:prstGeom prst="rect">
            <a:avLst/>
          </a:prstGeom>
        </p:spPr>
        <p:txBody>
          <a:bodyPr wrap="square">
            <a:spAutoFit/>
          </a:bodyPr>
          <a:lstStyle/>
          <a:p>
            <a:r>
              <a:rPr lang="fr-FR" sz="4000" b="1" dirty="0">
                <a:latin typeface="Brush Script MT" panose="03060802040406070304" pitchFamily="66" charset="0"/>
              </a:rPr>
              <a:t>Plus connu chez nous sous le nom d’araignée Goliath ou mygale de Leblond, c’est la plus grosse araignée au monde. 30 cm d’envergure avec un poids allant jusqu’à 170g. Son venin neurotoxique est peu actif sur l’homme. Alors comme vous commencez à vous détendre, on vous rappelle qu’un chien, par exemple, n’a pas de venin. Pourtant quand il mord ça fait horriblement mal. Bah là, c’est pareil avec madame Goliath.</a:t>
            </a:r>
          </a:p>
        </p:txBody>
      </p:sp>
    </p:spTree>
    <p:extLst>
      <p:ext uri="{BB962C8B-B14F-4D97-AF65-F5344CB8AC3E}">
        <p14:creationId xmlns:p14="http://schemas.microsoft.com/office/powerpoint/2010/main" val="881927433"/>
      </p:ext>
    </p:extLst>
  </p:cSld>
  <p:clrMapOvr>
    <a:masterClrMapping/>
  </p:clrMapOvr>
  <mc:AlternateContent xmlns:mc="http://schemas.openxmlformats.org/markup-compatibility/2006">
    <mc:Choice xmlns:p14="http://schemas.microsoft.com/office/powerpoint/2010/main" Requires="p14">
      <p:transition spd="slow" p14:dur="725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01/03/2019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24</a:t>
            </a:fld>
            <a:endParaRPr lang="fr-FR" b="1" dirty="0">
              <a:latin typeface="Brush Script MT" panose="03060802040406070304" pitchFamily="66" charset="0"/>
            </a:endParaRP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21501" y="174000"/>
            <a:ext cx="9173980" cy="6114175"/>
          </a:xfrm>
          <a:prstGeom prst="rect">
            <a:avLst/>
          </a:prstGeom>
        </p:spPr>
      </p:pic>
      <p:sp>
        <p:nvSpPr>
          <p:cNvPr id="2" name="Rectangle 1"/>
          <p:cNvSpPr/>
          <p:nvPr/>
        </p:nvSpPr>
        <p:spPr>
          <a:xfrm>
            <a:off x="1160662" y="1554911"/>
            <a:ext cx="9895658" cy="3785652"/>
          </a:xfrm>
          <a:prstGeom prst="rect">
            <a:avLst/>
          </a:prstGeom>
        </p:spPr>
        <p:txBody>
          <a:bodyPr wrap="none">
            <a:spAutoFit/>
          </a:bodyPr>
          <a:lstStyle/>
          <a:p>
            <a:r>
              <a:rPr lang="fr-FR" sz="8000" b="1" dirty="0" smtClean="0">
                <a:latin typeface="Brush Script MT" panose="03060802040406070304" pitchFamily="66" charset="0"/>
              </a:rPr>
              <a:t>            C’était</a:t>
            </a:r>
          </a:p>
          <a:p>
            <a:r>
              <a:rPr lang="fr-FR" sz="8000" b="1" dirty="0" smtClean="0">
                <a:latin typeface="Brush Script MT" panose="03060802040406070304" pitchFamily="66" charset="0"/>
              </a:rPr>
              <a:t>Araignées </a:t>
            </a:r>
            <a:r>
              <a:rPr lang="fr-FR" sz="8000" b="1" dirty="0">
                <a:latin typeface="Brush Script MT" panose="03060802040406070304" pitchFamily="66" charset="0"/>
              </a:rPr>
              <a:t>très sympathiques </a:t>
            </a:r>
            <a:endParaRPr lang="fr-FR" sz="8000" b="1" dirty="0" smtClean="0">
              <a:latin typeface="Brush Script MT" panose="03060802040406070304" pitchFamily="66" charset="0"/>
            </a:endParaRPr>
          </a:p>
          <a:p>
            <a:r>
              <a:rPr lang="fr-FR" sz="8000" b="1" dirty="0">
                <a:latin typeface="Brush Script MT" panose="03060802040406070304" pitchFamily="66" charset="0"/>
              </a:rPr>
              <a:t> </a:t>
            </a:r>
            <a:r>
              <a:rPr lang="fr-FR" sz="8000" b="1" dirty="0" smtClean="0">
                <a:latin typeface="Brush Script MT" panose="03060802040406070304" pitchFamily="66" charset="0"/>
              </a:rPr>
              <a:t>        par Lande</a:t>
            </a:r>
            <a:endParaRPr lang="fr-FR" sz="8000" b="1" dirty="0">
              <a:latin typeface="Brush Script MT" panose="03060802040406070304" pitchFamily="66" charset="0"/>
            </a:endParaRPr>
          </a:p>
        </p:txBody>
      </p:sp>
    </p:spTree>
    <p:extLst>
      <p:ext uri="{BB962C8B-B14F-4D97-AF65-F5344CB8AC3E}">
        <p14:creationId xmlns:p14="http://schemas.microsoft.com/office/powerpoint/2010/main" val="4121433884"/>
      </p:ext>
    </p:extLst>
  </p:cSld>
  <p:clrMapOvr>
    <a:masterClrMapping/>
  </p:clrMapOvr>
  <mc:AlternateContent xmlns:mc="http://schemas.openxmlformats.org/markup-compatibility/2006">
    <mc:Choice xmlns:p14="http://schemas.microsoft.com/office/powerpoint/2010/main" Requires="p14">
      <p:transition spd="slow" p14:dur="725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2">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2">
                                            <p:txEl>
                                              <p:pRg st="0" end="0"/>
                                            </p:txEl>
                                          </p:spTgt>
                                        </p:tgtEl>
                                        <p:attrNameLst>
                                          <p:attrName>ppt_w</p:attrName>
                                        </p:attrNameLst>
                                      </p:cBhvr>
                                    </p:anim>
                                    <p:anim by="(#ppt_w*0.50)" calcmode="lin" valueType="num">
                                      <p:cBhvr>
                                        <p:cTn id="23" dur="500" decel="50000" autoRev="1" fill="hold">
                                          <p:stCondLst>
                                            <p:cond delay="0"/>
                                          </p:stCondLst>
                                        </p:cTn>
                                        <p:tgtEl>
                                          <p:spTgt spid="2">
                                            <p:txEl>
                                              <p:pRg st="0" end="0"/>
                                            </p:txEl>
                                          </p:spTgt>
                                        </p:tgtEl>
                                        <p:attrNameLst>
                                          <p:attrName>ppt_x</p:attrName>
                                        </p:attrNameLst>
                                      </p:cBhvr>
                                    </p:anim>
                                    <p:anim from="(-#ppt_h/2)" to="(#ppt_y)" calcmode="lin" valueType="num">
                                      <p:cBhvr>
                                        <p:cTn id="24" dur="1000" fill="hold">
                                          <p:stCondLst>
                                            <p:cond delay="0"/>
                                          </p:stCondLst>
                                        </p:cTn>
                                        <p:tgtEl>
                                          <p:spTgt spid="2">
                                            <p:txEl>
                                              <p:pRg st="0" end="0"/>
                                            </p:txEl>
                                          </p:spTgt>
                                        </p:tgtEl>
                                        <p:attrNameLst>
                                          <p:attrName>ppt_y</p:attrName>
                                        </p:attrNameLst>
                                      </p:cBhvr>
                                    </p:anim>
                                    <p:animRot by="21600000">
                                      <p:cBhvr>
                                        <p:cTn id="25" dur="1000" fill="hold">
                                          <p:stCondLst>
                                            <p:cond delay="0"/>
                                          </p:stCondLst>
                                        </p:cTn>
                                        <p:tgtEl>
                                          <p:spTgt spid="2">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2">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2">
                                            <p:txEl>
                                              <p:pRg st="1" end="1"/>
                                            </p:txEl>
                                          </p:spTgt>
                                        </p:tgtEl>
                                        <p:attrNameLst>
                                          <p:attrName>ppt_w</p:attrName>
                                        </p:attrNameLst>
                                      </p:cBhvr>
                                    </p:anim>
                                    <p:anim by="(#ppt_w*0.50)" calcmode="lin" valueType="num">
                                      <p:cBhvr>
                                        <p:cTn id="31" dur="500" decel="50000" autoRev="1" fill="hold">
                                          <p:stCondLst>
                                            <p:cond delay="0"/>
                                          </p:stCondLst>
                                        </p:cTn>
                                        <p:tgtEl>
                                          <p:spTgt spid="2">
                                            <p:txEl>
                                              <p:pRg st="1" end="1"/>
                                            </p:txEl>
                                          </p:spTgt>
                                        </p:tgtEl>
                                        <p:attrNameLst>
                                          <p:attrName>ppt_x</p:attrName>
                                        </p:attrNameLst>
                                      </p:cBhvr>
                                    </p:anim>
                                    <p:anim from="(-#ppt_h/2)" to="(#ppt_y)" calcmode="lin" valueType="num">
                                      <p:cBhvr>
                                        <p:cTn id="32" dur="1000" fill="hold">
                                          <p:stCondLst>
                                            <p:cond delay="0"/>
                                          </p:stCondLst>
                                        </p:cTn>
                                        <p:tgtEl>
                                          <p:spTgt spid="2">
                                            <p:txEl>
                                              <p:pRg st="1" end="1"/>
                                            </p:txEl>
                                          </p:spTgt>
                                        </p:tgtEl>
                                        <p:attrNameLst>
                                          <p:attrName>ppt_y</p:attrName>
                                        </p:attrNameLst>
                                      </p:cBhvr>
                                    </p:anim>
                                    <p:animRot by="21600000">
                                      <p:cBhvr>
                                        <p:cTn id="33" dur="1000" fill="hold">
                                          <p:stCondLst>
                                            <p:cond delay="0"/>
                                          </p:stCondLst>
                                        </p:cTn>
                                        <p:tgtEl>
                                          <p:spTgt spid="2">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2">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2">
                                            <p:txEl>
                                              <p:pRg st="2" end="2"/>
                                            </p:txEl>
                                          </p:spTgt>
                                        </p:tgtEl>
                                        <p:attrNameLst>
                                          <p:attrName>ppt_w</p:attrName>
                                        </p:attrNameLst>
                                      </p:cBhvr>
                                    </p:anim>
                                    <p:anim by="(#ppt_w*0.50)" calcmode="lin" valueType="num">
                                      <p:cBhvr>
                                        <p:cTn id="39" dur="500" decel="50000" autoRev="1" fill="hold">
                                          <p:stCondLst>
                                            <p:cond delay="0"/>
                                          </p:stCondLst>
                                        </p:cTn>
                                        <p:tgtEl>
                                          <p:spTgt spid="2">
                                            <p:txEl>
                                              <p:pRg st="2" end="2"/>
                                            </p:txEl>
                                          </p:spTgt>
                                        </p:tgtEl>
                                        <p:attrNameLst>
                                          <p:attrName>ppt_x</p:attrName>
                                        </p:attrNameLst>
                                      </p:cBhvr>
                                    </p:anim>
                                    <p:anim from="(-#ppt_h/2)" to="(#ppt_y)" calcmode="lin" valueType="num">
                                      <p:cBhvr>
                                        <p:cTn id="40" dur="1000" fill="hold">
                                          <p:stCondLst>
                                            <p:cond delay="0"/>
                                          </p:stCondLst>
                                        </p:cTn>
                                        <p:tgtEl>
                                          <p:spTgt spid="2">
                                            <p:txEl>
                                              <p:pRg st="2" end="2"/>
                                            </p:txEl>
                                          </p:spTgt>
                                        </p:tgtEl>
                                        <p:attrNameLst>
                                          <p:attrName>ppt_y</p:attrName>
                                        </p:attrNameLst>
                                      </p:cBhvr>
                                    </p:anim>
                                    <p:animRot by="21600000">
                                      <p:cBhvr>
                                        <p:cTn id="41"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48</TotalTime>
  <Words>1067</Words>
  <Application>Microsoft Office PowerPoint</Application>
  <PresentationFormat>Grand écran</PresentationFormat>
  <Paragraphs>147</Paragraphs>
  <Slides>24</Slides>
  <Notes>24</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24</vt:i4>
      </vt:variant>
    </vt:vector>
  </HeadingPairs>
  <TitlesOfParts>
    <vt:vector size="29"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9</cp:revision>
  <dcterms:created xsi:type="dcterms:W3CDTF">2019-02-26T12:55:36Z</dcterms:created>
  <dcterms:modified xsi:type="dcterms:W3CDTF">2019-03-01T17:58:09Z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