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1sogFJ1CKRYsIP7H87+oQ==" hashData="cFrlXihzcJKFDsajUjxYkwz4vWOPKrDfadPKL5uty4e512iaqvx5lAk2RLEFwOhiJOGMkhI5xmvSwHlUTIcsJ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54" d="100"/>
          <a:sy n="54" d="100"/>
        </p:scale>
        <p:origin x="90" y="5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46F489-EB95-4C36-AE87-5339703D0E53}" type="datetimeFigureOut">
              <a:rPr lang="fr-FR" smtClean="0"/>
              <a:t>25/08/2019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7FEE37-EBF6-49C6-ACD0-42A4DE757A42}" type="slidenum">
              <a:rPr lang="fr-FR" smtClean="0"/>
              <a:t>‹N°›</a:t>
            </a:fld>
            <a:endParaRPr lang="fr-FR"/>
          </a:p>
        </p:txBody>
      </p:sp>
    </p:spTree>
    <p:extLst>
      <p:ext uri="{BB962C8B-B14F-4D97-AF65-F5344CB8AC3E}">
        <p14:creationId xmlns:p14="http://schemas.microsoft.com/office/powerpoint/2010/main" val="2258168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a:t>
            </a:fld>
            <a:endParaRPr lang="fr-FR"/>
          </a:p>
        </p:txBody>
      </p:sp>
    </p:spTree>
    <p:extLst>
      <p:ext uri="{BB962C8B-B14F-4D97-AF65-F5344CB8AC3E}">
        <p14:creationId xmlns:p14="http://schemas.microsoft.com/office/powerpoint/2010/main" val="10553422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2</a:t>
            </a:fld>
            <a:endParaRPr lang="fr-FR"/>
          </a:p>
        </p:txBody>
      </p:sp>
    </p:spTree>
    <p:extLst>
      <p:ext uri="{BB962C8B-B14F-4D97-AF65-F5344CB8AC3E}">
        <p14:creationId xmlns:p14="http://schemas.microsoft.com/office/powerpoint/2010/main" val="30952639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3</a:t>
            </a:fld>
            <a:endParaRPr lang="fr-FR"/>
          </a:p>
        </p:txBody>
      </p:sp>
    </p:spTree>
    <p:extLst>
      <p:ext uri="{BB962C8B-B14F-4D97-AF65-F5344CB8AC3E}">
        <p14:creationId xmlns:p14="http://schemas.microsoft.com/office/powerpoint/2010/main" val="9844257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4</a:t>
            </a:fld>
            <a:endParaRPr lang="fr-FR"/>
          </a:p>
        </p:txBody>
      </p:sp>
    </p:spTree>
    <p:extLst>
      <p:ext uri="{BB962C8B-B14F-4D97-AF65-F5344CB8AC3E}">
        <p14:creationId xmlns:p14="http://schemas.microsoft.com/office/powerpoint/2010/main" val="34903417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5</a:t>
            </a:fld>
            <a:endParaRPr lang="fr-FR"/>
          </a:p>
        </p:txBody>
      </p:sp>
    </p:spTree>
    <p:extLst>
      <p:ext uri="{BB962C8B-B14F-4D97-AF65-F5344CB8AC3E}">
        <p14:creationId xmlns:p14="http://schemas.microsoft.com/office/powerpoint/2010/main" val="17576634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6</a:t>
            </a:fld>
            <a:endParaRPr lang="fr-FR"/>
          </a:p>
        </p:txBody>
      </p:sp>
    </p:spTree>
    <p:extLst>
      <p:ext uri="{BB962C8B-B14F-4D97-AF65-F5344CB8AC3E}">
        <p14:creationId xmlns:p14="http://schemas.microsoft.com/office/powerpoint/2010/main" val="1600584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7</a:t>
            </a:fld>
            <a:endParaRPr lang="fr-FR"/>
          </a:p>
        </p:txBody>
      </p:sp>
    </p:spTree>
    <p:extLst>
      <p:ext uri="{BB962C8B-B14F-4D97-AF65-F5344CB8AC3E}">
        <p14:creationId xmlns:p14="http://schemas.microsoft.com/office/powerpoint/2010/main" val="1425942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8</a:t>
            </a:fld>
            <a:endParaRPr lang="fr-FR"/>
          </a:p>
        </p:txBody>
      </p:sp>
    </p:spTree>
    <p:extLst>
      <p:ext uri="{BB962C8B-B14F-4D97-AF65-F5344CB8AC3E}">
        <p14:creationId xmlns:p14="http://schemas.microsoft.com/office/powerpoint/2010/main" val="6678037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9</a:t>
            </a:fld>
            <a:endParaRPr lang="fr-FR"/>
          </a:p>
        </p:txBody>
      </p:sp>
    </p:spTree>
    <p:extLst>
      <p:ext uri="{BB962C8B-B14F-4D97-AF65-F5344CB8AC3E}">
        <p14:creationId xmlns:p14="http://schemas.microsoft.com/office/powerpoint/2010/main" val="2761360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10</a:t>
            </a:fld>
            <a:endParaRPr lang="fr-FR"/>
          </a:p>
        </p:txBody>
      </p:sp>
    </p:spTree>
    <p:extLst>
      <p:ext uri="{BB962C8B-B14F-4D97-AF65-F5344CB8AC3E}">
        <p14:creationId xmlns:p14="http://schemas.microsoft.com/office/powerpoint/2010/main" val="17251706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11</a:t>
            </a:fld>
            <a:endParaRPr lang="fr-FR"/>
          </a:p>
        </p:txBody>
      </p:sp>
    </p:spTree>
    <p:extLst>
      <p:ext uri="{BB962C8B-B14F-4D97-AF65-F5344CB8AC3E}">
        <p14:creationId xmlns:p14="http://schemas.microsoft.com/office/powerpoint/2010/main" val="21025014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12</a:t>
            </a:fld>
            <a:endParaRPr lang="fr-FR"/>
          </a:p>
        </p:txBody>
      </p:sp>
    </p:spTree>
    <p:extLst>
      <p:ext uri="{BB962C8B-B14F-4D97-AF65-F5344CB8AC3E}">
        <p14:creationId xmlns:p14="http://schemas.microsoft.com/office/powerpoint/2010/main" val="1723776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13</a:t>
            </a:fld>
            <a:endParaRPr lang="fr-FR"/>
          </a:p>
        </p:txBody>
      </p:sp>
    </p:spTree>
    <p:extLst>
      <p:ext uri="{BB962C8B-B14F-4D97-AF65-F5344CB8AC3E}">
        <p14:creationId xmlns:p14="http://schemas.microsoft.com/office/powerpoint/2010/main" val="20884188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14</a:t>
            </a:fld>
            <a:endParaRPr lang="fr-FR"/>
          </a:p>
        </p:txBody>
      </p:sp>
    </p:spTree>
    <p:extLst>
      <p:ext uri="{BB962C8B-B14F-4D97-AF65-F5344CB8AC3E}">
        <p14:creationId xmlns:p14="http://schemas.microsoft.com/office/powerpoint/2010/main" val="35812092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15</a:t>
            </a:fld>
            <a:endParaRPr lang="fr-FR"/>
          </a:p>
        </p:txBody>
      </p:sp>
    </p:spTree>
    <p:extLst>
      <p:ext uri="{BB962C8B-B14F-4D97-AF65-F5344CB8AC3E}">
        <p14:creationId xmlns:p14="http://schemas.microsoft.com/office/powerpoint/2010/main" val="17988697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16</a:t>
            </a:fld>
            <a:endParaRPr lang="fr-FR"/>
          </a:p>
        </p:txBody>
      </p:sp>
    </p:spTree>
    <p:extLst>
      <p:ext uri="{BB962C8B-B14F-4D97-AF65-F5344CB8AC3E}">
        <p14:creationId xmlns:p14="http://schemas.microsoft.com/office/powerpoint/2010/main" val="36614072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3F8465DC-B7A0-4AFF-A7EC-BEABA0736A13}" type="datetime1">
              <a:rPr lang="fr-FR" smtClean="0"/>
              <a:t>25/08/2019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6711096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33004C-A1BF-4A4E-9E17-0BE1951589CD}" type="datetime1">
              <a:rPr lang="fr-FR" smtClean="0"/>
              <a:t>25/08/2019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1742697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A5B2A60-52DF-42E7-9AD7-43EBC2106628}" type="datetime1">
              <a:rPr lang="fr-FR" smtClean="0"/>
              <a:t>25/08/2019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7872171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34D1A43-982E-47F8-8F41-2D6215051E22}" type="datetime1">
              <a:rPr lang="fr-FR" smtClean="0"/>
              <a:t>25/08/2019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41638325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1A08840-7BBE-4E6F-AA9A-DD8C58C84161}" type="datetime1">
              <a:rPr lang="fr-FR" smtClean="0"/>
              <a:t>25/08/2019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5927951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65DB565-476C-4621-A90E-EE19F9A2260B}" type="datetime1">
              <a:rPr lang="fr-FR" smtClean="0"/>
              <a:t>25/08/2019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2034653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90AD85D-FA25-4002-8711-74B4BE5A0E14}" type="datetime1">
              <a:rPr lang="fr-FR" smtClean="0"/>
              <a:t>25/08/2019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7409032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EF61BB2-4A18-4C29-8004-84F2C60A3B03}" type="datetime1">
              <a:rPr lang="fr-FR" smtClean="0"/>
              <a:t>25/08/2019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6657483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2D75C62-3FAF-4CBE-BF7E-B7219CA8A6C1}" type="datetime1">
              <a:rPr lang="fr-FR" smtClean="0"/>
              <a:t>25/08/2019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1346139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10A823D-D8C3-4D87-932C-E7EEEFD80654}" type="datetime1">
              <a:rPr lang="fr-FR" smtClean="0"/>
              <a:t>25/08/2019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10006249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8FCC3BA-35E6-4B24-A2A5-203BAB8C504C}" type="datetime1">
              <a:rPr lang="fr-FR" smtClean="0"/>
              <a:t>25/08/2019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5102530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40000"/>
                <a:lumOff val="60000"/>
              </a:schemeClr>
            </a:gs>
            <a:gs pos="26000">
              <a:schemeClr val="accent2">
                <a:lumMod val="95000"/>
                <a:lumOff val="5000"/>
              </a:schemeClr>
            </a:gs>
            <a:gs pos="100000">
              <a:schemeClr val="accent2">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6E75DA-B4F4-4F82-89DF-796CF36C29E5}" type="datetime1">
              <a:rPr lang="fr-FR" smtClean="0"/>
              <a:t>25/08/2019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98BAFB-3B19-4ABD-BB15-78D029B6EB51}" type="slidenum">
              <a:rPr lang="fr-FR" smtClean="0"/>
              <a:t>‹N°›</a:t>
            </a:fld>
            <a:endParaRPr lang="fr-FR"/>
          </a:p>
        </p:txBody>
      </p:sp>
    </p:spTree>
    <p:extLst>
      <p:ext uri="{BB962C8B-B14F-4D97-AF65-F5344CB8AC3E}">
        <p14:creationId xmlns:p14="http://schemas.microsoft.com/office/powerpoint/2010/main" val="3176025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98800" y="1621746"/>
            <a:ext cx="6041660" cy="4871126"/>
          </a:xfrm>
          <a:prstGeom prst="rect">
            <a:avLst/>
          </a:prstGeom>
        </p:spPr>
      </p:pic>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a:t>
            </a:fld>
            <a:endParaRPr lang="fr-FR" sz="1600" b="1" dirty="0">
              <a:solidFill>
                <a:srgbClr val="FF0000"/>
              </a:solidFill>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3694" y="69813"/>
            <a:ext cx="11991871" cy="6718374"/>
          </a:xfrm>
          <a:prstGeom prst="rect">
            <a:avLst/>
          </a:prstGeom>
        </p:spPr>
      </p:pic>
      <p:pic>
        <p:nvPicPr>
          <p:cNvPr id="2" name="Imag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28684" y="255757"/>
            <a:ext cx="11534632" cy="6346486"/>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98799" y="1804309"/>
            <a:ext cx="6041660" cy="4871126"/>
          </a:xfrm>
          <a:prstGeom prst="rect">
            <a:avLst/>
          </a:prstGeom>
        </p:spPr>
      </p:pic>
      <p:sp>
        <p:nvSpPr>
          <p:cNvPr id="10" name="Rectangle 9"/>
          <p:cNvSpPr/>
          <p:nvPr/>
        </p:nvSpPr>
        <p:spPr>
          <a:xfrm>
            <a:off x="2598088" y="2995480"/>
            <a:ext cx="6821868" cy="3139321"/>
          </a:xfrm>
          <a:prstGeom prst="rect">
            <a:avLst/>
          </a:prstGeom>
          <a:noFill/>
        </p:spPr>
        <p:txBody>
          <a:bodyPr wrap="none" lIns="91440" tIns="45720" rIns="91440" bIns="45720">
            <a:spAutoFit/>
          </a:bodyPr>
          <a:lstStyle/>
          <a:p>
            <a:pPr algn="ctr"/>
            <a:r>
              <a:rPr lang="fr-FR" sz="6600" b="1" spc="50" dirty="0">
                <a:ln w="0">
                  <a:solidFill>
                    <a:srgbClr val="FF0000"/>
                  </a:solidFill>
                </a:ln>
                <a:solidFill>
                  <a:schemeClr val="bg2"/>
                </a:solidFill>
                <a:effectLst>
                  <a:innerShdw blurRad="63500" dist="50800" dir="13500000">
                    <a:srgbClr val="000000">
                      <a:alpha val="50000"/>
                    </a:srgbClr>
                  </a:innerShdw>
                </a:effectLst>
              </a:rPr>
              <a:t>A</a:t>
            </a:r>
            <a:r>
              <a:rPr lang="fr-FR" sz="6600" b="1" spc="50" dirty="0" smtClean="0">
                <a:ln w="0">
                  <a:solidFill>
                    <a:srgbClr val="FF0000"/>
                  </a:solidFill>
                </a:ln>
                <a:solidFill>
                  <a:schemeClr val="bg2"/>
                </a:solidFill>
                <a:effectLst>
                  <a:innerShdw blurRad="63500" dist="50800" dir="13500000">
                    <a:srgbClr val="000000">
                      <a:alpha val="50000"/>
                    </a:srgbClr>
                  </a:innerShdw>
                </a:effectLst>
              </a:rPr>
              <a:t>nimaux </a:t>
            </a:r>
            <a:r>
              <a:rPr lang="fr-FR" sz="6600" b="1" spc="50" dirty="0">
                <a:ln w="0">
                  <a:solidFill>
                    <a:srgbClr val="FF0000"/>
                  </a:solidFill>
                </a:ln>
                <a:solidFill>
                  <a:schemeClr val="bg2"/>
                </a:solidFill>
                <a:effectLst>
                  <a:innerShdw blurRad="63500" dist="50800" dir="13500000">
                    <a:srgbClr val="000000">
                      <a:alpha val="50000"/>
                    </a:srgbClr>
                  </a:innerShdw>
                </a:effectLst>
              </a:rPr>
              <a:t>hybrides </a:t>
            </a:r>
            <a:endParaRPr lang="fr-FR" sz="6600" b="1" spc="50" dirty="0" smtClean="0">
              <a:ln w="0">
                <a:solidFill>
                  <a:srgbClr val="FF0000"/>
                </a:solidFill>
              </a:ln>
              <a:solidFill>
                <a:schemeClr val="bg2"/>
              </a:solidFill>
              <a:effectLst>
                <a:innerShdw blurRad="63500" dist="50800" dir="13500000">
                  <a:srgbClr val="000000">
                    <a:alpha val="50000"/>
                  </a:srgbClr>
                </a:innerShdw>
              </a:effectLst>
            </a:endParaRP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N°2 </a:t>
            </a: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 par Lande</a:t>
            </a:r>
            <a:endParaRPr lang="fr-FR" sz="6600" b="1" cap="none" spc="50" dirty="0">
              <a:ln w="0">
                <a:solidFill>
                  <a:srgbClr val="FF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8799697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sndAc>
          <p:stSnd loop="1">
            <p:snd r:embed="rId3" name="HappyMelonDay11_001.wav"/>
          </p:stSnd>
        </p:sndAc>
      </p:transition>
    </mc:Choice>
    <mc:Fallback>
      <p:transition spd="slow" advTm="12000">
        <p:fade/>
        <p:sndAc>
          <p:stSnd loop="1">
            <p:snd r:embed="rId3" name="HappyMelonDay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2000"/>
                                        <p:tgtEl>
                                          <p:spTgt spid="11"/>
                                        </p:tgtEl>
                                      </p:cBhvr>
                                    </p:animEffect>
                                    <p:anim calcmode="lin" valueType="num">
                                      <p:cBhvr>
                                        <p:cTn id="15" dur="2000" fill="hold"/>
                                        <p:tgtEl>
                                          <p:spTgt spid="11"/>
                                        </p:tgtEl>
                                        <p:attrNameLst>
                                          <p:attrName>ppt_w</p:attrName>
                                        </p:attrNameLst>
                                      </p:cBhvr>
                                      <p:tavLst>
                                        <p:tav tm="0" fmla="#ppt_w*sin(2.5*pi*$)">
                                          <p:val>
                                            <p:fltVal val="0"/>
                                          </p:val>
                                        </p:tav>
                                        <p:tav tm="100000">
                                          <p:val>
                                            <p:fltVal val="1"/>
                                          </p:val>
                                        </p:tav>
                                      </p:tavLst>
                                    </p:anim>
                                    <p:anim calcmode="lin" valueType="num">
                                      <p:cBhvr>
                                        <p:cTn id="16"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10">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10">
                                            <p:txEl>
                                              <p:pRg st="0" end="0"/>
                                            </p:txEl>
                                          </p:spTgt>
                                        </p:tgtEl>
                                        <p:attrNameLst>
                                          <p:attrName>ppt_w</p:attrName>
                                        </p:attrNameLst>
                                      </p:cBhvr>
                                    </p:anim>
                                    <p:anim by="(#ppt_w*0.50)" calcmode="lin" valueType="num">
                                      <p:cBhvr>
                                        <p:cTn id="22" dur="500" decel="50000" autoRev="1" fill="hold">
                                          <p:stCondLst>
                                            <p:cond delay="0"/>
                                          </p:stCondLst>
                                        </p:cTn>
                                        <p:tgtEl>
                                          <p:spTgt spid="10">
                                            <p:txEl>
                                              <p:pRg st="0" end="0"/>
                                            </p:txEl>
                                          </p:spTgt>
                                        </p:tgtEl>
                                        <p:attrNameLst>
                                          <p:attrName>ppt_x</p:attrName>
                                        </p:attrNameLst>
                                      </p:cBhvr>
                                    </p:anim>
                                    <p:anim from="(-#ppt_h/2)" to="(#ppt_y)" calcmode="lin" valueType="num">
                                      <p:cBhvr>
                                        <p:cTn id="23" dur="1000" fill="hold">
                                          <p:stCondLst>
                                            <p:cond delay="0"/>
                                          </p:stCondLst>
                                        </p:cTn>
                                        <p:tgtEl>
                                          <p:spTgt spid="10">
                                            <p:txEl>
                                              <p:pRg st="0" end="0"/>
                                            </p:txEl>
                                          </p:spTgt>
                                        </p:tgtEl>
                                        <p:attrNameLst>
                                          <p:attrName>ppt_y</p:attrName>
                                        </p:attrNameLst>
                                      </p:cBhvr>
                                    </p:anim>
                                    <p:animRot by="21600000">
                                      <p:cBhvr>
                                        <p:cTn id="24" dur="1000" fill="hold">
                                          <p:stCondLst>
                                            <p:cond delay="0"/>
                                          </p:stCondLst>
                                        </p:cTn>
                                        <p:tgtEl>
                                          <p:spTgt spid="10">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10">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10">
                                            <p:txEl>
                                              <p:pRg st="1" end="1"/>
                                            </p:txEl>
                                          </p:spTgt>
                                        </p:tgtEl>
                                        <p:attrNameLst>
                                          <p:attrName>ppt_w</p:attrName>
                                        </p:attrNameLst>
                                      </p:cBhvr>
                                    </p:anim>
                                    <p:anim by="(#ppt_w*0.50)" calcmode="lin" valueType="num">
                                      <p:cBhvr>
                                        <p:cTn id="30" dur="500" decel="50000" autoRev="1" fill="hold">
                                          <p:stCondLst>
                                            <p:cond delay="0"/>
                                          </p:stCondLst>
                                        </p:cTn>
                                        <p:tgtEl>
                                          <p:spTgt spid="10">
                                            <p:txEl>
                                              <p:pRg st="1" end="1"/>
                                            </p:txEl>
                                          </p:spTgt>
                                        </p:tgtEl>
                                        <p:attrNameLst>
                                          <p:attrName>ppt_x</p:attrName>
                                        </p:attrNameLst>
                                      </p:cBhvr>
                                    </p:anim>
                                    <p:anim from="(-#ppt_h/2)" to="(#ppt_y)" calcmode="lin" valueType="num">
                                      <p:cBhvr>
                                        <p:cTn id="31" dur="1000" fill="hold">
                                          <p:stCondLst>
                                            <p:cond delay="0"/>
                                          </p:stCondLst>
                                        </p:cTn>
                                        <p:tgtEl>
                                          <p:spTgt spid="10">
                                            <p:txEl>
                                              <p:pRg st="1" end="1"/>
                                            </p:txEl>
                                          </p:spTgt>
                                        </p:tgtEl>
                                        <p:attrNameLst>
                                          <p:attrName>ppt_y</p:attrName>
                                        </p:attrNameLst>
                                      </p:cBhvr>
                                    </p:anim>
                                    <p:animRot by="21600000">
                                      <p:cBhvr>
                                        <p:cTn id="32" dur="1000" fill="hold">
                                          <p:stCondLst>
                                            <p:cond delay="0"/>
                                          </p:stCondLst>
                                        </p:cTn>
                                        <p:tgtEl>
                                          <p:spTgt spid="10">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10">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10">
                                            <p:txEl>
                                              <p:pRg st="2" end="2"/>
                                            </p:txEl>
                                          </p:spTgt>
                                        </p:tgtEl>
                                        <p:attrNameLst>
                                          <p:attrName>ppt_w</p:attrName>
                                        </p:attrNameLst>
                                      </p:cBhvr>
                                    </p:anim>
                                    <p:anim by="(#ppt_w*0.50)" calcmode="lin" valueType="num">
                                      <p:cBhvr>
                                        <p:cTn id="38" dur="500" decel="50000" autoRev="1" fill="hold">
                                          <p:stCondLst>
                                            <p:cond delay="0"/>
                                          </p:stCondLst>
                                        </p:cTn>
                                        <p:tgtEl>
                                          <p:spTgt spid="10">
                                            <p:txEl>
                                              <p:pRg st="2" end="2"/>
                                            </p:txEl>
                                          </p:spTgt>
                                        </p:tgtEl>
                                        <p:attrNameLst>
                                          <p:attrName>ppt_x</p:attrName>
                                        </p:attrNameLst>
                                      </p:cBhvr>
                                    </p:anim>
                                    <p:anim from="(-#ppt_h/2)" to="(#ppt_y)" calcmode="lin" valueType="num">
                                      <p:cBhvr>
                                        <p:cTn id="39" dur="1000" fill="hold">
                                          <p:stCondLst>
                                            <p:cond delay="0"/>
                                          </p:stCondLst>
                                        </p:cTn>
                                        <p:tgtEl>
                                          <p:spTgt spid="10">
                                            <p:txEl>
                                              <p:pRg st="2" end="2"/>
                                            </p:txEl>
                                          </p:spTgt>
                                        </p:tgtEl>
                                        <p:attrNameLst>
                                          <p:attrName>ppt_y</p:attrName>
                                        </p:attrNameLst>
                                      </p:cBhvr>
                                    </p:anim>
                                    <p:animRot by="21600000">
                                      <p:cBhvr>
                                        <p:cTn id="40"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8000" b="1" dirty="0" smtClean="0">
                <a:solidFill>
                  <a:srgbClr val="FFFF00"/>
                </a:solidFill>
              </a:rPr>
              <a:t>Un </a:t>
            </a:r>
            <a:r>
              <a:rPr lang="fr-FR" sz="8000" b="1" dirty="0">
                <a:solidFill>
                  <a:srgbClr val="FFFF00"/>
                </a:solidFill>
              </a:rPr>
              <a:t>artiste crée des photos d’animaux hybrides et c’est très dérangeant !</a:t>
            </a: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2</a:t>
            </a:fld>
            <a:endParaRPr lang="fr-FR" sz="1600" b="1" dirty="0">
              <a:solidFill>
                <a:srgbClr val="FF0000"/>
              </a:solidFill>
            </a:endParaRPr>
          </a:p>
        </p:txBody>
      </p:sp>
    </p:spTree>
    <p:extLst>
      <p:ext uri="{BB962C8B-B14F-4D97-AF65-F5344CB8AC3E}">
        <p14:creationId xmlns:p14="http://schemas.microsoft.com/office/powerpoint/2010/main" val="20201304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Quoi de plus mignon qu’un petit écureuil à la queue touffu ou qu’un renard tout roux? Peut être un mélange entre ces deux animaux. C’est exactement ce que propose cet artiste. Sur sa page Instagram, le norvégien Arne Olav </a:t>
            </a:r>
            <a:r>
              <a:rPr lang="fr-FR" sz="3200" b="1" dirty="0" err="1">
                <a:solidFill>
                  <a:srgbClr val="FFFF00"/>
                </a:solidFill>
              </a:rPr>
              <a:t>Gurvin</a:t>
            </a:r>
            <a:r>
              <a:rPr lang="fr-FR" sz="3200" b="1" dirty="0">
                <a:solidFill>
                  <a:srgbClr val="FFFF00"/>
                </a:solidFill>
              </a:rPr>
              <a:t> </a:t>
            </a:r>
            <a:r>
              <a:rPr lang="fr-FR" sz="3200" b="1" dirty="0" err="1">
                <a:solidFill>
                  <a:srgbClr val="FFFF00"/>
                </a:solidFill>
              </a:rPr>
              <a:t>Fredriksen</a:t>
            </a:r>
            <a:r>
              <a:rPr lang="fr-FR" sz="3200" b="1" dirty="0">
                <a:solidFill>
                  <a:srgbClr val="FFFF00"/>
                </a:solidFill>
              </a:rPr>
              <a:t> propose des montages de photos d’animaux quelque peu dérangeants, mais terriblement mignons. En effet, il s’amuse à créer un mélange entre deux animaux qui n’ont rien à voir, que ce soit un cheval et une poule ou un orque et un manchot. Cet artiste norvégien invente ainsi de nouvelles espèces, et certaines sont si mignonnes qu’on aimerait bien les voir devenir réalité! Depuis 2012, il a crée plus de 48 nouvelles espèces d’animaux hybrides!</a:t>
            </a: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3</a:t>
            </a:fld>
            <a:endParaRPr lang="fr-FR" sz="1600" b="1" dirty="0">
              <a:solidFill>
                <a:srgbClr val="FF0000"/>
              </a:solidFill>
            </a:endParaRPr>
          </a:p>
        </p:txBody>
      </p:sp>
    </p:spTree>
    <p:extLst>
      <p:ext uri="{BB962C8B-B14F-4D97-AF65-F5344CB8AC3E}">
        <p14:creationId xmlns:p14="http://schemas.microsoft.com/office/powerpoint/2010/main" val="35181880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4</a:t>
            </a:fld>
            <a:endParaRPr lang="fr-FR" sz="1600" b="1" dirty="0">
              <a:solidFill>
                <a:srgbClr val="FF0000"/>
              </a:solidFill>
            </a:endParaRP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46491" y="329162"/>
            <a:ext cx="10099018" cy="6199675"/>
          </a:xfrm>
          <a:prstGeom prst="rect">
            <a:avLst/>
          </a:prstGeom>
          <a:effectLst>
            <a:softEdge rad="127000"/>
          </a:effectLst>
        </p:spPr>
      </p:pic>
      <p:sp>
        <p:nvSpPr>
          <p:cNvPr id="9" name="Rectangle 8"/>
          <p:cNvSpPr/>
          <p:nvPr/>
        </p:nvSpPr>
        <p:spPr>
          <a:xfrm>
            <a:off x="5042666" y="518719"/>
            <a:ext cx="2106667" cy="523220"/>
          </a:xfrm>
          <a:prstGeom prst="rect">
            <a:avLst/>
          </a:prstGeom>
        </p:spPr>
        <p:txBody>
          <a:bodyPr wrap="none">
            <a:spAutoFit/>
          </a:bodyPr>
          <a:lstStyle/>
          <a:p>
            <a:r>
              <a:rPr lang="fr-FR" sz="2800" b="1" dirty="0"/>
              <a:t>La </a:t>
            </a:r>
            <a:r>
              <a:rPr lang="fr-FR" sz="2800" b="1" dirty="0" err="1"/>
              <a:t>Chelombe</a:t>
            </a:r>
            <a:endParaRPr lang="fr-FR" sz="2800" b="1" dirty="0"/>
          </a:p>
        </p:txBody>
      </p:sp>
    </p:spTree>
    <p:extLst>
      <p:ext uri="{BB962C8B-B14F-4D97-AF65-F5344CB8AC3E}">
        <p14:creationId xmlns:p14="http://schemas.microsoft.com/office/powerpoint/2010/main" val="29640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5</a:t>
            </a:fld>
            <a:endParaRPr lang="fr-FR" sz="1600" b="1" dirty="0">
              <a:solidFill>
                <a:srgbClr val="FF0000"/>
              </a:solidFill>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2653321" y="316523"/>
            <a:ext cx="6846277" cy="6224954"/>
          </a:xfrm>
          <a:prstGeom prst="rect">
            <a:avLst/>
          </a:prstGeom>
          <a:effectLst>
            <a:softEdge rad="127000"/>
          </a:effectLst>
        </p:spPr>
      </p:pic>
      <p:sp>
        <p:nvSpPr>
          <p:cNvPr id="9" name="Rectangle 8"/>
          <p:cNvSpPr/>
          <p:nvPr/>
        </p:nvSpPr>
        <p:spPr>
          <a:xfrm>
            <a:off x="4938022" y="316523"/>
            <a:ext cx="2315955" cy="461665"/>
          </a:xfrm>
          <a:prstGeom prst="rect">
            <a:avLst/>
          </a:prstGeom>
        </p:spPr>
        <p:txBody>
          <a:bodyPr wrap="none">
            <a:spAutoFit/>
          </a:bodyPr>
          <a:lstStyle/>
          <a:p>
            <a:r>
              <a:rPr lang="fr-FR" sz="2400" b="1" dirty="0"/>
              <a:t>L’Oiseau-Phoque</a:t>
            </a:r>
          </a:p>
        </p:txBody>
      </p:sp>
    </p:spTree>
    <p:extLst>
      <p:ext uri="{BB962C8B-B14F-4D97-AF65-F5344CB8AC3E}">
        <p14:creationId xmlns:p14="http://schemas.microsoft.com/office/powerpoint/2010/main" val="20338002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6</a:t>
            </a:fld>
            <a:endParaRPr lang="fr-FR" sz="1600" b="1" dirty="0">
              <a:solidFill>
                <a:srgbClr val="FF0000"/>
              </a:solidFill>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2571119" y="290146"/>
            <a:ext cx="7049757" cy="6277708"/>
          </a:xfrm>
          <a:prstGeom prst="rect">
            <a:avLst/>
          </a:prstGeom>
          <a:effectLst>
            <a:softEdge rad="127000"/>
          </a:effectLst>
        </p:spPr>
      </p:pic>
      <p:sp>
        <p:nvSpPr>
          <p:cNvPr id="9" name="Rectangle 8"/>
          <p:cNvSpPr/>
          <p:nvPr/>
        </p:nvSpPr>
        <p:spPr>
          <a:xfrm>
            <a:off x="5365925" y="451438"/>
            <a:ext cx="1460143" cy="461665"/>
          </a:xfrm>
          <a:prstGeom prst="rect">
            <a:avLst/>
          </a:prstGeom>
        </p:spPr>
        <p:txBody>
          <a:bodyPr wrap="none">
            <a:spAutoFit/>
          </a:bodyPr>
          <a:lstStyle/>
          <a:p>
            <a:r>
              <a:rPr lang="fr-FR" sz="2400" b="1" dirty="0"/>
              <a:t>L’</a:t>
            </a:r>
            <a:r>
              <a:rPr lang="fr-FR" sz="2400" b="1" dirty="0" err="1"/>
              <a:t>Ecuringe</a:t>
            </a:r>
            <a:endParaRPr lang="fr-FR" sz="2400" b="1" dirty="0"/>
          </a:p>
        </p:txBody>
      </p:sp>
    </p:spTree>
    <p:extLst>
      <p:ext uri="{BB962C8B-B14F-4D97-AF65-F5344CB8AC3E}">
        <p14:creationId xmlns:p14="http://schemas.microsoft.com/office/powerpoint/2010/main" val="30416722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7</a:t>
            </a:fld>
            <a:endParaRPr lang="fr-FR" sz="1600" b="1" dirty="0">
              <a:solidFill>
                <a:srgbClr val="FF0000"/>
              </a:solidFill>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3054926" y="260387"/>
            <a:ext cx="6105594" cy="6315454"/>
          </a:xfrm>
          <a:prstGeom prst="rect">
            <a:avLst/>
          </a:prstGeom>
          <a:effectLst>
            <a:softEdge rad="127000"/>
          </a:effectLst>
        </p:spPr>
      </p:pic>
      <p:sp>
        <p:nvSpPr>
          <p:cNvPr id="9" name="Rectangle 8"/>
          <p:cNvSpPr/>
          <p:nvPr/>
        </p:nvSpPr>
        <p:spPr>
          <a:xfrm>
            <a:off x="5455245" y="432324"/>
            <a:ext cx="1281505" cy="369332"/>
          </a:xfrm>
          <a:prstGeom prst="rect">
            <a:avLst/>
          </a:prstGeom>
        </p:spPr>
        <p:txBody>
          <a:bodyPr wrap="none">
            <a:spAutoFit/>
          </a:bodyPr>
          <a:lstStyle/>
          <a:p>
            <a:r>
              <a:rPr lang="fr-FR" b="1" dirty="0">
                <a:solidFill>
                  <a:srgbClr val="FFFF00"/>
                </a:solidFill>
              </a:rPr>
              <a:t>Le </a:t>
            </a:r>
            <a:r>
              <a:rPr lang="fr-FR" b="1" dirty="0" err="1">
                <a:solidFill>
                  <a:srgbClr val="FFFF00"/>
                </a:solidFill>
              </a:rPr>
              <a:t>Lapinard</a:t>
            </a:r>
            <a:endParaRPr lang="fr-FR" b="1" dirty="0">
              <a:solidFill>
                <a:srgbClr val="FFFF00"/>
              </a:solidFill>
            </a:endParaRPr>
          </a:p>
        </p:txBody>
      </p:sp>
    </p:spTree>
    <p:extLst>
      <p:ext uri="{BB962C8B-B14F-4D97-AF65-F5344CB8AC3E}">
        <p14:creationId xmlns:p14="http://schemas.microsoft.com/office/powerpoint/2010/main" val="40722179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8</a:t>
            </a:fld>
            <a:endParaRPr lang="fr-FR" sz="1600" b="1" dirty="0">
              <a:solidFill>
                <a:srgbClr val="FF0000"/>
              </a:solidFill>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t="12308" r="8"/>
          <a:stretch/>
        </p:blipFill>
        <p:spPr>
          <a:xfrm>
            <a:off x="1051947" y="307903"/>
            <a:ext cx="10088102" cy="6242194"/>
          </a:xfrm>
          <a:prstGeom prst="rect">
            <a:avLst/>
          </a:prstGeom>
          <a:effectLst>
            <a:softEdge rad="127000"/>
          </a:effectLst>
        </p:spPr>
      </p:pic>
      <p:sp>
        <p:nvSpPr>
          <p:cNvPr id="9" name="Rectangle 8"/>
          <p:cNvSpPr/>
          <p:nvPr/>
        </p:nvSpPr>
        <p:spPr>
          <a:xfrm>
            <a:off x="5414082" y="505977"/>
            <a:ext cx="1363835" cy="461665"/>
          </a:xfrm>
          <a:prstGeom prst="rect">
            <a:avLst/>
          </a:prstGeom>
        </p:spPr>
        <p:txBody>
          <a:bodyPr wrap="none">
            <a:spAutoFit/>
          </a:bodyPr>
          <a:lstStyle/>
          <a:p>
            <a:r>
              <a:rPr lang="fr-FR" sz="2400" b="1" dirty="0"/>
              <a:t>Le </a:t>
            </a:r>
            <a:r>
              <a:rPr lang="fr-FR" sz="2400" b="1" dirty="0" err="1"/>
              <a:t>Touval</a:t>
            </a:r>
            <a:endParaRPr lang="fr-FR" sz="2400" b="1" dirty="0"/>
          </a:p>
        </p:txBody>
      </p:sp>
    </p:spTree>
    <p:extLst>
      <p:ext uri="{BB962C8B-B14F-4D97-AF65-F5344CB8AC3E}">
        <p14:creationId xmlns:p14="http://schemas.microsoft.com/office/powerpoint/2010/main" val="32964854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9</a:t>
            </a:fld>
            <a:endParaRPr lang="fr-FR" sz="1600" b="1" dirty="0">
              <a:solidFill>
                <a:srgbClr val="FF0000"/>
              </a:solidFill>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2555586" y="279260"/>
            <a:ext cx="7080828" cy="6277708"/>
          </a:xfrm>
          <a:prstGeom prst="rect">
            <a:avLst/>
          </a:prstGeom>
          <a:effectLst>
            <a:softEdge rad="127000"/>
          </a:effectLst>
        </p:spPr>
      </p:pic>
      <p:sp>
        <p:nvSpPr>
          <p:cNvPr id="9" name="Rectangle 8"/>
          <p:cNvSpPr/>
          <p:nvPr/>
        </p:nvSpPr>
        <p:spPr>
          <a:xfrm>
            <a:off x="5212518" y="5849781"/>
            <a:ext cx="1766959" cy="461665"/>
          </a:xfrm>
          <a:prstGeom prst="rect">
            <a:avLst/>
          </a:prstGeom>
        </p:spPr>
        <p:txBody>
          <a:bodyPr wrap="none">
            <a:spAutoFit/>
          </a:bodyPr>
          <a:lstStyle/>
          <a:p>
            <a:r>
              <a:rPr lang="fr-FR" sz="2400" b="1" dirty="0"/>
              <a:t>Le </a:t>
            </a:r>
            <a:r>
              <a:rPr lang="fr-FR" sz="2400" b="1" dirty="0" err="1"/>
              <a:t>Lièvruche</a:t>
            </a:r>
            <a:endParaRPr lang="fr-FR" sz="2400" b="1" dirty="0"/>
          </a:p>
        </p:txBody>
      </p:sp>
    </p:spTree>
    <p:extLst>
      <p:ext uri="{BB962C8B-B14F-4D97-AF65-F5344CB8AC3E}">
        <p14:creationId xmlns:p14="http://schemas.microsoft.com/office/powerpoint/2010/main" val="23310151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10</a:t>
            </a:fld>
            <a:endParaRPr lang="fr-FR" sz="1600" b="1" dirty="0">
              <a:solidFill>
                <a:srgbClr val="FF0000"/>
              </a:solidFill>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t="20513" r="-86"/>
          <a:stretch/>
        </p:blipFill>
        <p:spPr>
          <a:xfrm>
            <a:off x="2139461" y="286745"/>
            <a:ext cx="7913077" cy="6284510"/>
          </a:xfrm>
          <a:prstGeom prst="rect">
            <a:avLst/>
          </a:prstGeom>
          <a:effectLst>
            <a:softEdge rad="127000"/>
          </a:effectLst>
        </p:spPr>
      </p:pic>
      <p:sp>
        <p:nvSpPr>
          <p:cNvPr id="9" name="Rectangle 8"/>
          <p:cNvSpPr/>
          <p:nvPr/>
        </p:nvSpPr>
        <p:spPr>
          <a:xfrm>
            <a:off x="5258557" y="427738"/>
            <a:ext cx="1674882" cy="461665"/>
          </a:xfrm>
          <a:prstGeom prst="rect">
            <a:avLst/>
          </a:prstGeom>
        </p:spPr>
        <p:txBody>
          <a:bodyPr wrap="none">
            <a:spAutoFit/>
          </a:bodyPr>
          <a:lstStyle/>
          <a:p>
            <a:r>
              <a:rPr lang="fr-FR" sz="2400" b="1" dirty="0">
                <a:solidFill>
                  <a:srgbClr val="FFFF00"/>
                </a:solidFill>
              </a:rPr>
              <a:t>Le </a:t>
            </a:r>
            <a:r>
              <a:rPr lang="fr-FR" sz="2400" b="1" dirty="0" err="1">
                <a:solidFill>
                  <a:srgbClr val="FFFF00"/>
                </a:solidFill>
              </a:rPr>
              <a:t>Lamygne</a:t>
            </a:r>
            <a:endParaRPr lang="fr-FR" sz="2400" b="1" dirty="0">
              <a:solidFill>
                <a:srgbClr val="FFFF00"/>
              </a:solidFill>
            </a:endParaRPr>
          </a:p>
        </p:txBody>
      </p:sp>
    </p:spTree>
    <p:extLst>
      <p:ext uri="{BB962C8B-B14F-4D97-AF65-F5344CB8AC3E}">
        <p14:creationId xmlns:p14="http://schemas.microsoft.com/office/powerpoint/2010/main" val="10882680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11</a:t>
            </a:fld>
            <a:endParaRPr lang="fr-FR" sz="1600" b="1" dirty="0">
              <a:solidFill>
                <a:srgbClr val="FF0000"/>
              </a:solidFill>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1" t="12308" r="-107"/>
          <a:stretch/>
        </p:blipFill>
        <p:spPr>
          <a:xfrm>
            <a:off x="3251200" y="294011"/>
            <a:ext cx="5706208" cy="6248205"/>
          </a:xfrm>
          <a:prstGeom prst="rect">
            <a:avLst/>
          </a:prstGeom>
          <a:effectLst>
            <a:softEdge rad="127000"/>
          </a:effectLst>
        </p:spPr>
      </p:pic>
      <p:sp>
        <p:nvSpPr>
          <p:cNvPr id="9" name="Rectangle 8"/>
          <p:cNvSpPr/>
          <p:nvPr/>
        </p:nvSpPr>
        <p:spPr>
          <a:xfrm>
            <a:off x="5019199" y="6011004"/>
            <a:ext cx="2170209" cy="461665"/>
          </a:xfrm>
          <a:prstGeom prst="rect">
            <a:avLst/>
          </a:prstGeom>
        </p:spPr>
        <p:txBody>
          <a:bodyPr wrap="none">
            <a:spAutoFit/>
          </a:bodyPr>
          <a:lstStyle/>
          <a:p>
            <a:r>
              <a:rPr lang="fr-FR" sz="2400" b="1" dirty="0"/>
              <a:t>Le Demi-</a:t>
            </a:r>
            <a:r>
              <a:rPr lang="fr-FR" sz="2400" b="1" dirty="0" err="1"/>
              <a:t>Phoval</a:t>
            </a:r>
            <a:endParaRPr lang="fr-FR" sz="2400" b="1" dirty="0"/>
          </a:p>
        </p:txBody>
      </p:sp>
    </p:spTree>
    <p:extLst>
      <p:ext uri="{BB962C8B-B14F-4D97-AF65-F5344CB8AC3E}">
        <p14:creationId xmlns:p14="http://schemas.microsoft.com/office/powerpoint/2010/main" val="15926223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12</a:t>
            </a:fld>
            <a:endParaRPr lang="fr-FR" sz="1600" b="1" dirty="0">
              <a:solidFill>
                <a:srgbClr val="FF0000"/>
              </a:solidFill>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1" t="12308" r="-342"/>
          <a:stretch/>
        </p:blipFill>
        <p:spPr>
          <a:xfrm>
            <a:off x="2491151" y="267711"/>
            <a:ext cx="7209694" cy="6300805"/>
          </a:xfrm>
          <a:prstGeom prst="rect">
            <a:avLst/>
          </a:prstGeom>
          <a:effectLst>
            <a:softEdge rad="127000"/>
          </a:effectLst>
        </p:spPr>
      </p:pic>
      <p:sp>
        <p:nvSpPr>
          <p:cNvPr id="9" name="Rectangle 8"/>
          <p:cNvSpPr/>
          <p:nvPr/>
        </p:nvSpPr>
        <p:spPr>
          <a:xfrm>
            <a:off x="5395616" y="465965"/>
            <a:ext cx="1400768" cy="461665"/>
          </a:xfrm>
          <a:prstGeom prst="rect">
            <a:avLst/>
          </a:prstGeom>
        </p:spPr>
        <p:txBody>
          <a:bodyPr wrap="none">
            <a:spAutoFit/>
          </a:bodyPr>
          <a:lstStyle/>
          <a:p>
            <a:r>
              <a:rPr lang="fr-FR" sz="2400" b="1" dirty="0"/>
              <a:t>Le </a:t>
            </a:r>
            <a:r>
              <a:rPr lang="fr-FR" sz="2400" b="1" dirty="0" err="1"/>
              <a:t>Phoval</a:t>
            </a:r>
            <a:endParaRPr lang="fr-FR" sz="2400" b="1" dirty="0"/>
          </a:p>
        </p:txBody>
      </p:sp>
    </p:spTree>
    <p:extLst>
      <p:ext uri="{BB962C8B-B14F-4D97-AF65-F5344CB8AC3E}">
        <p14:creationId xmlns:p14="http://schemas.microsoft.com/office/powerpoint/2010/main" val="2414509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13</a:t>
            </a:fld>
            <a:endParaRPr lang="fr-FR" sz="1600" b="1" dirty="0">
              <a:solidFill>
                <a:srgbClr val="FF0000"/>
              </a:solidFill>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l="-1" r="-107"/>
          <a:stretch/>
        </p:blipFill>
        <p:spPr>
          <a:xfrm>
            <a:off x="3349867" y="342900"/>
            <a:ext cx="5492262" cy="6172200"/>
          </a:xfrm>
          <a:prstGeom prst="rect">
            <a:avLst/>
          </a:prstGeom>
          <a:effectLst>
            <a:softEdge rad="127000"/>
          </a:effectLst>
        </p:spPr>
      </p:pic>
      <p:sp>
        <p:nvSpPr>
          <p:cNvPr id="9" name="Rectangle 8"/>
          <p:cNvSpPr/>
          <p:nvPr/>
        </p:nvSpPr>
        <p:spPr>
          <a:xfrm>
            <a:off x="5406324" y="342900"/>
            <a:ext cx="1379352" cy="461665"/>
          </a:xfrm>
          <a:prstGeom prst="rect">
            <a:avLst/>
          </a:prstGeom>
        </p:spPr>
        <p:txBody>
          <a:bodyPr wrap="none">
            <a:spAutoFit/>
          </a:bodyPr>
          <a:lstStyle/>
          <a:p>
            <a:r>
              <a:rPr lang="fr-FR" sz="2400" b="1" dirty="0"/>
              <a:t>L’</a:t>
            </a:r>
            <a:r>
              <a:rPr lang="fr-FR" sz="2400" b="1" dirty="0" err="1"/>
              <a:t>Oisicate</a:t>
            </a:r>
            <a:endParaRPr lang="fr-FR" sz="2400" b="1" dirty="0"/>
          </a:p>
        </p:txBody>
      </p:sp>
    </p:spTree>
    <p:extLst>
      <p:ext uri="{BB962C8B-B14F-4D97-AF65-F5344CB8AC3E}">
        <p14:creationId xmlns:p14="http://schemas.microsoft.com/office/powerpoint/2010/main" val="36719135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14</a:t>
            </a:fld>
            <a:endParaRPr lang="fr-FR" sz="1600" b="1" dirty="0">
              <a:solidFill>
                <a:srgbClr val="FF0000"/>
              </a:solidFill>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90444" y="334107"/>
            <a:ext cx="6811108" cy="6189785"/>
          </a:xfrm>
          <a:prstGeom prst="rect">
            <a:avLst/>
          </a:prstGeom>
          <a:effectLst>
            <a:softEdge rad="127000"/>
          </a:effectLst>
        </p:spPr>
      </p:pic>
      <p:sp>
        <p:nvSpPr>
          <p:cNvPr id="9" name="Rectangle 8"/>
          <p:cNvSpPr/>
          <p:nvPr/>
        </p:nvSpPr>
        <p:spPr>
          <a:xfrm>
            <a:off x="5014293" y="334107"/>
            <a:ext cx="2163413" cy="461665"/>
          </a:xfrm>
          <a:prstGeom prst="rect">
            <a:avLst/>
          </a:prstGeom>
        </p:spPr>
        <p:txBody>
          <a:bodyPr wrap="none">
            <a:spAutoFit/>
          </a:bodyPr>
          <a:lstStyle/>
          <a:p>
            <a:r>
              <a:rPr lang="fr-FR" sz="2400" b="1" dirty="0"/>
              <a:t>Le Chien-volant</a:t>
            </a:r>
          </a:p>
        </p:txBody>
      </p:sp>
    </p:spTree>
    <p:extLst>
      <p:ext uri="{BB962C8B-B14F-4D97-AF65-F5344CB8AC3E}">
        <p14:creationId xmlns:p14="http://schemas.microsoft.com/office/powerpoint/2010/main" val="8702013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15</a:t>
            </a:fld>
            <a:endParaRPr lang="fr-FR" sz="1600" b="1" dirty="0">
              <a:solidFill>
                <a:srgbClr val="FF0000"/>
              </a:solidFill>
            </a:endParaRPr>
          </a:p>
        </p:txBody>
      </p:sp>
      <p:pic>
        <p:nvPicPr>
          <p:cNvPr id="8" name="Image 7"/>
          <p:cNvPicPr>
            <a:picLocks noChangeAspect="1"/>
          </p:cNvPicPr>
          <p:nvPr/>
        </p:nvPicPr>
        <p:blipFill>
          <a:blip r:embed="rId3"/>
          <a:stretch>
            <a:fillRect/>
          </a:stretch>
        </p:blipFill>
        <p:spPr>
          <a:xfrm>
            <a:off x="1881553" y="283249"/>
            <a:ext cx="8440615" cy="6282775"/>
          </a:xfrm>
          <a:prstGeom prst="rect">
            <a:avLst/>
          </a:prstGeom>
          <a:effectLst>
            <a:softEdge rad="127000"/>
          </a:effectLst>
        </p:spPr>
      </p:pic>
      <p:sp>
        <p:nvSpPr>
          <p:cNvPr id="9" name="Rectangle 8"/>
          <p:cNvSpPr/>
          <p:nvPr/>
        </p:nvSpPr>
        <p:spPr>
          <a:xfrm>
            <a:off x="5329155" y="413211"/>
            <a:ext cx="1533690" cy="461665"/>
          </a:xfrm>
          <a:prstGeom prst="rect">
            <a:avLst/>
          </a:prstGeom>
        </p:spPr>
        <p:txBody>
          <a:bodyPr wrap="none">
            <a:spAutoFit/>
          </a:bodyPr>
          <a:lstStyle/>
          <a:p>
            <a:r>
              <a:rPr lang="fr-FR" sz="2400" b="1" dirty="0">
                <a:solidFill>
                  <a:srgbClr val="FFFF00"/>
                </a:solidFill>
              </a:rPr>
              <a:t>L’</a:t>
            </a:r>
            <a:r>
              <a:rPr lang="fr-FR" sz="2400" b="1" dirty="0" err="1">
                <a:solidFill>
                  <a:srgbClr val="FFFF00"/>
                </a:solidFill>
              </a:rPr>
              <a:t>Oisichien</a:t>
            </a:r>
            <a:endParaRPr lang="fr-FR" sz="2400" b="1" dirty="0">
              <a:solidFill>
                <a:srgbClr val="FFFF00"/>
              </a:solidFill>
            </a:endParaRPr>
          </a:p>
        </p:txBody>
      </p:sp>
    </p:spTree>
    <p:extLst>
      <p:ext uri="{BB962C8B-B14F-4D97-AF65-F5344CB8AC3E}">
        <p14:creationId xmlns:p14="http://schemas.microsoft.com/office/powerpoint/2010/main" val="24222800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98800" y="1621746"/>
            <a:ext cx="6041660" cy="4871126"/>
          </a:xfrm>
          <a:prstGeom prst="rect">
            <a:avLst/>
          </a:prstGeom>
        </p:spPr>
      </p:pic>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16</a:t>
            </a:fld>
            <a:endParaRPr lang="fr-FR" sz="1600" b="1" dirty="0">
              <a:solidFill>
                <a:srgbClr val="FF0000"/>
              </a:solidFill>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3694" y="69813"/>
            <a:ext cx="11991871" cy="6718374"/>
          </a:xfrm>
          <a:prstGeom prst="rect">
            <a:avLst/>
          </a:prstGeom>
        </p:spPr>
      </p:pic>
      <p:pic>
        <p:nvPicPr>
          <p:cNvPr id="2" name="Image 1"/>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55600" y="238539"/>
            <a:ext cx="11531600" cy="6345615"/>
          </a:xfrm>
          <a:prstGeom prst="rect">
            <a:avLst/>
          </a:prstGeom>
          <a:effectLst>
            <a:softEdge rad="127000"/>
          </a:effectLst>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98799" y="1804309"/>
            <a:ext cx="6041660" cy="4871126"/>
          </a:xfrm>
          <a:prstGeom prst="rect">
            <a:avLst/>
          </a:prstGeom>
        </p:spPr>
      </p:pic>
      <p:sp>
        <p:nvSpPr>
          <p:cNvPr id="10" name="Rectangle 9"/>
          <p:cNvSpPr/>
          <p:nvPr/>
        </p:nvSpPr>
        <p:spPr>
          <a:xfrm>
            <a:off x="2685064" y="3149519"/>
            <a:ext cx="6821868" cy="3139321"/>
          </a:xfrm>
          <a:prstGeom prst="rect">
            <a:avLst/>
          </a:prstGeom>
          <a:noFill/>
        </p:spPr>
        <p:txBody>
          <a:bodyPr wrap="none" lIns="91440" tIns="45720" rIns="91440" bIns="45720">
            <a:spAutoFit/>
          </a:bodyPr>
          <a:lstStyle/>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C’était</a:t>
            </a: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Animaux </a:t>
            </a:r>
            <a:r>
              <a:rPr lang="fr-FR" sz="6600" b="1" spc="50" dirty="0">
                <a:ln w="0">
                  <a:solidFill>
                    <a:srgbClr val="FF0000"/>
                  </a:solidFill>
                </a:ln>
                <a:solidFill>
                  <a:schemeClr val="bg2"/>
                </a:solidFill>
                <a:effectLst>
                  <a:innerShdw blurRad="63500" dist="50800" dir="13500000">
                    <a:srgbClr val="000000">
                      <a:alpha val="50000"/>
                    </a:srgbClr>
                  </a:innerShdw>
                </a:effectLst>
              </a:rPr>
              <a:t>hybrides </a:t>
            </a:r>
            <a:endParaRPr lang="fr-FR" sz="6600" b="1" spc="50" dirty="0" smtClean="0">
              <a:ln w="0">
                <a:solidFill>
                  <a:srgbClr val="FF0000"/>
                </a:solidFill>
              </a:ln>
              <a:solidFill>
                <a:schemeClr val="bg2"/>
              </a:solidFill>
              <a:effectLst>
                <a:innerShdw blurRad="63500" dist="50800" dir="13500000">
                  <a:srgbClr val="000000">
                    <a:alpha val="50000"/>
                  </a:srgbClr>
                </a:innerShdw>
              </a:effectLst>
            </a:endParaRP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 par Lande</a:t>
            </a:r>
            <a:endParaRPr lang="fr-FR" sz="6600" b="1" cap="none" spc="50" dirty="0">
              <a:ln w="0">
                <a:solidFill>
                  <a:srgbClr val="FF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6021320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2000"/>
                                        <p:tgtEl>
                                          <p:spTgt spid="11"/>
                                        </p:tgtEl>
                                      </p:cBhvr>
                                    </p:animEffect>
                                    <p:anim calcmode="lin" valueType="num">
                                      <p:cBhvr>
                                        <p:cTn id="15" dur="2000" fill="hold"/>
                                        <p:tgtEl>
                                          <p:spTgt spid="11"/>
                                        </p:tgtEl>
                                        <p:attrNameLst>
                                          <p:attrName>ppt_w</p:attrName>
                                        </p:attrNameLst>
                                      </p:cBhvr>
                                      <p:tavLst>
                                        <p:tav tm="0" fmla="#ppt_w*sin(2.5*pi*$)">
                                          <p:val>
                                            <p:fltVal val="0"/>
                                          </p:val>
                                        </p:tav>
                                        <p:tav tm="100000">
                                          <p:val>
                                            <p:fltVal val="1"/>
                                          </p:val>
                                        </p:tav>
                                      </p:tavLst>
                                    </p:anim>
                                    <p:anim calcmode="lin" valueType="num">
                                      <p:cBhvr>
                                        <p:cTn id="16"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10">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10">
                                            <p:txEl>
                                              <p:pRg st="0" end="0"/>
                                            </p:txEl>
                                          </p:spTgt>
                                        </p:tgtEl>
                                        <p:attrNameLst>
                                          <p:attrName>ppt_w</p:attrName>
                                        </p:attrNameLst>
                                      </p:cBhvr>
                                    </p:anim>
                                    <p:anim by="(#ppt_w*0.50)" calcmode="lin" valueType="num">
                                      <p:cBhvr>
                                        <p:cTn id="22" dur="500" decel="50000" autoRev="1" fill="hold">
                                          <p:stCondLst>
                                            <p:cond delay="0"/>
                                          </p:stCondLst>
                                        </p:cTn>
                                        <p:tgtEl>
                                          <p:spTgt spid="10">
                                            <p:txEl>
                                              <p:pRg st="0" end="0"/>
                                            </p:txEl>
                                          </p:spTgt>
                                        </p:tgtEl>
                                        <p:attrNameLst>
                                          <p:attrName>ppt_x</p:attrName>
                                        </p:attrNameLst>
                                      </p:cBhvr>
                                    </p:anim>
                                    <p:anim from="(-#ppt_h/2)" to="(#ppt_y)" calcmode="lin" valueType="num">
                                      <p:cBhvr>
                                        <p:cTn id="23" dur="1000" fill="hold">
                                          <p:stCondLst>
                                            <p:cond delay="0"/>
                                          </p:stCondLst>
                                        </p:cTn>
                                        <p:tgtEl>
                                          <p:spTgt spid="10">
                                            <p:txEl>
                                              <p:pRg st="0" end="0"/>
                                            </p:txEl>
                                          </p:spTgt>
                                        </p:tgtEl>
                                        <p:attrNameLst>
                                          <p:attrName>ppt_y</p:attrName>
                                        </p:attrNameLst>
                                      </p:cBhvr>
                                    </p:anim>
                                    <p:animRot by="21600000">
                                      <p:cBhvr>
                                        <p:cTn id="24" dur="1000" fill="hold">
                                          <p:stCondLst>
                                            <p:cond delay="0"/>
                                          </p:stCondLst>
                                        </p:cTn>
                                        <p:tgtEl>
                                          <p:spTgt spid="10">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10">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10">
                                            <p:txEl>
                                              <p:pRg st="1" end="1"/>
                                            </p:txEl>
                                          </p:spTgt>
                                        </p:tgtEl>
                                        <p:attrNameLst>
                                          <p:attrName>ppt_w</p:attrName>
                                        </p:attrNameLst>
                                      </p:cBhvr>
                                    </p:anim>
                                    <p:anim by="(#ppt_w*0.50)" calcmode="lin" valueType="num">
                                      <p:cBhvr>
                                        <p:cTn id="30" dur="500" decel="50000" autoRev="1" fill="hold">
                                          <p:stCondLst>
                                            <p:cond delay="0"/>
                                          </p:stCondLst>
                                        </p:cTn>
                                        <p:tgtEl>
                                          <p:spTgt spid="10">
                                            <p:txEl>
                                              <p:pRg st="1" end="1"/>
                                            </p:txEl>
                                          </p:spTgt>
                                        </p:tgtEl>
                                        <p:attrNameLst>
                                          <p:attrName>ppt_x</p:attrName>
                                        </p:attrNameLst>
                                      </p:cBhvr>
                                    </p:anim>
                                    <p:anim from="(-#ppt_h/2)" to="(#ppt_y)" calcmode="lin" valueType="num">
                                      <p:cBhvr>
                                        <p:cTn id="31" dur="1000" fill="hold">
                                          <p:stCondLst>
                                            <p:cond delay="0"/>
                                          </p:stCondLst>
                                        </p:cTn>
                                        <p:tgtEl>
                                          <p:spTgt spid="10">
                                            <p:txEl>
                                              <p:pRg st="1" end="1"/>
                                            </p:txEl>
                                          </p:spTgt>
                                        </p:tgtEl>
                                        <p:attrNameLst>
                                          <p:attrName>ppt_y</p:attrName>
                                        </p:attrNameLst>
                                      </p:cBhvr>
                                    </p:anim>
                                    <p:animRot by="21600000">
                                      <p:cBhvr>
                                        <p:cTn id="32" dur="1000" fill="hold">
                                          <p:stCondLst>
                                            <p:cond delay="0"/>
                                          </p:stCondLst>
                                        </p:cTn>
                                        <p:tgtEl>
                                          <p:spTgt spid="10">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10">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10">
                                            <p:txEl>
                                              <p:pRg st="2" end="2"/>
                                            </p:txEl>
                                          </p:spTgt>
                                        </p:tgtEl>
                                        <p:attrNameLst>
                                          <p:attrName>ppt_w</p:attrName>
                                        </p:attrNameLst>
                                      </p:cBhvr>
                                    </p:anim>
                                    <p:anim by="(#ppt_w*0.50)" calcmode="lin" valueType="num">
                                      <p:cBhvr>
                                        <p:cTn id="38" dur="500" decel="50000" autoRev="1" fill="hold">
                                          <p:stCondLst>
                                            <p:cond delay="0"/>
                                          </p:stCondLst>
                                        </p:cTn>
                                        <p:tgtEl>
                                          <p:spTgt spid="10">
                                            <p:txEl>
                                              <p:pRg st="2" end="2"/>
                                            </p:txEl>
                                          </p:spTgt>
                                        </p:tgtEl>
                                        <p:attrNameLst>
                                          <p:attrName>ppt_x</p:attrName>
                                        </p:attrNameLst>
                                      </p:cBhvr>
                                    </p:anim>
                                    <p:anim from="(-#ppt_h/2)" to="(#ppt_y)" calcmode="lin" valueType="num">
                                      <p:cBhvr>
                                        <p:cTn id="39" dur="1000" fill="hold">
                                          <p:stCondLst>
                                            <p:cond delay="0"/>
                                          </p:stCondLst>
                                        </p:cTn>
                                        <p:tgtEl>
                                          <p:spTgt spid="10">
                                            <p:txEl>
                                              <p:pRg st="2" end="2"/>
                                            </p:txEl>
                                          </p:spTgt>
                                        </p:tgtEl>
                                        <p:attrNameLst>
                                          <p:attrName>ppt_y</p:attrName>
                                        </p:attrNameLst>
                                      </p:cBhvr>
                                    </p:anim>
                                    <p:animRot by="21600000">
                                      <p:cBhvr>
                                        <p:cTn id="40"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428</Words>
  <Application>Microsoft Office PowerPoint</Application>
  <PresentationFormat>Grand écran</PresentationFormat>
  <Paragraphs>84</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2019-08-24T18:07:10Z</dcterms:created>
  <dcterms:modified xsi:type="dcterms:W3CDTF">2019-08-25T09:10:39Z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