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7" r:id="rId2"/>
    <p:sldId id="256" r:id="rId3"/>
    <p:sldId id="258" r:id="rId4"/>
    <p:sldId id="259" r:id="rId5"/>
    <p:sldId id="260" r:id="rId6"/>
    <p:sldId id="261" r:id="rId7"/>
    <p:sldId id="271" r:id="rId8"/>
    <p:sldId id="276" r:id="rId9"/>
    <p:sldId id="277" r:id="rId10"/>
    <p:sldId id="278" r:id="rId11"/>
    <p:sldId id="279" r:id="rId12"/>
    <p:sldId id="280" r:id="rId13"/>
    <p:sldId id="275" r:id="rId14"/>
    <p:sldId id="272" r:id="rId15"/>
    <p:sldId id="281" r:id="rId16"/>
    <p:sldId id="282" r:id="rId17"/>
    <p:sldId id="283" r:id="rId18"/>
    <p:sldId id="284" r:id="rId19"/>
    <p:sldId id="286"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FA9FYo+zqwZJtUHbb31Q==" hashData="aCGZpAzE34Jv1DZkBfFqlwrQJLW+os4l1Qn679b82MshpSYIHo/U6QBAAeECEAfTbcqjMVQWQOGJgwm1l7pv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3" d="100"/>
          <a:sy n="83" d="100"/>
        </p:scale>
        <p:origin x="258"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29/05/2019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17894890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17916788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1007708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27621689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36670202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29/05/2019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29/05/2019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29/05/2019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29/05/2019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29/05/2019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29/05/2019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29/05/2019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29/05/2019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29/05/2019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29/05/2019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29/05/2019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29/05/2019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r="-964"/>
          <a:stretch/>
        </p:blipFill>
        <p:spPr>
          <a:xfrm>
            <a:off x="635000" y="609526"/>
            <a:ext cx="11048999" cy="5746824"/>
          </a:xfrm>
          <a:prstGeom prst="rect">
            <a:avLst/>
          </a:prstGeom>
        </p:spPr>
      </p:pic>
      <p:pic>
        <p:nvPicPr>
          <p:cNvPr id="4" name="Imag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195" y="34717"/>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2339973" y="1504635"/>
            <a:ext cx="7512050" cy="4154984"/>
          </a:xfrm>
          <a:prstGeom prst="rect">
            <a:avLst/>
          </a:prstGeom>
        </p:spPr>
        <p:txBody>
          <a:bodyPr wrap="square">
            <a:spAutoFit/>
          </a:bodyPr>
          <a:lstStyle/>
          <a:p>
            <a:r>
              <a:rPr lang="fr-FR" sz="8800" b="1" dirty="0" smtClean="0">
                <a:ln>
                  <a:solidFill>
                    <a:sysClr val="windowText" lastClr="000000"/>
                  </a:solidFill>
                </a:ln>
                <a:latin typeface="Brush Script MT" panose="03060802040406070304" pitchFamily="66" charset="0"/>
              </a:rPr>
              <a:t>Les </a:t>
            </a:r>
            <a:r>
              <a:rPr lang="fr-FR" sz="8800" b="1" dirty="0">
                <a:ln>
                  <a:solidFill>
                    <a:sysClr val="windowText" lastClr="000000"/>
                  </a:solidFill>
                </a:ln>
                <a:latin typeface="Brush Script MT" panose="03060802040406070304" pitchFamily="66" charset="0"/>
              </a:rPr>
              <a:t>pires </a:t>
            </a:r>
            <a:r>
              <a:rPr lang="fr-FR" sz="8800" b="1" dirty="0" smtClean="0">
                <a:ln>
                  <a:solidFill>
                    <a:sysClr val="windowText" lastClr="000000"/>
                  </a:solidFill>
                </a:ln>
                <a:latin typeface="Brush Script MT" panose="03060802040406070304" pitchFamily="66" charset="0"/>
              </a:rPr>
              <a:t>inventions</a:t>
            </a:r>
          </a:p>
          <a:p>
            <a:r>
              <a:rPr lang="fr-FR" sz="8800" b="1" dirty="0" smtClean="0">
                <a:ln>
                  <a:solidFill>
                    <a:sysClr val="windowText" lastClr="000000"/>
                  </a:solidFill>
                </a:ln>
                <a:latin typeface="Brush Script MT" panose="03060802040406070304" pitchFamily="66" charset="0"/>
              </a:rPr>
              <a:t>     au </a:t>
            </a:r>
            <a:r>
              <a:rPr lang="fr-FR" sz="8800" b="1" dirty="0">
                <a:ln>
                  <a:solidFill>
                    <a:sysClr val="windowText" lastClr="000000"/>
                  </a:solidFill>
                </a:ln>
                <a:latin typeface="Brush Script MT" panose="03060802040406070304" pitchFamily="66" charset="0"/>
              </a:rPr>
              <a:t>monde </a:t>
            </a:r>
            <a:r>
              <a:rPr lang="fr-FR" sz="8800" b="1" dirty="0" smtClean="0">
                <a:ln>
                  <a:solidFill>
                    <a:sysClr val="windowText" lastClr="000000"/>
                  </a:solidFill>
                </a:ln>
                <a:latin typeface="Brush Script MT" panose="03060802040406070304" pitchFamily="66" charset="0"/>
              </a:rPr>
              <a:t>    </a:t>
            </a:r>
          </a:p>
          <a:p>
            <a:r>
              <a:rPr lang="fr-FR" sz="8800" b="1" dirty="0">
                <a:ln>
                  <a:solidFill>
                    <a:sysClr val="windowText" lastClr="000000"/>
                  </a:solidFill>
                </a:ln>
                <a:latin typeface="Brush Script MT" panose="03060802040406070304" pitchFamily="66" charset="0"/>
              </a:rPr>
              <a:t> </a:t>
            </a:r>
            <a:r>
              <a:rPr lang="fr-FR" sz="8800" b="1" dirty="0" smtClean="0">
                <a:ln>
                  <a:solidFill>
                    <a:sysClr val="windowText" lastClr="000000"/>
                  </a:solidFill>
                </a:ln>
                <a:latin typeface="Brush Script MT" panose="03060802040406070304" pitchFamily="66" charset="0"/>
              </a:rPr>
              <a:t> par Lande  N° 2 </a:t>
            </a:r>
            <a:endParaRPr lang="fr-FR" sz="8800" b="1" dirty="0">
              <a:ln>
                <a:solidFill>
                  <a:sysClr val="windowText" lastClr="000000"/>
                </a:solidFill>
              </a:ln>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0000">
        <p:circle/>
        <p:sndAc>
          <p:stSnd loop="1">
            <p:snd r:embed="rId3" name="Beautes du Monde11_001.wav"/>
          </p:stSnd>
        </p:sndAc>
      </p:transition>
    </mc:Choice>
    <mc:Fallback>
      <p:transition spd="slow" advTm="10000">
        <p:circle/>
        <p:sndAc>
          <p:stSnd loop="1">
            <p:snd r:embed="rId3" name="Beautes du Monde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9">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9">
                                            <p:txEl>
                                              <p:pRg st="2" end="2"/>
                                            </p:txEl>
                                          </p:spTgt>
                                        </p:tgtEl>
                                        <p:attrNameLst>
                                          <p:attrName>ppt_w</p:attrName>
                                        </p:attrNameLst>
                                      </p:cBhvr>
                                    </p:anim>
                                    <p:anim by="(#ppt_w*0.50)" calcmode="lin" valueType="num">
                                      <p:cBhvr>
                                        <p:cTn id="39" dur="500" decel="50000" autoRev="1" fill="hold">
                                          <p:stCondLst>
                                            <p:cond delay="0"/>
                                          </p:stCondLst>
                                        </p:cTn>
                                        <p:tgtEl>
                                          <p:spTgt spid="9">
                                            <p:txEl>
                                              <p:pRg st="2" end="2"/>
                                            </p:txEl>
                                          </p:spTgt>
                                        </p:tgtEl>
                                        <p:attrNameLst>
                                          <p:attrName>ppt_x</p:attrName>
                                        </p:attrNameLst>
                                      </p:cBhvr>
                                    </p:anim>
                                    <p:anim from="(-#ppt_h/2)" to="(#ppt_y)" calcmode="lin" valueType="num">
                                      <p:cBhvr>
                                        <p:cTn id="40" dur="1000" fill="hold">
                                          <p:stCondLst>
                                            <p:cond delay="0"/>
                                          </p:stCondLst>
                                        </p:cTn>
                                        <p:tgtEl>
                                          <p:spTgt spid="9">
                                            <p:txEl>
                                              <p:pRg st="2" end="2"/>
                                            </p:txEl>
                                          </p:spTgt>
                                        </p:tgtEl>
                                        <p:attrNameLst>
                                          <p:attrName>ppt_y</p:attrName>
                                        </p:attrNameLst>
                                      </p:cBhvr>
                                    </p:anim>
                                    <p:animRot by="21600000">
                                      <p:cBhvr>
                                        <p:cTn id="41"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1397000" y="1309723"/>
            <a:ext cx="9182100" cy="4524315"/>
          </a:xfrm>
          <a:prstGeom prst="rect">
            <a:avLst/>
          </a:prstGeom>
        </p:spPr>
        <p:txBody>
          <a:bodyPr wrap="square">
            <a:spAutoFit/>
          </a:bodyPr>
          <a:lstStyle/>
          <a:p>
            <a:r>
              <a:rPr lang="fr-FR" sz="7200" b="1" dirty="0">
                <a:latin typeface="Brush Script MT" panose="03060802040406070304" pitchFamily="66" charset="0"/>
              </a:rPr>
              <a:t>Les pires inventions au monde : ça partait d’une bonne intention mais c’est totalement raté</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1066798" y="667239"/>
            <a:ext cx="10058400" cy="5632311"/>
          </a:xfrm>
          <a:prstGeom prst="rect">
            <a:avLst/>
          </a:prstGeom>
        </p:spPr>
        <p:txBody>
          <a:bodyPr wrap="square">
            <a:spAutoFit/>
          </a:bodyPr>
          <a:lstStyle/>
          <a:p>
            <a:r>
              <a:rPr lang="fr-FR" sz="4000" b="1" dirty="0">
                <a:latin typeface="Brush Script MT" panose="03060802040406070304" pitchFamily="66" charset="0"/>
              </a:rPr>
              <a:t>Parfois, il ne suffit pas d’avoir une bonne idée pour que le résultat soit génial. Se protéger intégralement de la pluie, ne plus jamais perdre ses télécommandes, ce sont des problèmes auxquels ces créateurs ont essayé de remédier avec plus ou moins de réussite. Leurs intentions étaient louables mais au final cela a donné clairement les pires inventions au monde. A défaut d’avoir rencontré un succès phénoménal, ils nous auront fait rire avec ces 32 objets complètement absurdes.</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9" name="Image 8"/>
          <p:cNvPicPr>
            <a:picLocks noChangeAspect="1"/>
          </p:cNvPicPr>
          <p:nvPr/>
        </p:nvPicPr>
        <p:blipFill>
          <a:blip r:embed="rId4"/>
          <a:stretch>
            <a:fillRect/>
          </a:stretch>
        </p:blipFill>
        <p:spPr>
          <a:xfrm>
            <a:off x="1739590" y="717409"/>
            <a:ext cx="8589138" cy="5502416"/>
          </a:xfrm>
          <a:prstGeom prst="rect">
            <a:avLst/>
          </a:prstGeom>
          <a:effectLst>
            <a:softEdge rad="127000"/>
          </a:effectLst>
        </p:spPr>
      </p:pic>
      <p:sp>
        <p:nvSpPr>
          <p:cNvPr id="10" name="Rectangle 9"/>
          <p:cNvSpPr/>
          <p:nvPr/>
        </p:nvSpPr>
        <p:spPr>
          <a:xfrm>
            <a:off x="3581400" y="5470398"/>
            <a:ext cx="6660028" cy="461665"/>
          </a:xfrm>
          <a:prstGeom prst="rect">
            <a:avLst/>
          </a:prstGeom>
        </p:spPr>
        <p:txBody>
          <a:bodyPr wrap="none">
            <a:spAutoFit/>
          </a:bodyPr>
          <a:lstStyle/>
          <a:p>
            <a:r>
              <a:rPr lang="fr-FR" sz="2400" b="1" dirty="0">
                <a:ln>
                  <a:solidFill>
                    <a:schemeClr val="tx1"/>
                  </a:solidFill>
                </a:ln>
                <a:solidFill>
                  <a:srgbClr val="FF0000"/>
                </a:solidFill>
              </a:rPr>
              <a:t>Offrez-vous également un soutien-gorge messieurs</a:t>
            </a:r>
          </a:p>
        </p:txBody>
      </p:sp>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a:blip r:embed="rId4"/>
          <a:stretch>
            <a:fillRect/>
          </a:stretch>
        </p:blipFill>
        <p:spPr>
          <a:xfrm>
            <a:off x="2507378" y="608556"/>
            <a:ext cx="7172649" cy="5644503"/>
          </a:xfrm>
          <a:prstGeom prst="rect">
            <a:avLst/>
          </a:prstGeom>
          <a:effectLst>
            <a:softEdge rad="127000"/>
          </a:effectLst>
        </p:spPr>
      </p:pic>
      <p:sp>
        <p:nvSpPr>
          <p:cNvPr id="4" name="Rectangle 3"/>
          <p:cNvSpPr/>
          <p:nvPr/>
        </p:nvSpPr>
        <p:spPr>
          <a:xfrm>
            <a:off x="2209800" y="741119"/>
            <a:ext cx="7735579" cy="461665"/>
          </a:xfrm>
          <a:prstGeom prst="rect">
            <a:avLst/>
          </a:prstGeom>
        </p:spPr>
        <p:txBody>
          <a:bodyPr wrap="none">
            <a:spAutoFit/>
          </a:bodyPr>
          <a:lstStyle/>
          <a:p>
            <a:r>
              <a:rPr lang="fr-FR" sz="2400" b="1" dirty="0">
                <a:solidFill>
                  <a:srgbClr val="FF0000"/>
                </a:solidFill>
              </a:rPr>
              <a:t>Fumer une cigarette à 2 avec cet appareil, quel romantisme</a:t>
            </a:r>
          </a:p>
        </p:txBody>
      </p:sp>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9" name="Image 8"/>
          <p:cNvPicPr>
            <a:picLocks noChangeAspect="1"/>
          </p:cNvPicPr>
          <p:nvPr/>
        </p:nvPicPr>
        <p:blipFill>
          <a:blip r:embed="rId4"/>
          <a:stretch>
            <a:fillRect/>
          </a:stretch>
        </p:blipFill>
        <p:spPr>
          <a:xfrm>
            <a:off x="2314517" y="634665"/>
            <a:ext cx="7523166" cy="5618394"/>
          </a:xfrm>
          <a:prstGeom prst="rect">
            <a:avLst/>
          </a:prstGeom>
          <a:effectLst>
            <a:softEdge rad="127000"/>
          </a:effectLst>
        </p:spPr>
      </p:pic>
      <p:sp>
        <p:nvSpPr>
          <p:cNvPr id="10" name="Rectangle 9"/>
          <p:cNvSpPr/>
          <p:nvPr/>
        </p:nvSpPr>
        <p:spPr>
          <a:xfrm>
            <a:off x="3048000" y="774636"/>
            <a:ext cx="6096000" cy="830997"/>
          </a:xfrm>
          <a:prstGeom prst="rect">
            <a:avLst/>
          </a:prstGeom>
        </p:spPr>
        <p:txBody>
          <a:bodyPr>
            <a:spAutoFit/>
          </a:bodyPr>
          <a:lstStyle/>
          <a:p>
            <a:r>
              <a:rPr lang="fr-FR" sz="2400" b="1" dirty="0">
                <a:ln>
                  <a:solidFill>
                    <a:schemeClr val="tx1"/>
                  </a:solidFill>
                </a:ln>
                <a:solidFill>
                  <a:srgbClr val="FF0000"/>
                </a:solidFill>
              </a:rPr>
              <a:t>La cravate-parapluie, c’est pas bête mais ça doit faire mal au cou à la longue</a:t>
            </a:r>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a:stretch>
            <a:fillRect/>
          </a:stretch>
        </p:blipFill>
        <p:spPr>
          <a:xfrm>
            <a:off x="622300" y="426720"/>
            <a:ext cx="10960100" cy="599761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sp>
        <p:nvSpPr>
          <p:cNvPr id="10" name="Rectangle 9"/>
          <p:cNvSpPr/>
          <p:nvPr/>
        </p:nvSpPr>
        <p:spPr>
          <a:xfrm>
            <a:off x="3047998" y="741119"/>
            <a:ext cx="6096000" cy="830997"/>
          </a:xfrm>
          <a:prstGeom prst="rect">
            <a:avLst/>
          </a:prstGeom>
        </p:spPr>
        <p:txBody>
          <a:bodyPr>
            <a:spAutoFit/>
          </a:bodyPr>
          <a:lstStyle/>
          <a:p>
            <a:r>
              <a:rPr lang="fr-FR" sz="2400" b="1" dirty="0">
                <a:solidFill>
                  <a:srgbClr val="FF0000"/>
                </a:solidFill>
              </a:rPr>
              <a:t>Celles et ceux qui s’endorment partout, c’est pour vous. Découvrez l’</a:t>
            </a:r>
            <a:r>
              <a:rPr lang="fr-FR" sz="2400" b="1" dirty="0" err="1">
                <a:solidFill>
                  <a:srgbClr val="FF0000"/>
                </a:solidFill>
              </a:rPr>
              <a:t>Ostrich</a:t>
            </a:r>
            <a:r>
              <a:rPr lang="fr-FR" sz="2400" b="1" dirty="0">
                <a:solidFill>
                  <a:srgbClr val="FF0000"/>
                </a:solidFill>
              </a:rPr>
              <a:t> </a:t>
            </a:r>
            <a:r>
              <a:rPr lang="fr-FR" sz="2400" b="1" dirty="0" err="1">
                <a:solidFill>
                  <a:srgbClr val="FF0000"/>
                </a:solidFill>
              </a:rPr>
              <a:t>Pillow</a:t>
            </a:r>
            <a:endParaRPr lang="fr-FR" sz="2400" b="1" dirty="0">
              <a:solidFill>
                <a:srgbClr val="FF0000"/>
              </a:solidFill>
            </a:endParaRPr>
          </a:p>
        </p:txBody>
      </p:sp>
    </p:spTree>
    <p:extLst>
      <p:ext uri="{BB962C8B-B14F-4D97-AF65-F5344CB8AC3E}">
        <p14:creationId xmlns:p14="http://schemas.microsoft.com/office/powerpoint/2010/main" val="269852697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9" name="Image 8"/>
          <p:cNvPicPr>
            <a:picLocks noChangeAspect="1"/>
          </p:cNvPicPr>
          <p:nvPr/>
        </p:nvPicPr>
        <p:blipFill>
          <a:blip r:embed="rId4"/>
          <a:stretch>
            <a:fillRect/>
          </a:stretch>
        </p:blipFill>
        <p:spPr>
          <a:xfrm>
            <a:off x="2899992" y="589838"/>
            <a:ext cx="6409108" cy="5663221"/>
          </a:xfrm>
          <a:prstGeom prst="rect">
            <a:avLst/>
          </a:prstGeom>
          <a:effectLst>
            <a:softEdge rad="127000"/>
          </a:effectLst>
        </p:spPr>
      </p:pic>
      <p:sp>
        <p:nvSpPr>
          <p:cNvPr id="10" name="Rectangle 9"/>
          <p:cNvSpPr/>
          <p:nvPr/>
        </p:nvSpPr>
        <p:spPr>
          <a:xfrm>
            <a:off x="3213100" y="830044"/>
            <a:ext cx="6096000" cy="830997"/>
          </a:xfrm>
          <a:prstGeom prst="rect">
            <a:avLst/>
          </a:prstGeom>
        </p:spPr>
        <p:txBody>
          <a:bodyPr>
            <a:spAutoFit/>
          </a:bodyPr>
          <a:lstStyle/>
          <a:p>
            <a:r>
              <a:rPr lang="fr-FR" sz="2400" b="1" dirty="0">
                <a:ln>
                  <a:solidFill>
                    <a:schemeClr val="tx1"/>
                  </a:solidFill>
                </a:ln>
                <a:solidFill>
                  <a:srgbClr val="FF0000"/>
                </a:solidFill>
              </a:rPr>
              <a:t>Même dans une Clio, vous ne passerez pas inaperçu avec ces pneus luminescents</a:t>
            </a:r>
          </a:p>
        </p:txBody>
      </p:sp>
    </p:spTree>
    <p:extLst>
      <p:ext uri="{BB962C8B-B14F-4D97-AF65-F5344CB8AC3E}">
        <p14:creationId xmlns:p14="http://schemas.microsoft.com/office/powerpoint/2010/main" val="320218381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4" name="Image 3"/>
          <p:cNvPicPr>
            <a:picLocks noChangeAspect="1"/>
          </p:cNvPicPr>
          <p:nvPr/>
        </p:nvPicPr>
        <p:blipFill>
          <a:blip r:embed="rId4"/>
          <a:stretch>
            <a:fillRect/>
          </a:stretch>
        </p:blipFill>
        <p:spPr>
          <a:xfrm>
            <a:off x="2693353" y="611419"/>
            <a:ext cx="6797488" cy="5641640"/>
          </a:xfrm>
          <a:prstGeom prst="rect">
            <a:avLst/>
          </a:prstGeom>
          <a:effectLst>
            <a:softEdge rad="127000"/>
          </a:effectLst>
        </p:spPr>
      </p:pic>
      <p:sp>
        <p:nvSpPr>
          <p:cNvPr id="10" name="Rectangle 9"/>
          <p:cNvSpPr/>
          <p:nvPr/>
        </p:nvSpPr>
        <p:spPr>
          <a:xfrm>
            <a:off x="2267203" y="883008"/>
            <a:ext cx="7714997" cy="461665"/>
          </a:xfrm>
          <a:prstGeom prst="rect">
            <a:avLst/>
          </a:prstGeom>
        </p:spPr>
        <p:txBody>
          <a:bodyPr wrap="none">
            <a:spAutoFit/>
          </a:bodyPr>
          <a:lstStyle/>
          <a:p>
            <a:r>
              <a:rPr lang="fr-FR" sz="2400" b="1" dirty="0">
                <a:ln>
                  <a:solidFill>
                    <a:schemeClr val="tx1"/>
                  </a:solidFill>
                </a:ln>
                <a:solidFill>
                  <a:srgbClr val="FF0000"/>
                </a:solidFill>
              </a:rPr>
              <a:t>Comme ça bébé n’a jamais d’eau ou de savon dans les yeux</a:t>
            </a:r>
          </a:p>
        </p:txBody>
      </p:sp>
    </p:spTree>
    <p:extLst>
      <p:ext uri="{BB962C8B-B14F-4D97-AF65-F5344CB8AC3E}">
        <p14:creationId xmlns:p14="http://schemas.microsoft.com/office/powerpoint/2010/main" val="259282196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9" name="Image 8"/>
          <p:cNvPicPr>
            <a:picLocks noChangeAspect="1"/>
          </p:cNvPicPr>
          <p:nvPr/>
        </p:nvPicPr>
        <p:blipFill>
          <a:blip r:embed="rId4"/>
          <a:stretch>
            <a:fillRect/>
          </a:stretch>
        </p:blipFill>
        <p:spPr>
          <a:xfrm>
            <a:off x="3263900" y="603790"/>
            <a:ext cx="5664200" cy="5650419"/>
          </a:xfrm>
          <a:prstGeom prst="rect">
            <a:avLst/>
          </a:prstGeom>
          <a:effectLst>
            <a:softEdge rad="127000"/>
          </a:effectLst>
        </p:spPr>
      </p:pic>
      <p:sp>
        <p:nvSpPr>
          <p:cNvPr id="10" name="Rectangle 9"/>
          <p:cNvSpPr/>
          <p:nvPr/>
        </p:nvSpPr>
        <p:spPr>
          <a:xfrm>
            <a:off x="3434255" y="765497"/>
            <a:ext cx="5323490" cy="830997"/>
          </a:xfrm>
          <a:prstGeom prst="rect">
            <a:avLst/>
          </a:prstGeom>
        </p:spPr>
        <p:txBody>
          <a:bodyPr wrap="square">
            <a:spAutoFit/>
          </a:bodyPr>
          <a:lstStyle/>
          <a:p>
            <a:r>
              <a:rPr lang="fr-FR" sz="2400" b="1" dirty="0">
                <a:ln>
                  <a:solidFill>
                    <a:schemeClr val="tx1"/>
                  </a:solidFill>
                </a:ln>
                <a:solidFill>
                  <a:srgbClr val="FF0000"/>
                </a:solidFill>
              </a:rPr>
              <a:t>Pour passer sous la douche et laisser son maquillage intact en toute tranquillité</a:t>
            </a:r>
          </a:p>
        </p:txBody>
      </p:sp>
    </p:spTree>
    <p:extLst>
      <p:ext uri="{BB962C8B-B14F-4D97-AF65-F5344CB8AC3E}">
        <p14:creationId xmlns:p14="http://schemas.microsoft.com/office/powerpoint/2010/main" val="199519837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9" name="Image 8"/>
          <p:cNvPicPr>
            <a:picLocks noChangeAspect="1"/>
          </p:cNvPicPr>
          <p:nvPr/>
        </p:nvPicPr>
        <p:blipFill>
          <a:blip r:embed="rId4"/>
          <a:stretch>
            <a:fillRect/>
          </a:stretch>
        </p:blipFill>
        <p:spPr>
          <a:xfrm>
            <a:off x="2927544" y="621748"/>
            <a:ext cx="6318056" cy="5631311"/>
          </a:xfrm>
          <a:prstGeom prst="rect">
            <a:avLst/>
          </a:prstGeom>
          <a:effectLst>
            <a:softEdge rad="127000"/>
          </a:effectLst>
        </p:spPr>
      </p:pic>
      <p:sp>
        <p:nvSpPr>
          <p:cNvPr id="10" name="Rectangle 9"/>
          <p:cNvSpPr/>
          <p:nvPr/>
        </p:nvSpPr>
        <p:spPr>
          <a:xfrm>
            <a:off x="2415385" y="4269092"/>
            <a:ext cx="7566815" cy="523220"/>
          </a:xfrm>
          <a:prstGeom prst="rect">
            <a:avLst/>
          </a:prstGeom>
        </p:spPr>
        <p:txBody>
          <a:bodyPr wrap="none">
            <a:spAutoFit/>
          </a:bodyPr>
          <a:lstStyle/>
          <a:p>
            <a:r>
              <a:rPr lang="fr-FR" sz="2800" b="1" dirty="0">
                <a:ln>
                  <a:solidFill>
                    <a:schemeClr val="tx1"/>
                  </a:solidFill>
                </a:ln>
                <a:solidFill>
                  <a:srgbClr val="FF0000"/>
                </a:solidFill>
              </a:rPr>
              <a:t>Pour celles et ceux qui en mettent toujours à côté</a:t>
            </a:r>
          </a:p>
        </p:txBody>
      </p:sp>
    </p:spTree>
    <p:extLst>
      <p:ext uri="{BB962C8B-B14F-4D97-AF65-F5344CB8AC3E}">
        <p14:creationId xmlns:p14="http://schemas.microsoft.com/office/powerpoint/2010/main" val="3695009746"/>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a:stretch>
            <a:fillRect/>
          </a:stretch>
        </p:blipFill>
        <p:spPr>
          <a:xfrm>
            <a:off x="622301" y="610439"/>
            <a:ext cx="10960100" cy="5642620"/>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sp>
        <p:nvSpPr>
          <p:cNvPr id="10" name="Rectangle 9"/>
          <p:cNvSpPr/>
          <p:nvPr/>
        </p:nvSpPr>
        <p:spPr>
          <a:xfrm>
            <a:off x="1960122" y="3198166"/>
            <a:ext cx="8271752" cy="461665"/>
          </a:xfrm>
          <a:prstGeom prst="rect">
            <a:avLst/>
          </a:prstGeom>
        </p:spPr>
        <p:txBody>
          <a:bodyPr wrap="none">
            <a:spAutoFit/>
          </a:bodyPr>
          <a:lstStyle/>
          <a:p>
            <a:r>
              <a:rPr lang="fr-FR" sz="2400" b="1" dirty="0">
                <a:ln>
                  <a:solidFill>
                    <a:schemeClr val="tx1"/>
                  </a:solidFill>
                </a:ln>
                <a:solidFill>
                  <a:srgbClr val="FF0000"/>
                </a:solidFill>
              </a:rPr>
              <a:t>Cuire son steak avec la fumée d’un pot d’échappement. Miam…</a:t>
            </a:r>
          </a:p>
        </p:txBody>
      </p:sp>
    </p:spTree>
    <p:extLst>
      <p:ext uri="{BB962C8B-B14F-4D97-AF65-F5344CB8AC3E}">
        <p14:creationId xmlns:p14="http://schemas.microsoft.com/office/powerpoint/2010/main" val="86110205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9" name="Image 8"/>
          <p:cNvPicPr>
            <a:picLocks noChangeAspect="1"/>
          </p:cNvPicPr>
          <p:nvPr/>
        </p:nvPicPr>
        <p:blipFill>
          <a:blip r:embed="rId4"/>
          <a:stretch>
            <a:fillRect/>
          </a:stretch>
        </p:blipFill>
        <p:spPr>
          <a:xfrm>
            <a:off x="1981200" y="599862"/>
            <a:ext cx="8255000" cy="5640917"/>
          </a:xfrm>
          <a:prstGeom prst="rect">
            <a:avLst/>
          </a:prstGeom>
          <a:effectLst>
            <a:softEdge rad="127000"/>
          </a:effectLst>
        </p:spPr>
      </p:pic>
      <p:sp>
        <p:nvSpPr>
          <p:cNvPr id="10" name="Rectangle 9"/>
          <p:cNvSpPr/>
          <p:nvPr/>
        </p:nvSpPr>
        <p:spPr>
          <a:xfrm>
            <a:off x="3048000" y="3105835"/>
            <a:ext cx="6096000" cy="1200329"/>
          </a:xfrm>
          <a:prstGeom prst="rect">
            <a:avLst/>
          </a:prstGeom>
        </p:spPr>
        <p:txBody>
          <a:bodyPr>
            <a:spAutoFit/>
          </a:bodyPr>
          <a:lstStyle/>
          <a:p>
            <a:r>
              <a:rPr lang="fr-FR" sz="2400" b="1" dirty="0">
                <a:ln>
                  <a:solidFill>
                    <a:srgbClr val="FFFF00"/>
                  </a:solidFill>
                </a:ln>
              </a:rPr>
              <a:t>Pour ne plus jamais se cogner le petit doigt dans un meuble dans le noir, voici les chaussons à LED intégrée</a:t>
            </a:r>
          </a:p>
        </p:txBody>
      </p:sp>
    </p:spTree>
    <p:extLst>
      <p:ext uri="{BB962C8B-B14F-4D97-AF65-F5344CB8AC3E}">
        <p14:creationId xmlns:p14="http://schemas.microsoft.com/office/powerpoint/2010/main" val="3012118680"/>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a:stretch>
            <a:fillRect/>
          </a:stretch>
        </p:blipFill>
        <p:spPr>
          <a:xfrm>
            <a:off x="635000" y="575523"/>
            <a:ext cx="10934699" cy="5700333"/>
          </a:xfrm>
          <a:prstGeom prst="rect">
            <a:avLst/>
          </a:prstGeom>
          <a:effectLst/>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391"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sp>
        <p:nvSpPr>
          <p:cNvPr id="10" name="Rectangle 9"/>
          <p:cNvSpPr/>
          <p:nvPr/>
        </p:nvSpPr>
        <p:spPr>
          <a:xfrm>
            <a:off x="3282381" y="4510523"/>
            <a:ext cx="5717628" cy="1569660"/>
          </a:xfrm>
          <a:prstGeom prst="rect">
            <a:avLst/>
          </a:prstGeom>
        </p:spPr>
        <p:txBody>
          <a:bodyPr wrap="square">
            <a:spAutoFit/>
          </a:bodyPr>
          <a:lstStyle/>
          <a:p>
            <a:r>
              <a:rPr lang="fr-FR" sz="2400" b="1" dirty="0">
                <a:ln>
                  <a:solidFill>
                    <a:srgbClr val="FF0000"/>
                  </a:solidFill>
                </a:ln>
              </a:rPr>
              <a:t>Très bon moyen pour se souvenir qu’il faut s’essuyer devant et derrière, bravo les créateurs (très beau choix de couleur au passage)</a:t>
            </a:r>
          </a:p>
        </p:txBody>
      </p:sp>
    </p:spTree>
    <p:extLst>
      <p:ext uri="{BB962C8B-B14F-4D97-AF65-F5344CB8AC3E}">
        <p14:creationId xmlns:p14="http://schemas.microsoft.com/office/powerpoint/2010/main" val="1249989613"/>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9" name="Image 8"/>
          <p:cNvPicPr>
            <a:picLocks noChangeAspect="1"/>
          </p:cNvPicPr>
          <p:nvPr/>
        </p:nvPicPr>
        <p:blipFill>
          <a:blip r:embed="rId4"/>
          <a:stretch>
            <a:fillRect/>
          </a:stretch>
        </p:blipFill>
        <p:spPr>
          <a:xfrm>
            <a:off x="2933700" y="644386"/>
            <a:ext cx="6286500" cy="5603185"/>
          </a:xfrm>
          <a:prstGeom prst="rect">
            <a:avLst/>
          </a:prstGeom>
          <a:effectLst>
            <a:softEdge rad="127000"/>
          </a:effectLst>
        </p:spPr>
      </p:pic>
      <p:sp>
        <p:nvSpPr>
          <p:cNvPr id="10" name="Rectangle 9"/>
          <p:cNvSpPr/>
          <p:nvPr/>
        </p:nvSpPr>
        <p:spPr>
          <a:xfrm>
            <a:off x="3252951" y="1580959"/>
            <a:ext cx="6096000" cy="830997"/>
          </a:xfrm>
          <a:prstGeom prst="rect">
            <a:avLst/>
          </a:prstGeom>
        </p:spPr>
        <p:txBody>
          <a:bodyPr>
            <a:spAutoFit/>
          </a:bodyPr>
          <a:lstStyle/>
          <a:p>
            <a:r>
              <a:rPr lang="fr-FR" sz="2400" b="1" dirty="0" err="1">
                <a:ln>
                  <a:solidFill>
                    <a:srgbClr val="FFFF00"/>
                  </a:solidFill>
                </a:ln>
                <a:solidFill>
                  <a:srgbClr val="FF0000"/>
                </a:solidFill>
              </a:rPr>
              <a:t>Mi-lunettes</a:t>
            </a:r>
            <a:r>
              <a:rPr lang="fr-FR" sz="2400" b="1" dirty="0">
                <a:ln>
                  <a:solidFill>
                    <a:srgbClr val="FFFF00"/>
                  </a:solidFill>
                </a:ln>
                <a:solidFill>
                  <a:srgbClr val="FF0000"/>
                </a:solidFill>
              </a:rPr>
              <a:t> de soleil </a:t>
            </a:r>
            <a:r>
              <a:rPr lang="fr-FR" sz="2400" b="1" dirty="0" err="1">
                <a:ln>
                  <a:solidFill>
                    <a:srgbClr val="FFFF00"/>
                  </a:solidFill>
                </a:ln>
                <a:solidFill>
                  <a:srgbClr val="FF0000"/>
                </a:solidFill>
              </a:rPr>
              <a:t>mi-jumelles</a:t>
            </a:r>
            <a:r>
              <a:rPr lang="fr-FR" sz="2400" b="1" dirty="0">
                <a:ln>
                  <a:solidFill>
                    <a:srgbClr val="FFFF00"/>
                  </a:solidFill>
                </a:ln>
                <a:solidFill>
                  <a:srgbClr val="FF0000"/>
                </a:solidFill>
              </a:rPr>
              <a:t>, pour la discrétion on repassera</a:t>
            </a:r>
          </a:p>
        </p:txBody>
      </p:sp>
    </p:spTree>
    <p:extLst>
      <p:ext uri="{BB962C8B-B14F-4D97-AF65-F5344CB8AC3E}">
        <p14:creationId xmlns:p14="http://schemas.microsoft.com/office/powerpoint/2010/main" val="3099454329"/>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9" name="Image 8"/>
          <p:cNvPicPr>
            <a:picLocks noChangeAspect="1"/>
          </p:cNvPicPr>
          <p:nvPr/>
        </p:nvPicPr>
        <p:blipFill>
          <a:blip r:embed="rId4"/>
          <a:stretch>
            <a:fillRect/>
          </a:stretch>
        </p:blipFill>
        <p:spPr>
          <a:xfrm>
            <a:off x="1478388" y="625070"/>
            <a:ext cx="9202312" cy="5627990"/>
          </a:xfrm>
          <a:prstGeom prst="rect">
            <a:avLst/>
          </a:prstGeom>
          <a:effectLst>
            <a:softEdge rad="127000"/>
          </a:effectLst>
        </p:spPr>
      </p:pic>
      <p:sp>
        <p:nvSpPr>
          <p:cNvPr id="10" name="Rectangle 9"/>
          <p:cNvSpPr/>
          <p:nvPr/>
        </p:nvSpPr>
        <p:spPr>
          <a:xfrm>
            <a:off x="3048000" y="3105835"/>
            <a:ext cx="6096000" cy="830997"/>
          </a:xfrm>
          <a:prstGeom prst="rect">
            <a:avLst/>
          </a:prstGeom>
        </p:spPr>
        <p:txBody>
          <a:bodyPr>
            <a:spAutoFit/>
          </a:bodyPr>
          <a:lstStyle/>
          <a:p>
            <a:r>
              <a:rPr lang="fr-FR" sz="2400" b="1" dirty="0"/>
              <a:t>Une mitraillette au canon dévié, pas sûr que ce soit très efficace au combat</a:t>
            </a:r>
          </a:p>
        </p:txBody>
      </p:sp>
    </p:spTree>
    <p:extLst>
      <p:ext uri="{BB962C8B-B14F-4D97-AF65-F5344CB8AC3E}">
        <p14:creationId xmlns:p14="http://schemas.microsoft.com/office/powerpoint/2010/main" val="3986106881"/>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9" name="Image 8"/>
          <p:cNvPicPr>
            <a:picLocks noChangeAspect="1"/>
          </p:cNvPicPr>
          <p:nvPr/>
        </p:nvPicPr>
        <p:blipFill>
          <a:blip r:embed="rId4"/>
          <a:stretch>
            <a:fillRect/>
          </a:stretch>
        </p:blipFill>
        <p:spPr>
          <a:xfrm>
            <a:off x="2540000" y="619606"/>
            <a:ext cx="7112000" cy="5618787"/>
          </a:xfrm>
          <a:prstGeom prst="rect">
            <a:avLst/>
          </a:prstGeom>
          <a:effectLst>
            <a:softEdge rad="127000"/>
          </a:effectLst>
        </p:spPr>
      </p:pic>
      <p:sp>
        <p:nvSpPr>
          <p:cNvPr id="10" name="Rectangle 9"/>
          <p:cNvSpPr/>
          <p:nvPr/>
        </p:nvSpPr>
        <p:spPr>
          <a:xfrm>
            <a:off x="2483024" y="745984"/>
            <a:ext cx="7225952" cy="461665"/>
          </a:xfrm>
          <a:prstGeom prst="rect">
            <a:avLst/>
          </a:prstGeom>
        </p:spPr>
        <p:txBody>
          <a:bodyPr wrap="none">
            <a:spAutoFit/>
          </a:bodyPr>
          <a:lstStyle/>
          <a:p>
            <a:r>
              <a:rPr lang="fr-FR" sz="2400" b="1" dirty="0"/>
              <a:t>Vraiment la bonne solution pour fumer quand il pleut ?</a:t>
            </a:r>
          </a:p>
        </p:txBody>
      </p:sp>
    </p:spTree>
    <p:extLst>
      <p:ext uri="{BB962C8B-B14F-4D97-AF65-F5344CB8AC3E}">
        <p14:creationId xmlns:p14="http://schemas.microsoft.com/office/powerpoint/2010/main" val="3522074522"/>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pic>
        <p:nvPicPr>
          <p:cNvPr id="9" name="Image 8"/>
          <p:cNvPicPr>
            <a:picLocks noChangeAspect="1"/>
          </p:cNvPicPr>
          <p:nvPr/>
        </p:nvPicPr>
        <p:blipFill>
          <a:blip r:embed="rId4"/>
          <a:stretch>
            <a:fillRect/>
          </a:stretch>
        </p:blipFill>
        <p:spPr>
          <a:xfrm>
            <a:off x="2971800" y="632227"/>
            <a:ext cx="6248400" cy="5593546"/>
          </a:xfrm>
          <a:prstGeom prst="rect">
            <a:avLst/>
          </a:prstGeom>
          <a:effectLst>
            <a:softEdge rad="127000"/>
          </a:effectLst>
        </p:spPr>
      </p:pic>
      <p:sp>
        <p:nvSpPr>
          <p:cNvPr id="10" name="Rectangle 9"/>
          <p:cNvSpPr/>
          <p:nvPr/>
        </p:nvSpPr>
        <p:spPr>
          <a:xfrm>
            <a:off x="2724370" y="741016"/>
            <a:ext cx="6743256" cy="461665"/>
          </a:xfrm>
          <a:prstGeom prst="rect">
            <a:avLst/>
          </a:prstGeom>
        </p:spPr>
        <p:txBody>
          <a:bodyPr wrap="none">
            <a:spAutoFit/>
          </a:bodyPr>
          <a:lstStyle/>
          <a:p>
            <a:r>
              <a:rPr lang="fr-FR" sz="2400" b="1" dirty="0"/>
              <a:t>Ceci est supposé être un soutien-gorge. Voilà </a:t>
            </a:r>
            <a:r>
              <a:rPr lang="fr-FR" sz="2400" b="1" dirty="0" err="1"/>
              <a:t>voilà</a:t>
            </a:r>
            <a:r>
              <a:rPr lang="fr-FR" sz="2400" b="1" dirty="0"/>
              <a:t>..</a:t>
            </a:r>
          </a:p>
        </p:txBody>
      </p:sp>
    </p:spTree>
    <p:extLst>
      <p:ext uri="{BB962C8B-B14F-4D97-AF65-F5344CB8AC3E}">
        <p14:creationId xmlns:p14="http://schemas.microsoft.com/office/powerpoint/2010/main" val="4035122268"/>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964"/>
          <a:stretch/>
        </p:blipFill>
        <p:spPr>
          <a:xfrm>
            <a:off x="635000" y="609526"/>
            <a:ext cx="11048999" cy="5746824"/>
          </a:xfrm>
          <a:prstGeom prst="rect">
            <a:avLst/>
          </a:prstGeom>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34717"/>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29/05/2019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sp>
        <p:nvSpPr>
          <p:cNvPr id="9" name="Rectangle 8"/>
          <p:cNvSpPr/>
          <p:nvPr/>
        </p:nvSpPr>
        <p:spPr>
          <a:xfrm>
            <a:off x="2339973" y="1504635"/>
            <a:ext cx="7512050" cy="4154984"/>
          </a:xfrm>
          <a:prstGeom prst="rect">
            <a:avLst/>
          </a:prstGeom>
        </p:spPr>
        <p:txBody>
          <a:bodyPr wrap="square">
            <a:spAutoFit/>
          </a:bodyPr>
          <a:lstStyle/>
          <a:p>
            <a:r>
              <a:rPr lang="fr-FR" sz="8800" b="1" dirty="0" smtClean="0">
                <a:ln>
                  <a:solidFill>
                    <a:sysClr val="windowText" lastClr="000000"/>
                  </a:solidFill>
                </a:ln>
                <a:latin typeface="Brush Script MT" panose="03060802040406070304" pitchFamily="66" charset="0"/>
              </a:rPr>
              <a:t> C’était Les </a:t>
            </a:r>
            <a:r>
              <a:rPr lang="fr-FR" sz="8800" b="1" dirty="0">
                <a:ln>
                  <a:solidFill>
                    <a:sysClr val="windowText" lastClr="000000"/>
                  </a:solidFill>
                </a:ln>
                <a:latin typeface="Brush Script MT" panose="03060802040406070304" pitchFamily="66" charset="0"/>
              </a:rPr>
              <a:t>pires </a:t>
            </a:r>
            <a:r>
              <a:rPr lang="fr-FR" sz="8800" b="1" dirty="0" smtClean="0">
                <a:ln>
                  <a:solidFill>
                    <a:sysClr val="windowText" lastClr="000000"/>
                  </a:solidFill>
                </a:ln>
                <a:latin typeface="Brush Script MT" panose="03060802040406070304" pitchFamily="66" charset="0"/>
              </a:rPr>
              <a:t> inventions au </a:t>
            </a:r>
            <a:r>
              <a:rPr lang="fr-FR" sz="8800" b="1" dirty="0">
                <a:ln>
                  <a:solidFill>
                    <a:sysClr val="windowText" lastClr="000000"/>
                  </a:solidFill>
                </a:ln>
                <a:latin typeface="Brush Script MT" panose="03060802040406070304" pitchFamily="66" charset="0"/>
              </a:rPr>
              <a:t>monde </a:t>
            </a:r>
            <a:r>
              <a:rPr lang="fr-FR" sz="8800" b="1" dirty="0" smtClean="0">
                <a:ln>
                  <a:solidFill>
                    <a:sysClr val="windowText" lastClr="000000"/>
                  </a:solidFill>
                </a:ln>
                <a:latin typeface="Brush Script MT" panose="03060802040406070304" pitchFamily="66" charset="0"/>
              </a:rPr>
              <a:t>    </a:t>
            </a:r>
          </a:p>
          <a:p>
            <a:r>
              <a:rPr lang="fr-FR" sz="8800" b="1" dirty="0">
                <a:ln>
                  <a:solidFill>
                    <a:sysClr val="windowText" lastClr="000000"/>
                  </a:solidFill>
                </a:ln>
                <a:latin typeface="Brush Script MT" panose="03060802040406070304" pitchFamily="66" charset="0"/>
              </a:rPr>
              <a:t> </a:t>
            </a:r>
            <a:r>
              <a:rPr lang="fr-FR" sz="8800" b="1" dirty="0" smtClean="0">
                <a:ln>
                  <a:solidFill>
                    <a:sysClr val="windowText" lastClr="000000"/>
                  </a:solidFill>
                </a:ln>
                <a:latin typeface="Brush Script MT" panose="03060802040406070304" pitchFamily="66" charset="0"/>
              </a:rPr>
              <a:t>    par Lande</a:t>
            </a:r>
            <a:endParaRPr lang="fr-FR" sz="8800" b="1" dirty="0">
              <a:ln>
                <a:solidFill>
                  <a:sysClr val="windowText" lastClr="000000"/>
                </a:solidFill>
              </a:ln>
              <a:latin typeface="Brush Script MT" panose="03060802040406070304" pitchFamily="66" charset="0"/>
            </a:endParaRPr>
          </a:p>
        </p:txBody>
      </p:sp>
    </p:spTree>
    <p:extLst>
      <p:ext uri="{BB962C8B-B14F-4D97-AF65-F5344CB8AC3E}">
        <p14:creationId xmlns:p14="http://schemas.microsoft.com/office/powerpoint/2010/main" val="3081587584"/>
      </p:ext>
    </p:extLst>
  </p:cSld>
  <p:clrMapOvr>
    <a:masterClrMapping/>
  </p:clrMapOvr>
  <mc:AlternateContent xmlns:mc="http://schemas.openxmlformats.org/markup-compatibility/2006">
    <mc:Choice xmlns:p14="http://schemas.microsoft.com/office/powerpoint/2010/main" Requires="p14">
      <p:transition spd="slow" p14:dur="6500" advTm="10000">
        <p:circle/>
      </p:transition>
    </mc:Choice>
    <mc:Fallback>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170</TotalTime>
  <Words>626</Words>
  <Application>Microsoft Office PowerPoint</Application>
  <PresentationFormat>Grand écran</PresentationFormat>
  <Paragraphs>117</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2019-02-01T14:09:57Z</dcterms:created>
  <dcterms:modified xsi:type="dcterms:W3CDTF">2019-05-29T18:45:48Z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