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60" r:id="rId3"/>
    <p:sldId id="273" r:id="rId4"/>
    <p:sldId id="263" r:id="rId5"/>
    <p:sldId id="257" r:id="rId6"/>
    <p:sldId id="267" r:id="rId7"/>
    <p:sldId id="271" r:id="rId8"/>
    <p:sldId id="268" r:id="rId9"/>
    <p:sldId id="266" r:id="rId10"/>
    <p:sldId id="265" r:id="rId11"/>
    <p:sldId id="258" r:id="rId12"/>
    <p:sldId id="262" r:id="rId13"/>
    <p:sldId id="264" r:id="rId14"/>
    <p:sldId id="259" r:id="rId15"/>
    <p:sldId id="269" r:id="rId16"/>
    <p:sldId id="261" r:id="rId17"/>
    <p:sldId id="274" r:id="rId18"/>
    <p:sldId id="270" r:id="rId19"/>
    <p:sldId id="272"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z8iuSI+p1xRWVIQ+pMVHA==" hashData="4sjcnz4BSEO8T9EmJazx0tT1Lt71dIVvWiJGRNzxg5dx/Ufxzegc30k2tLDo9/XjHhuSNma6tO1iSzmib/B+w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10/08/2019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19923125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19</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10/08/2019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10/08/2019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10/08/2019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10/08/2019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90628" y="388478"/>
            <a:ext cx="10778933" cy="6063150"/>
          </a:xfrm>
          <a:prstGeom prst="rect">
            <a:avLst/>
          </a:prstGeom>
          <a:effectLst>
            <a:softEdge rad="1270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90628" y="2205399"/>
            <a:ext cx="10938123" cy="4154984"/>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N°9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sndAc>
          <p:stSnd loop="1">
            <p:snd r:embed="rId3" name="Sites français - Patrimoine mondial .. 31 01 2011_001.wav"/>
          </p:stSnd>
        </p:sndAc>
      </p:transition>
    </mc:Choice>
    <mc:Fallback>
      <p:transition spd="slow" advTm="13000">
        <p:fade/>
        <p:sndAc>
          <p:stSnd loop="1">
            <p:snd r:embed="rId3" name="Sites français - Patrimoine mondial .. 31 01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 y="279428"/>
            <a:ext cx="10972800" cy="6172200"/>
          </a:xfrm>
          <a:prstGeom prst="rect">
            <a:avLst/>
          </a:prstGeom>
          <a:effectLst>
            <a:softEdge rad="127000"/>
          </a:effectLst>
        </p:spPr>
      </p:pic>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a:off x="7022592" y="2267712"/>
            <a:ext cx="548640" cy="140817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873542" y="495300"/>
            <a:ext cx="6435050" cy="5774436"/>
          </a:xfrm>
          <a:prstGeom prst="rect">
            <a:avLst/>
          </a:prstGeom>
          <a:effectLst>
            <a:softEdge rad="127000"/>
          </a:effectLst>
        </p:spPr>
      </p:pic>
      <p:cxnSp>
        <p:nvCxnSpPr>
          <p:cNvPr id="7" name="Connecteur droit avec flèche 6"/>
          <p:cNvCxnSpPr/>
          <p:nvPr/>
        </p:nvCxnSpPr>
        <p:spPr>
          <a:xfrm flipH="1">
            <a:off x="8284464" y="2816352"/>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sp>
        <p:nvSpPr>
          <p:cNvPr id="2" name="Rectangle 1"/>
          <p:cNvSpPr/>
          <p:nvPr/>
        </p:nvSpPr>
        <p:spPr>
          <a:xfrm>
            <a:off x="938784" y="335845"/>
            <a:ext cx="10314432" cy="6186309"/>
          </a:xfrm>
          <a:prstGeom prst="rect">
            <a:avLst/>
          </a:prstGeom>
        </p:spPr>
        <p:txBody>
          <a:bodyPr wrap="square">
            <a:spAutoFit/>
          </a:bodyPr>
          <a:lstStyle/>
          <a:p>
            <a:r>
              <a:rPr lang="fr-FR" sz="3600" dirty="0">
                <a:solidFill>
                  <a:schemeClr val="bg1"/>
                </a:solidFill>
              </a:rPr>
              <a:t>L'abbaye royale d'</a:t>
            </a:r>
            <a:r>
              <a:rPr lang="fr-FR" sz="3600" dirty="0" err="1">
                <a:solidFill>
                  <a:schemeClr val="bg1"/>
                </a:solidFill>
              </a:rPr>
              <a:t>Hautecombenote</a:t>
            </a:r>
            <a:r>
              <a:rPr lang="fr-FR" sz="3600" dirty="0">
                <a:solidFill>
                  <a:schemeClr val="bg1"/>
                </a:solidFill>
              </a:rPr>
              <a:t> </a:t>
            </a:r>
            <a:r>
              <a:rPr lang="fr-FR" sz="3600" dirty="0" smtClean="0">
                <a:solidFill>
                  <a:schemeClr val="bg1"/>
                </a:solidFill>
              </a:rPr>
              <a:t> </a:t>
            </a:r>
            <a:r>
              <a:rPr lang="fr-FR" sz="3600" dirty="0">
                <a:solidFill>
                  <a:schemeClr val="bg1"/>
                </a:solidFill>
              </a:rPr>
              <a:t>est une abbaye en activité située dans la commune de Saint-Pierre-de-</a:t>
            </a:r>
            <a:r>
              <a:rPr lang="fr-FR" sz="3600" dirty="0" err="1">
                <a:solidFill>
                  <a:schemeClr val="bg1"/>
                </a:solidFill>
              </a:rPr>
              <a:t>Curtille</a:t>
            </a:r>
            <a:r>
              <a:rPr lang="fr-FR" sz="3600" dirty="0">
                <a:solidFill>
                  <a:schemeClr val="bg1"/>
                </a:solidFill>
              </a:rPr>
              <a:t> sur la rive occidentale du lac du Bourget, en Savoie. Elle a été fondée en 1125 par Amédée de Lausanne, avec l'aide du comte Amédée III de Savoie et l'appui de Bernard de Clairvaux, et construite durant le </a:t>
            </a:r>
            <a:r>
              <a:rPr lang="fr-FR" sz="3600" dirty="0" err="1">
                <a:solidFill>
                  <a:schemeClr val="bg1"/>
                </a:solidFill>
              </a:rPr>
              <a:t>xiie</a:t>
            </a:r>
            <a:r>
              <a:rPr lang="fr-FR" sz="3600" dirty="0">
                <a:solidFill>
                  <a:schemeClr val="bg1"/>
                </a:solidFill>
              </a:rPr>
              <a:t> siècle par des moines cisterciens. Elle est particulièrement connue pour être la nécropole de la Maison de Savoie (comtes de Savoie, leur famille, et quelques membres de la famille ducale de Savoie) puis de quelques-uns des rois et reines d'Italie.</a:t>
            </a: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600313" y="384314"/>
            <a:ext cx="11031480" cy="6067314"/>
          </a:xfrm>
          <a:prstGeom prst="rect">
            <a:avLst/>
          </a:prstGeom>
          <a:effectLst>
            <a:softEdge rad="127000"/>
          </a:effectLst>
        </p:spPr>
      </p:pic>
      <p:sp>
        <p:nvSpPr>
          <p:cNvPr id="7" name="Rectangle 6"/>
          <p:cNvSpPr/>
          <p:nvPr/>
        </p:nvSpPr>
        <p:spPr>
          <a:xfrm>
            <a:off x="775252" y="608370"/>
            <a:ext cx="10641496" cy="3970318"/>
          </a:xfrm>
          <a:prstGeom prst="rect">
            <a:avLst/>
          </a:prstGeom>
        </p:spPr>
        <p:txBody>
          <a:bodyPr wrap="square">
            <a:spAutoFit/>
          </a:bodyPr>
          <a:lstStyle/>
          <a:p>
            <a:r>
              <a:rPr lang="fr-FR" sz="2800" b="1" dirty="0">
                <a:ln>
                  <a:solidFill>
                    <a:srgbClr val="FFFF00"/>
                  </a:solidFill>
                </a:ln>
                <a:solidFill>
                  <a:schemeClr val="bg1"/>
                </a:solidFill>
              </a:rPr>
              <a:t>C'est ce lieu paisible, au bord du lac du Bourget, qu'ont choisis beaucoup de Rois de la grande dynastie des "Blanches mains", pionniers de la Maison de Savoie, pour leur repos éternel. L'abbaye est aussi le lieu de sépulture de quelques Rois d'Italie, comme Umberto II, dernier roi enterré en 1983. </a:t>
            </a:r>
          </a:p>
          <a:p>
            <a:endParaRPr lang="fr-FR" sz="2800" b="1" dirty="0">
              <a:ln>
                <a:solidFill>
                  <a:srgbClr val="FFFF00"/>
                </a:solidFill>
              </a:ln>
              <a:solidFill>
                <a:schemeClr val="bg1"/>
              </a:solidFill>
            </a:endParaRPr>
          </a:p>
          <a:p>
            <a:r>
              <a:rPr lang="fr-FR" sz="2800" b="1" dirty="0">
                <a:ln>
                  <a:solidFill>
                    <a:srgbClr val="FFFF00"/>
                  </a:solidFill>
                </a:ln>
                <a:solidFill>
                  <a:schemeClr val="bg1"/>
                </a:solidFill>
              </a:rPr>
              <a:t>Détruite à la Révolution Française, elle est ensuite rachetée par Charles Felix, alors roi de Piémont </a:t>
            </a:r>
            <a:r>
              <a:rPr lang="fr-FR" sz="2800" b="1" dirty="0" err="1">
                <a:ln>
                  <a:solidFill>
                    <a:srgbClr val="FFFF00"/>
                  </a:solidFill>
                </a:ln>
                <a:solidFill>
                  <a:schemeClr val="bg1"/>
                </a:solidFill>
              </a:rPr>
              <a:t>Sardeigne</a:t>
            </a:r>
            <a:r>
              <a:rPr lang="fr-FR" sz="2800" b="1" dirty="0">
                <a:ln>
                  <a:solidFill>
                    <a:srgbClr val="FFFF00"/>
                  </a:solidFill>
                </a:ln>
                <a:solidFill>
                  <a:schemeClr val="bg1"/>
                </a:solidFill>
              </a:rPr>
              <a:t> en 1824,  qui confie la restauration à l'architecte Piémontais </a:t>
            </a:r>
          </a:p>
        </p:txBody>
      </p:sp>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2" end="2"/>
                                            </p:txEl>
                                          </p:spTgt>
                                        </p:tgtEl>
                                        <p:attrNameLst>
                                          <p:attrName>ppt_w</p:attrName>
                                        </p:attrNameLst>
                                      </p:cBhvr>
                                    </p:anim>
                                    <p:anim by="(#ppt_w*0.50)" calcmode="lin" valueType="num">
                                      <p:cBhvr>
                                        <p:cTn id="16" dur="500" decel="50000" autoRev="1" fill="hold">
                                          <p:stCondLst>
                                            <p:cond delay="0"/>
                                          </p:stCondLst>
                                        </p:cTn>
                                        <p:tgtEl>
                                          <p:spTgt spid="7">
                                            <p:txEl>
                                              <p:pRg st="2" end="2"/>
                                            </p:txEl>
                                          </p:spTgt>
                                        </p:tgtEl>
                                        <p:attrNameLst>
                                          <p:attrName>ppt_x</p:attrName>
                                        </p:attrNameLst>
                                      </p:cBhvr>
                                    </p:anim>
                                    <p:anim from="(-#ppt_h/2)" to="(#ppt_y)" calcmode="lin" valueType="num">
                                      <p:cBhvr>
                                        <p:cTn id="17" dur="1000" fill="hold">
                                          <p:stCondLst>
                                            <p:cond delay="0"/>
                                          </p:stCondLst>
                                        </p:cTn>
                                        <p:tgtEl>
                                          <p:spTgt spid="7">
                                            <p:txEl>
                                              <p:pRg st="2" end="2"/>
                                            </p:txEl>
                                          </p:spTgt>
                                        </p:tgtEl>
                                        <p:attrNameLst>
                                          <p:attrName>ppt_y</p:attrName>
                                        </p:attrNameLst>
                                      </p:cBhvr>
                                    </p:anim>
                                    <p:animRot by="21600000">
                                      <p:cBhvr>
                                        <p:cTn id="18" dur="1000" fill="hold">
                                          <p:stCondLst>
                                            <p:cond delay="0"/>
                                          </p:stCondLst>
                                        </p:cTn>
                                        <p:tgtEl>
                                          <p:spTgt spid="7">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364973" y="309642"/>
            <a:ext cx="9501809" cy="6212721"/>
          </a:xfrm>
          <a:prstGeom prst="rect">
            <a:avLst/>
          </a:prstGeom>
          <a:effectLst>
            <a:softEdge rad="127000"/>
          </a:effectLst>
        </p:spPr>
      </p:pic>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63757" y="424234"/>
            <a:ext cx="9037982" cy="6027205"/>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267712" y="265747"/>
            <a:ext cx="7827264" cy="6191488"/>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48256" y="402336"/>
            <a:ext cx="8083296" cy="6062472"/>
          </a:xfrm>
          <a:prstGeom prst="rect">
            <a:avLst/>
          </a:prstGeom>
          <a:effectLst>
            <a:softEdge rad="127000"/>
          </a:effectLst>
        </p:spPr>
      </p:pic>
      <p:sp>
        <p:nvSpPr>
          <p:cNvPr id="2" name="Rectangle 1"/>
          <p:cNvSpPr/>
          <p:nvPr/>
        </p:nvSpPr>
        <p:spPr>
          <a:xfrm>
            <a:off x="1524139" y="402336"/>
            <a:ext cx="9143722" cy="523220"/>
          </a:xfrm>
          <a:prstGeom prst="rect">
            <a:avLst/>
          </a:prstGeom>
        </p:spPr>
        <p:txBody>
          <a:bodyPr wrap="none">
            <a:spAutoFit/>
          </a:bodyPr>
          <a:lstStyle/>
          <a:p>
            <a:r>
              <a:rPr lang="fr-FR" sz="2800" b="1" dirty="0">
                <a:ln>
                  <a:solidFill>
                    <a:srgbClr val="FFFF00"/>
                  </a:solidFill>
                </a:ln>
                <a:solidFill>
                  <a:schemeClr val="bg1"/>
                </a:solidFill>
              </a:rPr>
              <a:t>Gite, Close To Hautecombe Abbey, Lac du Bourget, Grumeau</a:t>
            </a:r>
          </a:p>
        </p:txBody>
      </p:sp>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557670" y="354931"/>
            <a:ext cx="7129669" cy="6102763"/>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987825" y="288235"/>
            <a:ext cx="8295861" cy="6221896"/>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01078" y="417444"/>
            <a:ext cx="8110331" cy="6082748"/>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65828" y="397564"/>
            <a:ext cx="8072085" cy="6054064"/>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80591" y="347869"/>
            <a:ext cx="8123584" cy="6092688"/>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65828" y="427380"/>
            <a:ext cx="8032329" cy="6024247"/>
          </a:xfrm>
          <a:prstGeom prst="rect">
            <a:avLst/>
          </a:prstGeom>
          <a:effectLst>
            <a:softEdge rad="127000"/>
          </a:effectLst>
        </p:spPr>
      </p:pic>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87826" y="347869"/>
            <a:ext cx="8216348" cy="6162261"/>
          </a:xfrm>
          <a:prstGeom prst="rect">
            <a:avLst/>
          </a:prstGeom>
          <a:effectLst>
            <a:softEdge rad="127000"/>
          </a:effectLst>
        </p:spPr>
      </p:pic>
    </p:spTree>
    <p:extLst>
      <p:ext uri="{BB962C8B-B14F-4D97-AF65-F5344CB8AC3E}">
        <p14:creationId xmlns:p14="http://schemas.microsoft.com/office/powerpoint/2010/main" val="87877625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722439" y="438912"/>
            <a:ext cx="10689273" cy="6012716"/>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6669" y="399025"/>
            <a:ext cx="10778662" cy="6059949"/>
          </a:xfrm>
          <a:prstGeom prst="rect">
            <a:avLst/>
          </a:prstGeom>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19</a:t>
            </a:fld>
            <a:endParaRPr lang="fr-FR" sz="2000" b="1" dirty="0">
              <a:solidFill>
                <a:srgbClr val="FF0000"/>
              </a:solidFill>
            </a:endParaRPr>
          </a:p>
        </p:txBody>
      </p:sp>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26938" y="1013400"/>
            <a:ext cx="10938123" cy="5509200"/>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3" end="3"/>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3" end="3"/>
                                            </p:txEl>
                                          </p:spTgt>
                                        </p:tgtEl>
                                        <p:attrNameLst>
                                          <p:attrName>ppt_w</p:attrName>
                                        </p:attrNameLst>
                                      </p:cBhvr>
                                    </p:anim>
                                    <p:anim by="(#ppt_w*0.50)" calcmode="lin" valueType="num">
                                      <p:cBhvr>
                                        <p:cTn id="39" dur="500" decel="50000" autoRev="1" fill="hold">
                                          <p:stCondLst>
                                            <p:cond delay="0"/>
                                          </p:stCondLst>
                                        </p:cTn>
                                        <p:tgtEl>
                                          <p:spTgt spid="8">
                                            <p:txEl>
                                              <p:pRg st="3" end="3"/>
                                            </p:txEl>
                                          </p:spTgt>
                                        </p:tgtEl>
                                        <p:attrNameLst>
                                          <p:attrName>ppt_x</p:attrName>
                                        </p:attrNameLst>
                                      </p:cBhvr>
                                    </p:anim>
                                    <p:anim from="(-#ppt_h/2)" to="(#ppt_y)" calcmode="lin" valueType="num">
                                      <p:cBhvr>
                                        <p:cTn id="40" dur="1000" fill="hold">
                                          <p:stCondLst>
                                            <p:cond delay="0"/>
                                          </p:stCondLst>
                                        </p:cTn>
                                        <p:tgtEl>
                                          <p:spTgt spid="8">
                                            <p:txEl>
                                              <p:pRg st="3" end="3"/>
                                            </p:txEl>
                                          </p:spTgt>
                                        </p:tgtEl>
                                        <p:attrNameLst>
                                          <p:attrName>ppt_y</p:attrName>
                                        </p:attrNameLst>
                                      </p:cBhvr>
                                    </p:anim>
                                    <p:animRot by="21600000">
                                      <p:cBhvr>
                                        <p:cTn id="41"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508</TotalTime>
  <Words>521</Words>
  <Application>Microsoft Office PowerPoint</Application>
  <PresentationFormat>Grand écran</PresentationFormat>
  <Paragraphs>88</Paragraphs>
  <Slides>19</Slides>
  <Notes>19</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19</vt:i4>
      </vt:variant>
    </vt:vector>
  </HeadingPairs>
  <TitlesOfParts>
    <vt:vector size="23"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48</cp:revision>
  <dcterms:created xsi:type="dcterms:W3CDTF">2019-08-01T23:06:17Z</dcterms:created>
  <dcterms:modified xsi:type="dcterms:W3CDTF">2019-08-10T17:45:18Z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