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260" r:id="rId3"/>
    <p:sldId id="273" r:id="rId4"/>
    <p:sldId id="263" r:id="rId5"/>
    <p:sldId id="257" r:id="rId6"/>
    <p:sldId id="267" r:id="rId7"/>
    <p:sldId id="268" r:id="rId8"/>
    <p:sldId id="262" r:id="rId9"/>
    <p:sldId id="258" r:id="rId10"/>
    <p:sldId id="271" r:id="rId11"/>
    <p:sldId id="261" r:id="rId12"/>
    <p:sldId id="259" r:id="rId13"/>
    <p:sldId id="264" r:id="rId14"/>
    <p:sldId id="265" r:id="rId15"/>
    <p:sldId id="266" r:id="rId16"/>
    <p:sldId id="269" r:id="rId17"/>
    <p:sldId id="270" r:id="rId18"/>
    <p:sldId id="272"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2hEQ1rbLqpEezxefLCW0PA==" hashData="Eztovf0xcTlAcEvDCt5VkfDi4w/ihynqr67V3F2f4wHhp9YGXoRhUB/O7VoptI98pjerBZWQ34NeRucuqFlBG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76" autoAdjust="0"/>
    <p:restoredTop sz="94660"/>
  </p:normalViewPr>
  <p:slideViewPr>
    <p:cSldViewPr snapToGrid="0" showGuides="1">
      <p:cViewPr varScale="1">
        <p:scale>
          <a:sx n="80" d="100"/>
          <a:sy n="80" d="100"/>
        </p:scale>
        <p:origin x="138"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B97AF1-22C1-4BCD-B48D-BEB8913680C9}" type="datetimeFigureOut">
              <a:rPr lang="fr-FR" smtClean="0"/>
              <a:t>10/08/2019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86991-CB67-4632-ADF7-1630C2047E9A}" type="slidenum">
              <a:rPr lang="fr-FR" smtClean="0"/>
              <a:t>‹N°›</a:t>
            </a:fld>
            <a:endParaRPr lang="fr-FR"/>
          </a:p>
        </p:txBody>
      </p:sp>
    </p:spTree>
    <p:extLst>
      <p:ext uri="{BB962C8B-B14F-4D97-AF65-F5344CB8AC3E}">
        <p14:creationId xmlns:p14="http://schemas.microsoft.com/office/powerpoint/2010/main" val="1653756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a:t>
            </a:fld>
            <a:endParaRPr lang="fr-FR"/>
          </a:p>
        </p:txBody>
      </p:sp>
    </p:spTree>
    <p:extLst>
      <p:ext uri="{BB962C8B-B14F-4D97-AF65-F5344CB8AC3E}">
        <p14:creationId xmlns:p14="http://schemas.microsoft.com/office/powerpoint/2010/main" val="2450724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a:t>
            </a:fld>
            <a:endParaRPr lang="fr-FR"/>
          </a:p>
        </p:txBody>
      </p:sp>
    </p:spTree>
    <p:extLst>
      <p:ext uri="{BB962C8B-B14F-4D97-AF65-F5344CB8AC3E}">
        <p14:creationId xmlns:p14="http://schemas.microsoft.com/office/powerpoint/2010/main" val="3480428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3</a:t>
            </a:fld>
            <a:endParaRPr lang="fr-FR"/>
          </a:p>
        </p:txBody>
      </p:sp>
    </p:spTree>
    <p:extLst>
      <p:ext uri="{BB962C8B-B14F-4D97-AF65-F5344CB8AC3E}">
        <p14:creationId xmlns:p14="http://schemas.microsoft.com/office/powerpoint/2010/main" val="8651815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4</a:t>
            </a:fld>
            <a:endParaRPr lang="fr-FR"/>
          </a:p>
        </p:txBody>
      </p:sp>
    </p:spTree>
    <p:extLst>
      <p:ext uri="{BB962C8B-B14F-4D97-AF65-F5344CB8AC3E}">
        <p14:creationId xmlns:p14="http://schemas.microsoft.com/office/powerpoint/2010/main" val="31251224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5</a:t>
            </a:fld>
            <a:endParaRPr lang="fr-FR"/>
          </a:p>
        </p:txBody>
      </p:sp>
    </p:spTree>
    <p:extLst>
      <p:ext uri="{BB962C8B-B14F-4D97-AF65-F5344CB8AC3E}">
        <p14:creationId xmlns:p14="http://schemas.microsoft.com/office/powerpoint/2010/main" val="34256138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6</a:t>
            </a:fld>
            <a:endParaRPr lang="fr-FR"/>
          </a:p>
        </p:txBody>
      </p:sp>
    </p:spTree>
    <p:extLst>
      <p:ext uri="{BB962C8B-B14F-4D97-AF65-F5344CB8AC3E}">
        <p14:creationId xmlns:p14="http://schemas.microsoft.com/office/powerpoint/2010/main" val="30617534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7</a:t>
            </a:fld>
            <a:endParaRPr lang="fr-FR"/>
          </a:p>
        </p:txBody>
      </p:sp>
    </p:spTree>
    <p:extLst>
      <p:ext uri="{BB962C8B-B14F-4D97-AF65-F5344CB8AC3E}">
        <p14:creationId xmlns:p14="http://schemas.microsoft.com/office/powerpoint/2010/main" val="2730306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8</a:t>
            </a:fld>
            <a:endParaRPr lang="fr-FR"/>
          </a:p>
        </p:txBody>
      </p:sp>
    </p:spTree>
    <p:extLst>
      <p:ext uri="{BB962C8B-B14F-4D97-AF65-F5344CB8AC3E}">
        <p14:creationId xmlns:p14="http://schemas.microsoft.com/office/powerpoint/2010/main" val="16737992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9</a:t>
            </a:fld>
            <a:endParaRPr lang="fr-FR"/>
          </a:p>
        </p:txBody>
      </p:sp>
    </p:spTree>
    <p:extLst>
      <p:ext uri="{BB962C8B-B14F-4D97-AF65-F5344CB8AC3E}">
        <p14:creationId xmlns:p14="http://schemas.microsoft.com/office/powerpoint/2010/main" val="41462124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10</a:t>
            </a:fld>
            <a:endParaRPr lang="fr-FR"/>
          </a:p>
        </p:txBody>
      </p:sp>
    </p:spTree>
    <p:extLst>
      <p:ext uri="{BB962C8B-B14F-4D97-AF65-F5344CB8AC3E}">
        <p14:creationId xmlns:p14="http://schemas.microsoft.com/office/powerpoint/2010/main" val="270388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11</a:t>
            </a:fld>
            <a:endParaRPr lang="fr-FR"/>
          </a:p>
        </p:txBody>
      </p:sp>
    </p:spTree>
    <p:extLst>
      <p:ext uri="{BB962C8B-B14F-4D97-AF65-F5344CB8AC3E}">
        <p14:creationId xmlns:p14="http://schemas.microsoft.com/office/powerpoint/2010/main" val="32602195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12</a:t>
            </a:fld>
            <a:endParaRPr lang="fr-FR"/>
          </a:p>
        </p:txBody>
      </p:sp>
    </p:spTree>
    <p:extLst>
      <p:ext uri="{BB962C8B-B14F-4D97-AF65-F5344CB8AC3E}">
        <p14:creationId xmlns:p14="http://schemas.microsoft.com/office/powerpoint/2010/main" val="15882001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13</a:t>
            </a:fld>
            <a:endParaRPr lang="fr-FR"/>
          </a:p>
        </p:txBody>
      </p:sp>
    </p:spTree>
    <p:extLst>
      <p:ext uri="{BB962C8B-B14F-4D97-AF65-F5344CB8AC3E}">
        <p14:creationId xmlns:p14="http://schemas.microsoft.com/office/powerpoint/2010/main" val="23188918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14</a:t>
            </a:fld>
            <a:endParaRPr lang="fr-FR"/>
          </a:p>
        </p:txBody>
      </p:sp>
    </p:spTree>
    <p:extLst>
      <p:ext uri="{BB962C8B-B14F-4D97-AF65-F5344CB8AC3E}">
        <p14:creationId xmlns:p14="http://schemas.microsoft.com/office/powerpoint/2010/main" val="14788818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15</a:t>
            </a:fld>
            <a:endParaRPr lang="fr-FR"/>
          </a:p>
        </p:txBody>
      </p:sp>
    </p:spTree>
    <p:extLst>
      <p:ext uri="{BB962C8B-B14F-4D97-AF65-F5344CB8AC3E}">
        <p14:creationId xmlns:p14="http://schemas.microsoft.com/office/powerpoint/2010/main" val="6662815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16</a:t>
            </a:fld>
            <a:endParaRPr lang="fr-FR"/>
          </a:p>
        </p:txBody>
      </p:sp>
    </p:spTree>
    <p:extLst>
      <p:ext uri="{BB962C8B-B14F-4D97-AF65-F5344CB8AC3E}">
        <p14:creationId xmlns:p14="http://schemas.microsoft.com/office/powerpoint/2010/main" val="20584276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17</a:t>
            </a:fld>
            <a:endParaRPr lang="fr-FR"/>
          </a:p>
        </p:txBody>
      </p:sp>
    </p:spTree>
    <p:extLst>
      <p:ext uri="{BB962C8B-B14F-4D97-AF65-F5344CB8AC3E}">
        <p14:creationId xmlns:p14="http://schemas.microsoft.com/office/powerpoint/2010/main" val="36355925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18</a:t>
            </a:fld>
            <a:endParaRPr lang="fr-FR"/>
          </a:p>
        </p:txBody>
      </p:sp>
    </p:spTree>
    <p:extLst>
      <p:ext uri="{BB962C8B-B14F-4D97-AF65-F5344CB8AC3E}">
        <p14:creationId xmlns:p14="http://schemas.microsoft.com/office/powerpoint/2010/main" val="21610298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16F50D4-76AD-4741-BA8A-EB3BC59AF8A4}"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7723622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B43AF1-CFD5-4276-A6A8-47D228431551}"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49107905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8680347-8601-4DC3-ACB6-B43E2DACF389}"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04406631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25927F2-630C-440C-BF5E-FEE424F95D4C}" type="datetime1">
              <a:rPr lang="fr-FR" smtClean="0"/>
              <a:t>10/08/2019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82218233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543D318C-EEDE-467A-89CE-6B3F28B139DE}" type="datetime1">
              <a:rPr lang="fr-FR" smtClean="0"/>
              <a:t>10/08/2019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29640950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D52A42E-98CB-474C-8706-2E3A15E40C61}" type="datetime1">
              <a:rPr lang="fr-FR" smtClean="0"/>
              <a:t>10/08/2019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47097602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0E6A8AA-9301-4C7E-9DE9-18F789C02102}" type="datetime1">
              <a:rPr lang="fr-FR" smtClean="0"/>
              <a:t>10/08/2019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10945744"/>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8A96F7C-0663-4213-9DC4-B05BDF4BDAE0}" type="datetime1">
              <a:rPr lang="fr-FR" smtClean="0"/>
              <a:t>10/08/2019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9959721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10BDBCF-4558-461D-9C87-05CF90232F29}" type="datetime1">
              <a:rPr lang="fr-FR" smtClean="0"/>
              <a:t>10/08/2019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5085177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737EEED-B833-4142-965D-72A6A9D00535}"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9273828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2AAC8A6-54BE-4F98-91AD-8B395014E09F}"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67788718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32DD5C-5E23-4EC6-A27D-C27898533B34}" type="datetime1">
              <a:rPr lang="fr-FR" smtClean="0"/>
              <a:t>10/08/2019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0B5767-EEAF-4C6A-A5A7-EF8821C75340}" type="slidenum">
              <a:rPr lang="fr-FR" smtClean="0"/>
              <a:t>‹N°›</a:t>
            </a:fld>
            <a:endParaRPr lang="fr-FR"/>
          </a:p>
        </p:txBody>
      </p:sp>
    </p:spTree>
    <p:extLst>
      <p:ext uri="{BB962C8B-B14F-4D97-AF65-F5344CB8AC3E}">
        <p14:creationId xmlns:p14="http://schemas.microsoft.com/office/powerpoint/2010/main" val="774432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4"/>
          <a:stretch>
            <a:fillRect/>
          </a:stretch>
        </p:blipFill>
        <p:spPr>
          <a:xfrm>
            <a:off x="877824" y="503095"/>
            <a:ext cx="10535288" cy="5907286"/>
          </a:xfrm>
          <a:prstGeom prst="rect">
            <a:avLst/>
          </a:prstGeom>
          <a:effectLst>
            <a:softEdge rad="127000"/>
          </a:effectLst>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a:t>
            </a:fld>
            <a:endParaRPr lang="fr-FR" sz="2000" b="1" dirty="0">
              <a:solidFill>
                <a:srgbClr val="FF0000"/>
              </a:solidFill>
            </a:endParaRPr>
          </a:p>
        </p:txBody>
      </p:sp>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01942" y="202686"/>
            <a:ext cx="9315495" cy="6248942"/>
          </a:xfrm>
          <a:prstGeom prst="rect">
            <a:avLst/>
          </a:prstGeom>
        </p:spPr>
      </p:pic>
      <p:sp>
        <p:nvSpPr>
          <p:cNvPr id="8" name="Rectangle 7"/>
          <p:cNvSpPr/>
          <p:nvPr/>
        </p:nvSpPr>
        <p:spPr>
          <a:xfrm>
            <a:off x="690628" y="2205399"/>
            <a:ext cx="10938123" cy="4154984"/>
          </a:xfrm>
          <a:prstGeom prst="rect">
            <a:avLst/>
          </a:prstGeom>
          <a:noFill/>
        </p:spPr>
        <p:txBody>
          <a:bodyPr wrap="none" lIns="91440" tIns="45720" rIns="91440" bIns="45720">
            <a:spAutoFit/>
          </a:bodyPr>
          <a:lstStyle/>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Abbaye d'Hautecombe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Savoie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 </a:t>
            </a: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N°3 </a:t>
            </a: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par Lande</a:t>
            </a:r>
            <a:endParaRPr lang="fr-FR" sz="8800" b="1" cap="none" spc="50" dirty="0">
              <a:ln w="0">
                <a:solidFill>
                  <a:sysClr val="windowText" lastClr="00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175403685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sndAc>
          <p:stSnd loop="1">
            <p:snd r:embed="rId3" name="Sites français - Patrimoine mondial .. 31 01 2011_001.wav"/>
          </p:stSnd>
        </p:sndAc>
      </p:transition>
    </mc:Choice>
    <mc:Fallback>
      <p:transition spd="slow" advTm="13000">
        <p:fade/>
        <p:sndAc>
          <p:stSnd loop="1">
            <p:snd r:embed="rId3" name="Sites français - Patrimoine mondial .. 31 01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8">
                                            <p:txEl>
                                              <p:pRg st="0" end="0"/>
                                            </p:txEl>
                                          </p:spTgt>
                                        </p:tgtEl>
                                        <p:attrNameLst>
                                          <p:attrName>ppt_w</p:attrName>
                                        </p:attrNameLst>
                                      </p:cBhvr>
                                    </p:anim>
                                    <p:anim by="(#ppt_w*0.50)" calcmode="lin" valueType="num">
                                      <p:cBhvr>
                                        <p:cTn id="15" dur="500" decel="50000" autoRev="1" fill="hold">
                                          <p:stCondLst>
                                            <p:cond delay="0"/>
                                          </p:stCondLst>
                                        </p:cTn>
                                        <p:tgtEl>
                                          <p:spTgt spid="8">
                                            <p:txEl>
                                              <p:pRg st="0" end="0"/>
                                            </p:txEl>
                                          </p:spTgt>
                                        </p:tgtEl>
                                        <p:attrNameLst>
                                          <p:attrName>ppt_x</p:attrName>
                                        </p:attrNameLst>
                                      </p:cBhvr>
                                    </p:anim>
                                    <p:anim from="(-#ppt_h/2)" to="(#ppt_y)" calcmode="lin" valueType="num">
                                      <p:cBhvr>
                                        <p:cTn id="16" dur="1000" fill="hold">
                                          <p:stCondLst>
                                            <p:cond delay="0"/>
                                          </p:stCondLst>
                                        </p:cTn>
                                        <p:tgtEl>
                                          <p:spTgt spid="8">
                                            <p:txEl>
                                              <p:pRg st="0" end="0"/>
                                            </p:txEl>
                                          </p:spTgt>
                                        </p:tgtEl>
                                        <p:attrNameLst>
                                          <p:attrName>ppt_y</p:attrName>
                                        </p:attrNameLst>
                                      </p:cBhvr>
                                    </p:anim>
                                    <p:animRot by="21600000">
                                      <p:cBhvr>
                                        <p:cTn id="17" dur="1000" fill="hold">
                                          <p:stCondLst>
                                            <p:cond delay="0"/>
                                          </p:stCondLst>
                                        </p:cTn>
                                        <p:tgtEl>
                                          <p:spTgt spid="8">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1" end="1"/>
                                            </p:txEl>
                                          </p:spTgt>
                                        </p:tgtEl>
                                        <p:attrNameLst>
                                          <p:attrName>ppt_w</p:attrName>
                                        </p:attrNameLst>
                                      </p:cBhvr>
                                    </p:anim>
                                    <p:anim by="(#ppt_w*0.50)" calcmode="lin" valueType="num">
                                      <p:cBhvr>
                                        <p:cTn id="23" dur="500" decel="50000" autoRev="1" fill="hold">
                                          <p:stCondLst>
                                            <p:cond delay="0"/>
                                          </p:stCondLst>
                                        </p:cTn>
                                        <p:tgtEl>
                                          <p:spTgt spid="8">
                                            <p:txEl>
                                              <p:pRg st="1" end="1"/>
                                            </p:txEl>
                                          </p:spTgt>
                                        </p:tgtEl>
                                        <p:attrNameLst>
                                          <p:attrName>ppt_x</p:attrName>
                                        </p:attrNameLst>
                                      </p:cBhvr>
                                    </p:anim>
                                    <p:anim from="(-#ppt_h/2)" to="(#ppt_y)" calcmode="lin" valueType="num">
                                      <p:cBhvr>
                                        <p:cTn id="24" dur="1000" fill="hold">
                                          <p:stCondLst>
                                            <p:cond delay="0"/>
                                          </p:stCondLst>
                                        </p:cTn>
                                        <p:tgtEl>
                                          <p:spTgt spid="8">
                                            <p:txEl>
                                              <p:pRg st="1" end="1"/>
                                            </p:txEl>
                                          </p:spTgt>
                                        </p:tgtEl>
                                        <p:attrNameLst>
                                          <p:attrName>ppt_y</p:attrName>
                                        </p:attrNameLst>
                                      </p:cBhvr>
                                    </p:anim>
                                    <p:animRot by="21600000">
                                      <p:cBhvr>
                                        <p:cTn id="25" dur="1000" fill="hold">
                                          <p:stCondLst>
                                            <p:cond delay="0"/>
                                          </p:stCondLst>
                                        </p:cTn>
                                        <p:tgtEl>
                                          <p:spTgt spid="8">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8">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8">
                                            <p:txEl>
                                              <p:pRg st="2" end="2"/>
                                            </p:txEl>
                                          </p:spTgt>
                                        </p:tgtEl>
                                        <p:attrNameLst>
                                          <p:attrName>ppt_w</p:attrName>
                                        </p:attrNameLst>
                                      </p:cBhvr>
                                    </p:anim>
                                    <p:anim by="(#ppt_w*0.50)" calcmode="lin" valueType="num">
                                      <p:cBhvr>
                                        <p:cTn id="31" dur="500" decel="50000" autoRev="1" fill="hold">
                                          <p:stCondLst>
                                            <p:cond delay="0"/>
                                          </p:stCondLst>
                                        </p:cTn>
                                        <p:tgtEl>
                                          <p:spTgt spid="8">
                                            <p:txEl>
                                              <p:pRg st="2" end="2"/>
                                            </p:txEl>
                                          </p:spTgt>
                                        </p:tgtEl>
                                        <p:attrNameLst>
                                          <p:attrName>ppt_x</p:attrName>
                                        </p:attrNameLst>
                                      </p:cBhvr>
                                    </p:anim>
                                    <p:anim from="(-#ppt_h/2)" to="(#ppt_y)" calcmode="lin" valueType="num">
                                      <p:cBhvr>
                                        <p:cTn id="32" dur="1000" fill="hold">
                                          <p:stCondLst>
                                            <p:cond delay="0"/>
                                          </p:stCondLst>
                                        </p:cTn>
                                        <p:tgtEl>
                                          <p:spTgt spid="8">
                                            <p:txEl>
                                              <p:pRg st="2" end="2"/>
                                            </p:txEl>
                                          </p:spTgt>
                                        </p:tgtEl>
                                        <p:attrNameLst>
                                          <p:attrName>ppt_y</p:attrName>
                                        </p:attrNameLst>
                                      </p:cBhvr>
                                    </p:anim>
                                    <p:animRot by="21600000">
                                      <p:cBhvr>
                                        <p:cTn id="33"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 y="279428"/>
            <a:ext cx="10972800" cy="6172200"/>
          </a:xfrm>
          <a:prstGeom prst="rect">
            <a:avLst/>
          </a:prstGeom>
          <a:effectLst>
            <a:softEdge rad="127000"/>
          </a:effectLst>
        </p:spPr>
      </p:pic>
    </p:spTree>
    <p:extLst>
      <p:ext uri="{BB962C8B-B14F-4D97-AF65-F5344CB8AC3E}">
        <p14:creationId xmlns:p14="http://schemas.microsoft.com/office/powerpoint/2010/main" val="388066642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3</a:t>
            </a:fld>
            <a:endParaRPr lang="fr-FR" sz="20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873542" y="384479"/>
            <a:ext cx="6421744" cy="6067149"/>
          </a:xfrm>
          <a:prstGeom prst="rect">
            <a:avLst/>
          </a:prstGeom>
          <a:effectLst>
            <a:softEdge rad="127000"/>
          </a:effectLst>
        </p:spPr>
      </p:pic>
      <p:cxnSp>
        <p:nvCxnSpPr>
          <p:cNvPr id="7" name="Connecteur droit avec flèche 6"/>
          <p:cNvCxnSpPr/>
          <p:nvPr/>
        </p:nvCxnSpPr>
        <p:spPr>
          <a:xfrm>
            <a:off x="7022592" y="2267712"/>
            <a:ext cx="548640" cy="1408176"/>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531771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4</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2873542" y="495300"/>
            <a:ext cx="6435050" cy="5774436"/>
          </a:xfrm>
          <a:prstGeom prst="rect">
            <a:avLst/>
          </a:prstGeom>
          <a:effectLst>
            <a:softEdge rad="127000"/>
          </a:effectLst>
        </p:spPr>
      </p:pic>
      <p:cxnSp>
        <p:nvCxnSpPr>
          <p:cNvPr id="7" name="Connecteur droit avec flèche 6"/>
          <p:cNvCxnSpPr/>
          <p:nvPr/>
        </p:nvCxnSpPr>
        <p:spPr>
          <a:xfrm flipH="1">
            <a:off x="8284464" y="2816352"/>
            <a:ext cx="2432304" cy="272491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582590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5</a:t>
            </a:fld>
            <a:endParaRPr lang="fr-FR" sz="2000" b="1" dirty="0">
              <a:solidFill>
                <a:srgbClr val="FF0000"/>
              </a:solidFill>
            </a:endParaRPr>
          </a:p>
        </p:txBody>
      </p:sp>
      <p:sp>
        <p:nvSpPr>
          <p:cNvPr id="2" name="Rectangle 1"/>
          <p:cNvSpPr/>
          <p:nvPr/>
        </p:nvSpPr>
        <p:spPr>
          <a:xfrm>
            <a:off x="938784" y="335845"/>
            <a:ext cx="10314432" cy="6186309"/>
          </a:xfrm>
          <a:prstGeom prst="rect">
            <a:avLst/>
          </a:prstGeom>
        </p:spPr>
        <p:txBody>
          <a:bodyPr wrap="square">
            <a:spAutoFit/>
          </a:bodyPr>
          <a:lstStyle/>
          <a:p>
            <a:r>
              <a:rPr lang="fr-FR" sz="3600" dirty="0">
                <a:solidFill>
                  <a:schemeClr val="bg1"/>
                </a:solidFill>
              </a:rPr>
              <a:t>L'abbaye royale d'</a:t>
            </a:r>
            <a:r>
              <a:rPr lang="fr-FR" sz="3600" dirty="0" err="1">
                <a:solidFill>
                  <a:schemeClr val="bg1"/>
                </a:solidFill>
              </a:rPr>
              <a:t>Hautecombenote</a:t>
            </a:r>
            <a:r>
              <a:rPr lang="fr-FR" sz="3600" dirty="0">
                <a:solidFill>
                  <a:schemeClr val="bg1"/>
                </a:solidFill>
              </a:rPr>
              <a:t> </a:t>
            </a:r>
            <a:r>
              <a:rPr lang="fr-FR" sz="3600" dirty="0" smtClean="0">
                <a:solidFill>
                  <a:schemeClr val="bg1"/>
                </a:solidFill>
              </a:rPr>
              <a:t> </a:t>
            </a:r>
            <a:r>
              <a:rPr lang="fr-FR" sz="3600" dirty="0">
                <a:solidFill>
                  <a:schemeClr val="bg1"/>
                </a:solidFill>
              </a:rPr>
              <a:t>est une abbaye en activité située dans la commune de Saint-Pierre-de-</a:t>
            </a:r>
            <a:r>
              <a:rPr lang="fr-FR" sz="3600" dirty="0" err="1">
                <a:solidFill>
                  <a:schemeClr val="bg1"/>
                </a:solidFill>
              </a:rPr>
              <a:t>Curtille</a:t>
            </a:r>
            <a:r>
              <a:rPr lang="fr-FR" sz="3600" dirty="0">
                <a:solidFill>
                  <a:schemeClr val="bg1"/>
                </a:solidFill>
              </a:rPr>
              <a:t> sur la rive occidentale du lac du Bourget, en Savoie. Elle a été fondée en 1125 par Amédée de Lausanne, avec l'aide du comte Amédée III de Savoie et l'appui de Bernard de Clairvaux, et construite durant le </a:t>
            </a:r>
            <a:r>
              <a:rPr lang="fr-FR" sz="3600" dirty="0" err="1">
                <a:solidFill>
                  <a:schemeClr val="bg1"/>
                </a:solidFill>
              </a:rPr>
              <a:t>xiie</a:t>
            </a:r>
            <a:r>
              <a:rPr lang="fr-FR" sz="3600" dirty="0">
                <a:solidFill>
                  <a:schemeClr val="bg1"/>
                </a:solidFill>
              </a:rPr>
              <a:t> siècle par des moines cisterciens. Elle est particulièrement connue pour être la nécropole de la Maison de Savoie (comtes de Savoie, leur famille, et quelques membres de la famille ducale de Savoie) puis de quelques-uns des rois et reines d'Italie.</a:t>
            </a:r>
          </a:p>
        </p:txBody>
      </p:sp>
    </p:spTree>
    <p:extLst>
      <p:ext uri="{BB962C8B-B14F-4D97-AF65-F5344CB8AC3E}">
        <p14:creationId xmlns:p14="http://schemas.microsoft.com/office/powerpoint/2010/main" val="3077776953"/>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6</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086678" y="273480"/>
            <a:ext cx="10071652" cy="6277997"/>
          </a:xfrm>
          <a:prstGeom prst="rect">
            <a:avLst/>
          </a:prstGeom>
          <a:effectLst>
            <a:softEdge rad="317500"/>
          </a:effectLst>
        </p:spPr>
      </p:pic>
    </p:spTree>
    <p:extLst>
      <p:ext uri="{BB962C8B-B14F-4D97-AF65-F5344CB8AC3E}">
        <p14:creationId xmlns:p14="http://schemas.microsoft.com/office/powerpoint/2010/main" val="48027319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7</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95061" y="391532"/>
            <a:ext cx="8309113" cy="6143521"/>
          </a:xfrm>
          <a:prstGeom prst="rect">
            <a:avLst/>
          </a:prstGeom>
          <a:effectLst>
            <a:softEdge rad="127000"/>
          </a:effectLst>
        </p:spPr>
      </p:pic>
    </p:spTree>
    <p:extLst>
      <p:ext uri="{BB962C8B-B14F-4D97-AF65-F5344CB8AC3E}">
        <p14:creationId xmlns:p14="http://schemas.microsoft.com/office/powerpoint/2010/main" val="101447359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8</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497496" y="325172"/>
            <a:ext cx="9250017" cy="6172284"/>
          </a:xfrm>
          <a:prstGeom prst="rect">
            <a:avLst/>
          </a:prstGeom>
          <a:effectLst>
            <a:softEdge rad="127000"/>
          </a:effectLst>
        </p:spPr>
      </p:pic>
    </p:spTree>
    <p:extLst>
      <p:ext uri="{BB962C8B-B14F-4D97-AF65-F5344CB8AC3E}">
        <p14:creationId xmlns:p14="http://schemas.microsoft.com/office/powerpoint/2010/main" val="58890388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9</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14330" y="347870"/>
            <a:ext cx="8189844" cy="6142383"/>
          </a:xfrm>
          <a:prstGeom prst="rect">
            <a:avLst/>
          </a:prstGeom>
          <a:effectLst>
            <a:softEdge rad="127000"/>
          </a:effectLst>
        </p:spPr>
      </p:pic>
    </p:spTree>
    <p:extLst>
      <p:ext uri="{BB962C8B-B14F-4D97-AF65-F5344CB8AC3E}">
        <p14:creationId xmlns:p14="http://schemas.microsoft.com/office/powerpoint/2010/main" val="287935686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10</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709530" y="323379"/>
            <a:ext cx="8772940" cy="6211241"/>
          </a:xfrm>
          <a:prstGeom prst="rect">
            <a:avLst/>
          </a:prstGeom>
          <a:effectLst>
            <a:softEdge rad="127000"/>
          </a:effectLst>
        </p:spPr>
      </p:pic>
    </p:spTree>
    <p:extLst>
      <p:ext uri="{BB962C8B-B14F-4D97-AF65-F5344CB8AC3E}">
        <p14:creationId xmlns:p14="http://schemas.microsoft.com/office/powerpoint/2010/main" val="377668822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11</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40834" y="397564"/>
            <a:ext cx="8097079" cy="6072809"/>
          </a:xfrm>
          <a:prstGeom prst="rect">
            <a:avLst/>
          </a:prstGeom>
          <a:effectLst>
            <a:softEdge rad="127000"/>
          </a:effectLst>
        </p:spPr>
      </p:pic>
    </p:spTree>
    <p:extLst>
      <p:ext uri="{BB962C8B-B14F-4D97-AF65-F5344CB8AC3E}">
        <p14:creationId xmlns:p14="http://schemas.microsoft.com/office/powerpoint/2010/main" val="42274418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12</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562058" y="319157"/>
            <a:ext cx="9198707" cy="6132471"/>
          </a:xfrm>
          <a:prstGeom prst="rect">
            <a:avLst/>
          </a:prstGeom>
          <a:effectLst>
            <a:softEdge rad="127000"/>
          </a:effectLst>
        </p:spPr>
      </p:pic>
    </p:spTree>
    <p:extLst>
      <p:ext uri="{BB962C8B-B14F-4D97-AF65-F5344CB8AC3E}">
        <p14:creationId xmlns:p14="http://schemas.microsoft.com/office/powerpoint/2010/main" val="284589025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13</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09159" y="328317"/>
            <a:ext cx="4399954" cy="6164558"/>
          </a:xfrm>
          <a:prstGeom prst="rect">
            <a:avLst/>
          </a:prstGeom>
          <a:effectLst>
            <a:softEdge rad="127000"/>
          </a:effectLst>
        </p:spPr>
      </p:pic>
    </p:spTree>
    <p:extLst>
      <p:ext uri="{BB962C8B-B14F-4D97-AF65-F5344CB8AC3E}">
        <p14:creationId xmlns:p14="http://schemas.microsoft.com/office/powerpoint/2010/main" val="59435048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14</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103285" y="344557"/>
            <a:ext cx="3998808" cy="6148318"/>
          </a:xfrm>
          <a:prstGeom prst="rect">
            <a:avLst/>
          </a:prstGeom>
          <a:effectLst>
            <a:softEdge rad="127000"/>
          </a:effectLst>
        </p:spPr>
      </p:pic>
    </p:spTree>
    <p:extLst>
      <p:ext uri="{BB962C8B-B14F-4D97-AF65-F5344CB8AC3E}">
        <p14:creationId xmlns:p14="http://schemas.microsoft.com/office/powerpoint/2010/main" val="387174138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15</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4081669" y="347869"/>
            <a:ext cx="4068417" cy="6102626"/>
          </a:xfrm>
          <a:prstGeom prst="rect">
            <a:avLst/>
          </a:prstGeom>
          <a:effectLst>
            <a:softEdge rad="127000"/>
          </a:effectLst>
        </p:spPr>
      </p:pic>
    </p:spTree>
    <p:extLst>
      <p:ext uri="{BB962C8B-B14F-4D97-AF65-F5344CB8AC3E}">
        <p14:creationId xmlns:p14="http://schemas.microsoft.com/office/powerpoint/2010/main" val="92913685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16</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63251" y="406710"/>
            <a:ext cx="9064992" cy="6044918"/>
          </a:xfrm>
          <a:prstGeom prst="rect">
            <a:avLst/>
          </a:prstGeom>
          <a:effectLst>
            <a:softEdge rad="127000"/>
          </a:effectLst>
        </p:spPr>
      </p:pic>
    </p:spTree>
    <p:extLst>
      <p:ext uri="{BB962C8B-B14F-4D97-AF65-F5344CB8AC3E}">
        <p14:creationId xmlns:p14="http://schemas.microsoft.com/office/powerpoint/2010/main" val="398043884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17</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722439" y="438912"/>
            <a:ext cx="10689273" cy="6012716"/>
          </a:xfrm>
          <a:prstGeom prst="rect">
            <a:avLst/>
          </a:prstGeom>
          <a:effectLst>
            <a:softEdge rad="127000"/>
          </a:effectLst>
        </p:spPr>
      </p:pic>
    </p:spTree>
    <p:extLst>
      <p:ext uri="{BB962C8B-B14F-4D97-AF65-F5344CB8AC3E}">
        <p14:creationId xmlns:p14="http://schemas.microsoft.com/office/powerpoint/2010/main" val="160061554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a:stretch>
            <a:fillRect/>
          </a:stretch>
        </p:blipFill>
        <p:spPr>
          <a:xfrm>
            <a:off x="877824" y="503095"/>
            <a:ext cx="10535288" cy="5907286"/>
          </a:xfrm>
          <a:prstGeom prst="rect">
            <a:avLst/>
          </a:prstGeom>
          <a:effectLst>
            <a:softEdge rad="127000"/>
          </a:effectLst>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18</a:t>
            </a:fld>
            <a:endParaRPr lang="fr-FR" sz="2000" b="1" dirty="0">
              <a:solidFill>
                <a:srgbClr val="FF0000"/>
              </a:solidFill>
            </a:endParaRPr>
          </a:p>
        </p:txBody>
      </p:sp>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01942" y="202686"/>
            <a:ext cx="9315495" cy="6248942"/>
          </a:xfrm>
          <a:prstGeom prst="rect">
            <a:avLst/>
          </a:prstGeom>
        </p:spPr>
      </p:pic>
      <p:sp>
        <p:nvSpPr>
          <p:cNvPr id="8" name="Rectangle 7"/>
          <p:cNvSpPr/>
          <p:nvPr/>
        </p:nvSpPr>
        <p:spPr>
          <a:xfrm>
            <a:off x="626938" y="1013400"/>
            <a:ext cx="10938123" cy="5509200"/>
          </a:xfrm>
          <a:prstGeom prst="rect">
            <a:avLst/>
          </a:prstGeom>
          <a:noFill/>
        </p:spPr>
        <p:txBody>
          <a:bodyPr wrap="none" lIns="91440" tIns="45720" rIns="91440" bIns="45720">
            <a:spAutoFit/>
          </a:bodyPr>
          <a:lstStyle/>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C’était</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Abbaye d'Hautecombe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Savoie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par Lande</a:t>
            </a:r>
            <a:endParaRPr lang="fr-FR" sz="8800" b="1" cap="none" spc="50" dirty="0">
              <a:ln w="0">
                <a:solidFill>
                  <a:sysClr val="windowText" lastClr="00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90349680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8">
                                            <p:txEl>
                                              <p:pRg st="0" end="0"/>
                                            </p:txEl>
                                          </p:spTgt>
                                        </p:tgtEl>
                                        <p:attrNameLst>
                                          <p:attrName>ppt_w</p:attrName>
                                        </p:attrNameLst>
                                      </p:cBhvr>
                                    </p:anim>
                                    <p:anim by="(#ppt_w*0.50)" calcmode="lin" valueType="num">
                                      <p:cBhvr>
                                        <p:cTn id="15" dur="500" decel="50000" autoRev="1" fill="hold">
                                          <p:stCondLst>
                                            <p:cond delay="0"/>
                                          </p:stCondLst>
                                        </p:cTn>
                                        <p:tgtEl>
                                          <p:spTgt spid="8">
                                            <p:txEl>
                                              <p:pRg st="0" end="0"/>
                                            </p:txEl>
                                          </p:spTgt>
                                        </p:tgtEl>
                                        <p:attrNameLst>
                                          <p:attrName>ppt_x</p:attrName>
                                        </p:attrNameLst>
                                      </p:cBhvr>
                                    </p:anim>
                                    <p:anim from="(-#ppt_h/2)" to="(#ppt_y)" calcmode="lin" valueType="num">
                                      <p:cBhvr>
                                        <p:cTn id="16" dur="1000" fill="hold">
                                          <p:stCondLst>
                                            <p:cond delay="0"/>
                                          </p:stCondLst>
                                        </p:cTn>
                                        <p:tgtEl>
                                          <p:spTgt spid="8">
                                            <p:txEl>
                                              <p:pRg st="0" end="0"/>
                                            </p:txEl>
                                          </p:spTgt>
                                        </p:tgtEl>
                                        <p:attrNameLst>
                                          <p:attrName>ppt_y</p:attrName>
                                        </p:attrNameLst>
                                      </p:cBhvr>
                                    </p:anim>
                                    <p:animRot by="21600000">
                                      <p:cBhvr>
                                        <p:cTn id="17" dur="1000" fill="hold">
                                          <p:stCondLst>
                                            <p:cond delay="0"/>
                                          </p:stCondLst>
                                        </p:cTn>
                                        <p:tgtEl>
                                          <p:spTgt spid="8">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1" end="1"/>
                                            </p:txEl>
                                          </p:spTgt>
                                        </p:tgtEl>
                                        <p:attrNameLst>
                                          <p:attrName>ppt_w</p:attrName>
                                        </p:attrNameLst>
                                      </p:cBhvr>
                                    </p:anim>
                                    <p:anim by="(#ppt_w*0.50)" calcmode="lin" valueType="num">
                                      <p:cBhvr>
                                        <p:cTn id="23" dur="500" decel="50000" autoRev="1" fill="hold">
                                          <p:stCondLst>
                                            <p:cond delay="0"/>
                                          </p:stCondLst>
                                        </p:cTn>
                                        <p:tgtEl>
                                          <p:spTgt spid="8">
                                            <p:txEl>
                                              <p:pRg st="1" end="1"/>
                                            </p:txEl>
                                          </p:spTgt>
                                        </p:tgtEl>
                                        <p:attrNameLst>
                                          <p:attrName>ppt_x</p:attrName>
                                        </p:attrNameLst>
                                      </p:cBhvr>
                                    </p:anim>
                                    <p:anim from="(-#ppt_h/2)" to="(#ppt_y)" calcmode="lin" valueType="num">
                                      <p:cBhvr>
                                        <p:cTn id="24" dur="1000" fill="hold">
                                          <p:stCondLst>
                                            <p:cond delay="0"/>
                                          </p:stCondLst>
                                        </p:cTn>
                                        <p:tgtEl>
                                          <p:spTgt spid="8">
                                            <p:txEl>
                                              <p:pRg st="1" end="1"/>
                                            </p:txEl>
                                          </p:spTgt>
                                        </p:tgtEl>
                                        <p:attrNameLst>
                                          <p:attrName>ppt_y</p:attrName>
                                        </p:attrNameLst>
                                      </p:cBhvr>
                                    </p:anim>
                                    <p:animRot by="21600000">
                                      <p:cBhvr>
                                        <p:cTn id="25" dur="1000" fill="hold">
                                          <p:stCondLst>
                                            <p:cond delay="0"/>
                                          </p:stCondLst>
                                        </p:cTn>
                                        <p:tgtEl>
                                          <p:spTgt spid="8">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8">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8">
                                            <p:txEl>
                                              <p:pRg st="2" end="2"/>
                                            </p:txEl>
                                          </p:spTgt>
                                        </p:tgtEl>
                                        <p:attrNameLst>
                                          <p:attrName>ppt_w</p:attrName>
                                        </p:attrNameLst>
                                      </p:cBhvr>
                                    </p:anim>
                                    <p:anim by="(#ppt_w*0.50)" calcmode="lin" valueType="num">
                                      <p:cBhvr>
                                        <p:cTn id="31" dur="500" decel="50000" autoRev="1" fill="hold">
                                          <p:stCondLst>
                                            <p:cond delay="0"/>
                                          </p:stCondLst>
                                        </p:cTn>
                                        <p:tgtEl>
                                          <p:spTgt spid="8">
                                            <p:txEl>
                                              <p:pRg st="2" end="2"/>
                                            </p:txEl>
                                          </p:spTgt>
                                        </p:tgtEl>
                                        <p:attrNameLst>
                                          <p:attrName>ppt_x</p:attrName>
                                        </p:attrNameLst>
                                      </p:cBhvr>
                                    </p:anim>
                                    <p:anim from="(-#ppt_h/2)" to="(#ppt_y)" calcmode="lin" valueType="num">
                                      <p:cBhvr>
                                        <p:cTn id="32" dur="1000" fill="hold">
                                          <p:stCondLst>
                                            <p:cond delay="0"/>
                                          </p:stCondLst>
                                        </p:cTn>
                                        <p:tgtEl>
                                          <p:spTgt spid="8">
                                            <p:txEl>
                                              <p:pRg st="2" end="2"/>
                                            </p:txEl>
                                          </p:spTgt>
                                        </p:tgtEl>
                                        <p:attrNameLst>
                                          <p:attrName>ppt_y</p:attrName>
                                        </p:attrNameLst>
                                      </p:cBhvr>
                                    </p:anim>
                                    <p:animRot by="21600000">
                                      <p:cBhvr>
                                        <p:cTn id="33" dur="1000" fill="hold">
                                          <p:stCondLst>
                                            <p:cond delay="0"/>
                                          </p:stCondLst>
                                        </p:cTn>
                                        <p:tgtEl>
                                          <p:spTgt spid="8">
                                            <p:txEl>
                                              <p:pRg st="2" end="2"/>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8">
                                            <p:txEl>
                                              <p:pRg st="3" end="3"/>
                                            </p:txEl>
                                          </p:spTgt>
                                        </p:tgtEl>
                                        <p:attrNameLst>
                                          <p:attrName>style.visibility</p:attrName>
                                        </p:attrNameLst>
                                      </p:cBhvr>
                                      <p:to>
                                        <p:strVal val="visible"/>
                                      </p:to>
                                    </p:set>
                                    <p:anim by="(-#ppt_w*2)" calcmode="lin" valueType="num">
                                      <p:cBhvr rctx="PPT">
                                        <p:cTn id="38" dur="500" autoRev="1" fill="hold">
                                          <p:stCondLst>
                                            <p:cond delay="0"/>
                                          </p:stCondLst>
                                        </p:cTn>
                                        <p:tgtEl>
                                          <p:spTgt spid="8">
                                            <p:txEl>
                                              <p:pRg st="3" end="3"/>
                                            </p:txEl>
                                          </p:spTgt>
                                        </p:tgtEl>
                                        <p:attrNameLst>
                                          <p:attrName>ppt_w</p:attrName>
                                        </p:attrNameLst>
                                      </p:cBhvr>
                                    </p:anim>
                                    <p:anim by="(#ppt_w*0.50)" calcmode="lin" valueType="num">
                                      <p:cBhvr>
                                        <p:cTn id="39" dur="500" decel="50000" autoRev="1" fill="hold">
                                          <p:stCondLst>
                                            <p:cond delay="0"/>
                                          </p:stCondLst>
                                        </p:cTn>
                                        <p:tgtEl>
                                          <p:spTgt spid="8">
                                            <p:txEl>
                                              <p:pRg st="3" end="3"/>
                                            </p:txEl>
                                          </p:spTgt>
                                        </p:tgtEl>
                                        <p:attrNameLst>
                                          <p:attrName>ppt_x</p:attrName>
                                        </p:attrNameLst>
                                      </p:cBhvr>
                                    </p:anim>
                                    <p:anim from="(-#ppt_h/2)" to="(#ppt_y)" calcmode="lin" valueType="num">
                                      <p:cBhvr>
                                        <p:cTn id="40" dur="1000" fill="hold">
                                          <p:stCondLst>
                                            <p:cond delay="0"/>
                                          </p:stCondLst>
                                        </p:cTn>
                                        <p:tgtEl>
                                          <p:spTgt spid="8">
                                            <p:txEl>
                                              <p:pRg st="3" end="3"/>
                                            </p:txEl>
                                          </p:spTgt>
                                        </p:tgtEl>
                                        <p:attrNameLst>
                                          <p:attrName>ppt_y</p:attrName>
                                        </p:attrNameLst>
                                      </p:cBhvr>
                                    </p:anim>
                                    <p:animRot by="21600000">
                                      <p:cBhvr>
                                        <p:cTn id="41"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372</TotalTime>
  <Words>404</Words>
  <Application>Microsoft Office PowerPoint</Application>
  <PresentationFormat>Grand écran</PresentationFormat>
  <Paragraphs>80</Paragraphs>
  <Slides>18</Slides>
  <Notes>18</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18</vt:i4>
      </vt:variant>
    </vt:vector>
  </HeadingPairs>
  <TitlesOfParts>
    <vt:vector size="22"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28</cp:revision>
  <dcterms:created xsi:type="dcterms:W3CDTF">2019-08-01T23:06:17Z</dcterms:created>
  <dcterms:modified xsi:type="dcterms:W3CDTF">2019-08-10T15:11:45Z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