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0" r:id="rId3"/>
    <p:sldId id="273" r:id="rId4"/>
    <p:sldId id="264" r:id="rId5"/>
    <p:sldId id="263" r:id="rId6"/>
    <p:sldId id="257" r:id="rId7"/>
    <p:sldId id="261" r:id="rId8"/>
    <p:sldId id="259" r:id="rId9"/>
    <p:sldId id="258" r:id="rId10"/>
    <p:sldId id="271" r:id="rId11"/>
    <p:sldId id="262" r:id="rId12"/>
    <p:sldId id="278" r:id="rId13"/>
    <p:sldId id="277" r:id="rId14"/>
    <p:sldId id="265" r:id="rId15"/>
    <p:sldId id="266" r:id="rId16"/>
    <p:sldId id="267" r:id="rId17"/>
    <p:sldId id="268" r:id="rId18"/>
    <p:sldId id="274" r:id="rId19"/>
    <p:sldId id="275" r:id="rId20"/>
    <p:sldId id="269" r:id="rId21"/>
    <p:sldId id="276" r:id="rId22"/>
    <p:sldId id="270" r:id="rId23"/>
    <p:sldId id="272"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Z26uBJDvXOYYM5aM5sY7A==" hashData="x434AZxP0cJgJj6+UtdSiJyurdQbO2GuDvuWRQoTINQ7APfmH5Hx31K4JektrEsPbjwLfFX6bNQ+dwwGxlK7d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80" d="100"/>
          <a:sy n="80" d="100"/>
        </p:scale>
        <p:origin x="1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20/08/2019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7210099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1360676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24860884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19</a:t>
            </a:fld>
            <a:endParaRPr lang="fr-FR"/>
          </a:p>
        </p:txBody>
      </p:sp>
    </p:spTree>
    <p:extLst>
      <p:ext uri="{BB962C8B-B14F-4D97-AF65-F5344CB8AC3E}">
        <p14:creationId xmlns:p14="http://schemas.microsoft.com/office/powerpoint/2010/main" val="19346652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20</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21</a:t>
            </a:fld>
            <a:endParaRPr lang="fr-FR"/>
          </a:p>
        </p:txBody>
      </p:sp>
    </p:spTree>
    <p:extLst>
      <p:ext uri="{BB962C8B-B14F-4D97-AF65-F5344CB8AC3E}">
        <p14:creationId xmlns:p14="http://schemas.microsoft.com/office/powerpoint/2010/main" val="17583646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22</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23</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20/08/2019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20/08/2019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20/08/2019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20/08/2019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20/08/2019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20/08/2019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20/08/2019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20/08/2019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4"/>
          <a:stretch>
            <a:fillRect/>
          </a:stretch>
        </p:blipFill>
        <p:spPr>
          <a:xfrm>
            <a:off x="820447" y="478754"/>
            <a:ext cx="10551106" cy="5931627"/>
          </a:xfrm>
          <a:prstGeom prst="rect">
            <a:avLst/>
          </a:prstGeom>
          <a:effectLst>
            <a:softEdge rad="635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1264919" y="2205399"/>
            <a:ext cx="9789539" cy="2800767"/>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a:t>
            </a:r>
            <a:r>
              <a:rPr lang="fr-FR" sz="8800" b="1" spc="50" dirty="0" smtClean="0">
                <a:ln w="0">
                  <a:solidFill>
                    <a:srgbClr val="FFFF00"/>
                  </a:solidFill>
                </a:ln>
                <a:solidFill>
                  <a:schemeClr val="bg2"/>
                </a:solidFill>
                <a:effectLst>
                  <a:innerShdw blurRad="63500" dist="50800" dir="13500000">
                    <a:srgbClr val="000000">
                      <a:alpha val="50000"/>
                    </a:srgbClr>
                  </a:innerShdw>
                </a:effectLst>
              </a:rPr>
              <a:t>de Jumièges</a:t>
            </a:r>
            <a:endParaRPr lang="fr-FR" sz="8800" b="1" spc="50" dirty="0" smtClean="0">
              <a:ln w="0">
                <a:solidFill>
                  <a:srgbClr val="FFFF00"/>
                </a:solidFill>
              </a:ln>
              <a:solidFill>
                <a:schemeClr val="bg2"/>
              </a:solidFill>
              <a:effectLst>
                <a:innerShdw blurRad="63500" dist="50800" dir="13500000">
                  <a:srgbClr val="000000">
                    <a:alpha val="50000"/>
                  </a:srgbClr>
                </a:innerShdw>
              </a:effectLst>
            </a:endParaRP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 N°1 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1612" y="4242816"/>
            <a:ext cx="4515628" cy="3382882"/>
          </a:xfrm>
          <a:prstGeom prst="rect">
            <a:avLst/>
          </a:prstGeom>
        </p:spPr>
      </p:pic>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3900" advTm="13000">
        <p14:glitter dir="u"/>
        <p:sndAc>
          <p:stSnd loop="1">
            <p:snd r:embed="rId3" name="01 Mozart_ Ave Verum Corpus, K 618.wav"/>
          </p:stSnd>
        </p:sndAc>
      </p:transition>
    </mc:Choice>
    <mc:Fallback>
      <p:transition spd="slow" advTm="13000">
        <p:fade/>
        <p:sndAc>
          <p:stSnd loop="1">
            <p:snd r:embed="rId3" name="01 Mozart_ Ave Verum Corpus, K 618.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sp>
        <p:nvSpPr>
          <p:cNvPr id="3" name="Rectangle 2"/>
          <p:cNvSpPr/>
          <p:nvPr/>
        </p:nvSpPr>
        <p:spPr>
          <a:xfrm>
            <a:off x="1020417" y="416150"/>
            <a:ext cx="10310192" cy="6001643"/>
          </a:xfrm>
          <a:prstGeom prst="rect">
            <a:avLst/>
          </a:prstGeom>
        </p:spPr>
        <p:txBody>
          <a:bodyPr wrap="square">
            <a:spAutoFit/>
          </a:bodyPr>
          <a:lstStyle/>
          <a:p>
            <a:r>
              <a:rPr lang="fr-FR" sz="3200" b="1" dirty="0">
                <a:solidFill>
                  <a:schemeClr val="bg1"/>
                </a:solidFill>
              </a:rPr>
              <a:t>Ses tours blanches, qui s’élèvent à presque 50 mètres au fond d’une boucle de la Seine, créent toujours la surprise et l’admiration du visiteur. Sa destruction, au XIXe siècle, lui a valu le nom de «plus belle ruine de France» et l’image d’un site à ciel ouvert fortement marqué de romantisme</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    L’abbaye de Jumièges est un des plus anciens et des plus importants monastères bénédictins de Normandie. S’il ne reste aucun vestige apparent de l’époque de sa fondation au VIIe siècle, sa visite est une traversée de 9 siècles d’architecture, du IXe au XVIIe siècle. L’abbatiale Notre-Dame, principale église de l’abbaye, en est le fleuron, et un exemple exceptionnel d’architecture romane normande.</a:t>
            </a:r>
          </a:p>
        </p:txBody>
      </p:sp>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flipH="1" flipV="1">
            <a:off x="5504688" y="1627632"/>
            <a:ext cx="1517904" cy="64008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87843" y="1042416"/>
            <a:ext cx="3881456" cy="2907792"/>
          </a:xfrm>
          <a:prstGeom prst="rect">
            <a:avLst/>
          </a:prstGeom>
        </p:spPr>
      </p:pic>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987552" y="269592"/>
            <a:ext cx="10314432" cy="6245966"/>
          </a:xfrm>
          <a:prstGeom prst="rect">
            <a:avLst/>
          </a:prstGeom>
          <a:effectLst>
            <a:softEdge rad="127000"/>
          </a:effectLst>
        </p:spPr>
      </p:pic>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09777" y="549571"/>
            <a:ext cx="8004313" cy="5831713"/>
          </a:xfrm>
          <a:prstGeom prst="rect">
            <a:avLst/>
          </a:prstGeom>
          <a:effectLst>
            <a:softEdge rad="127000"/>
          </a:effectLst>
        </p:spPr>
      </p:pic>
      <p:cxnSp>
        <p:nvCxnSpPr>
          <p:cNvPr id="7" name="Connecteur droit avec flèche 6"/>
          <p:cNvCxnSpPr/>
          <p:nvPr/>
        </p:nvCxnSpPr>
        <p:spPr>
          <a:xfrm flipH="1">
            <a:off x="4972613" y="2066544"/>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Étoile à 4 branches 7"/>
          <p:cNvSpPr/>
          <p:nvPr/>
        </p:nvSpPr>
        <p:spPr>
          <a:xfrm>
            <a:off x="4734074" y="4622093"/>
            <a:ext cx="477078" cy="338726"/>
          </a:xfrm>
          <a:prstGeom prst="star4">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7185596" y="2276926"/>
            <a:ext cx="2119876" cy="369332"/>
          </a:xfrm>
          <a:prstGeom prst="rect">
            <a:avLst/>
          </a:prstGeom>
        </p:spPr>
        <p:txBody>
          <a:bodyPr wrap="none">
            <a:spAutoFit/>
          </a:bodyPr>
          <a:lstStyle/>
          <a:p>
            <a:r>
              <a:rPr lang="fr-FR" b="1" dirty="0">
                <a:solidFill>
                  <a:srgbClr val="FF0000"/>
                </a:solidFill>
              </a:rPr>
              <a:t>Abbaye de Jumièges</a:t>
            </a:r>
          </a:p>
        </p:txBody>
      </p: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9530" y="511901"/>
            <a:ext cx="8772939" cy="5848759"/>
          </a:xfrm>
          <a:prstGeom prst="rect">
            <a:avLst/>
          </a:prstGeom>
          <a:effectLst>
            <a:softEdge rad="127000"/>
          </a:effectLst>
        </p:spPr>
      </p:pic>
      <p:sp>
        <p:nvSpPr>
          <p:cNvPr id="7" name="Rectangle 6"/>
          <p:cNvSpPr/>
          <p:nvPr/>
        </p:nvSpPr>
        <p:spPr>
          <a:xfrm>
            <a:off x="306832" y="490330"/>
            <a:ext cx="11578361" cy="1754326"/>
          </a:xfrm>
          <a:prstGeom prst="rect">
            <a:avLst/>
          </a:prstGeom>
          <a:noFill/>
        </p:spPr>
        <p:txBody>
          <a:bodyPr wrap="none" lIns="91440" tIns="45720" rIns="91440" bIns="45720">
            <a:spAutoFit/>
          </a:bodyPr>
          <a:lstStyle/>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Ma visite en ces lieux à la mi juin 2019 </a:t>
            </a:r>
          </a:p>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et oui on me trouve partout !</a:t>
            </a:r>
            <a:endParaRPr lang="fr-FR" sz="5400" b="1" cap="none" spc="50" dirty="0">
              <a:ln w="0">
                <a:solidFill>
                  <a:srgbClr val="FFFF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1" end="1"/>
                                            </p:txEl>
                                          </p:spTgt>
                                        </p:tgtEl>
                                        <p:attrNameLst>
                                          <p:attrName>ppt_w</p:attrName>
                                        </p:attrNameLst>
                                      </p:cBhvr>
                                    </p:anim>
                                    <p:anim by="(#ppt_w*0.50)" calcmode="lin" valueType="num">
                                      <p:cBhvr>
                                        <p:cTn id="16" dur="500" decel="50000" autoRev="1" fill="hold">
                                          <p:stCondLst>
                                            <p:cond delay="0"/>
                                          </p:stCondLst>
                                        </p:cTn>
                                        <p:tgtEl>
                                          <p:spTgt spid="7">
                                            <p:txEl>
                                              <p:pRg st="1" end="1"/>
                                            </p:txEl>
                                          </p:spTgt>
                                        </p:tgtEl>
                                        <p:attrNameLst>
                                          <p:attrName>ppt_x</p:attrName>
                                        </p:attrNameLst>
                                      </p:cBhvr>
                                    </p:anim>
                                    <p:anim from="(-#ppt_h/2)" to="(#ppt_y)" calcmode="lin" valueType="num">
                                      <p:cBhvr>
                                        <p:cTn id="17" dur="1000" fill="hold">
                                          <p:stCondLst>
                                            <p:cond delay="0"/>
                                          </p:stCondLst>
                                        </p:cTn>
                                        <p:tgtEl>
                                          <p:spTgt spid="7">
                                            <p:txEl>
                                              <p:pRg st="1" end="1"/>
                                            </p:txEl>
                                          </p:spTgt>
                                        </p:tgtEl>
                                        <p:attrNameLst>
                                          <p:attrName>ppt_y</p:attrName>
                                        </p:attrNameLst>
                                      </p:cBhvr>
                                    </p:anim>
                                    <p:animRot by="21600000">
                                      <p:cBhvr>
                                        <p:cTn id="18" dur="1000" fill="hold">
                                          <p:stCondLst>
                                            <p:cond delay="0"/>
                                          </p:stCondLst>
                                        </p:cTn>
                                        <p:tgtEl>
                                          <p:spTgt spid="7">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sp>
        <p:nvSpPr>
          <p:cNvPr id="3" name="Rectangle 2"/>
          <p:cNvSpPr/>
          <p:nvPr/>
        </p:nvSpPr>
        <p:spPr>
          <a:xfrm>
            <a:off x="630873" y="181957"/>
            <a:ext cx="10845510" cy="6494085"/>
          </a:xfrm>
          <a:prstGeom prst="rect">
            <a:avLst/>
          </a:prstGeom>
        </p:spPr>
        <p:txBody>
          <a:bodyPr wrap="square">
            <a:spAutoFit/>
          </a:bodyPr>
          <a:lstStyle/>
          <a:p>
            <a:r>
              <a:rPr lang="fr-FR" sz="3200" b="1" dirty="0">
                <a:solidFill>
                  <a:schemeClr val="bg1"/>
                </a:solidFill>
              </a:rPr>
              <a:t>L'abbaye Saint-Pierre de Jumièges est une ancienne abbaye bénédictine fondée par saint Philibert, fils d'un comte franc de </a:t>
            </a:r>
            <a:r>
              <a:rPr lang="fr-FR" sz="3200" b="1" dirty="0" err="1">
                <a:solidFill>
                  <a:schemeClr val="bg1"/>
                </a:solidFill>
              </a:rPr>
              <a:t>Vasconie</a:t>
            </a:r>
            <a:r>
              <a:rPr lang="fr-FR" sz="3200" b="1" dirty="0">
                <a:solidFill>
                  <a:schemeClr val="bg1"/>
                </a:solidFill>
              </a:rPr>
              <a:t> vers 6541 sur un domaine du fisc royal à Jumièges dans le département de la Seine-Maritime. Elle applique la règle de saint Benoît dès la fin du </a:t>
            </a:r>
            <a:r>
              <a:rPr lang="fr-FR" sz="3200" b="1" dirty="0" err="1">
                <a:solidFill>
                  <a:schemeClr val="bg1"/>
                </a:solidFill>
              </a:rPr>
              <a:t>viie</a:t>
            </a:r>
            <a:r>
              <a:rPr lang="fr-FR" sz="3200" b="1" dirty="0">
                <a:solidFill>
                  <a:schemeClr val="bg1"/>
                </a:solidFill>
              </a:rPr>
              <a:t> siècle après l'avoir utilisée probablement avec la règle de saint Colomban</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Elle marque l'apogée du monachisme normand dans la vallée de la Seine, conserve la plus vaste et la plus précoce des grandes abbatiales normandes, est la seule qui soit restée fidèle à la multiplicité des sanctuaires du très ancien monachisme carolingien et une des clefs de l'art roman normand où l'articulation entre l'architecture carolingienne et l'architecture romane est la plus visible</a:t>
            </a:r>
          </a:p>
        </p:txBody>
      </p:sp>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914401" y="319261"/>
            <a:ext cx="10429460" cy="6246363"/>
          </a:xfrm>
          <a:prstGeom prst="rect">
            <a:avLst/>
          </a:prstGeom>
          <a:effectLst>
            <a:softEdge rad="127000"/>
          </a:effectLst>
        </p:spPr>
      </p:pic>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86609" y="353612"/>
            <a:ext cx="7818782" cy="6150776"/>
          </a:xfrm>
          <a:prstGeom prst="rect">
            <a:avLst/>
          </a:prstGeom>
          <a:effectLst>
            <a:softEdge rad="127000"/>
          </a:effectLst>
        </p:spPr>
      </p:pic>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1523999" y="350354"/>
            <a:ext cx="9210261" cy="6113311"/>
          </a:xfrm>
          <a:prstGeom prst="rect">
            <a:avLst/>
          </a:prstGeom>
          <a:effectLst>
            <a:softEdge rad="127000"/>
          </a:effectLst>
        </p:spPr>
      </p:pic>
      <p:sp>
        <p:nvSpPr>
          <p:cNvPr id="8" name="Rectangle 7"/>
          <p:cNvSpPr/>
          <p:nvPr/>
        </p:nvSpPr>
        <p:spPr>
          <a:xfrm>
            <a:off x="1017398" y="321144"/>
            <a:ext cx="10157204" cy="646331"/>
          </a:xfrm>
          <a:prstGeom prst="rect">
            <a:avLst/>
          </a:prstGeom>
        </p:spPr>
        <p:txBody>
          <a:bodyPr wrap="none">
            <a:spAutoFit/>
          </a:bodyPr>
          <a:lstStyle/>
          <a:p>
            <a:r>
              <a:rPr lang="fr-FR" sz="3600" b="1" dirty="0">
                <a:ln>
                  <a:solidFill>
                    <a:srgbClr val="FFFF00"/>
                  </a:solidFill>
                </a:ln>
              </a:rPr>
              <a:t>L'Abbaye de Jumièges - La plus belle ruine de France</a:t>
            </a:r>
          </a:p>
        </p:txBody>
      </p:sp>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79902" y="432524"/>
            <a:ext cx="10632195" cy="6060351"/>
          </a:xfrm>
          <a:prstGeom prst="rect">
            <a:avLst/>
          </a:prstGeom>
          <a:effectLst>
            <a:softEdge rad="127000"/>
          </a:effectLst>
        </p:spPr>
      </p:pic>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81328" y="458216"/>
            <a:ext cx="9070848" cy="6047232"/>
          </a:xfrm>
          <a:prstGeom prst="rect">
            <a:avLst/>
          </a:prstGeom>
          <a:effectLst>
            <a:softEdge rad="127000"/>
          </a:effectLst>
        </p:spPr>
      </p:pic>
    </p:spTree>
    <p:extLst>
      <p:ext uri="{BB962C8B-B14F-4D97-AF65-F5344CB8AC3E}">
        <p14:creationId xmlns:p14="http://schemas.microsoft.com/office/powerpoint/2010/main" val="203970391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54480" y="360680"/>
            <a:ext cx="9144000" cy="6096000"/>
          </a:xfrm>
          <a:prstGeom prst="rect">
            <a:avLst/>
          </a:prstGeom>
          <a:effectLst>
            <a:softEdge rad="127000"/>
          </a:effectLst>
        </p:spPr>
      </p:pic>
    </p:spTree>
    <p:extLst>
      <p:ext uri="{BB962C8B-B14F-4D97-AF65-F5344CB8AC3E}">
        <p14:creationId xmlns:p14="http://schemas.microsoft.com/office/powerpoint/2010/main" val="33350756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0784" y="397256"/>
            <a:ext cx="8942832" cy="5961888"/>
          </a:xfrm>
          <a:prstGeom prst="rect">
            <a:avLst/>
          </a:prstGeom>
          <a:effectLst>
            <a:softEdge rad="127000"/>
          </a:effectLst>
        </p:spPr>
      </p:pic>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27632" y="458216"/>
            <a:ext cx="8924544" cy="5949696"/>
          </a:xfrm>
          <a:prstGeom prst="rect">
            <a:avLst/>
          </a:prstGeom>
          <a:effectLst>
            <a:softEdge rad="1270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54480" y="458216"/>
            <a:ext cx="8997696" cy="5998464"/>
          </a:xfrm>
          <a:prstGeom prst="rect">
            <a:avLst/>
          </a:prstGeom>
          <a:effectLst>
            <a:softEdge rad="127000"/>
          </a:effectLst>
        </p:spPr>
      </p:pic>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91056" y="531368"/>
            <a:ext cx="8851392" cy="5900928"/>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64208" y="397256"/>
            <a:ext cx="8979408" cy="5986272"/>
          </a:xfrm>
          <a:prstGeom prst="rect">
            <a:avLst/>
          </a:prstGeom>
          <a:effectLst>
            <a:softEdge rad="127000"/>
          </a:effectLst>
        </p:spPr>
      </p:pic>
    </p:spTree>
    <p:extLst>
      <p:ext uri="{BB962C8B-B14F-4D97-AF65-F5344CB8AC3E}">
        <p14:creationId xmlns:p14="http://schemas.microsoft.com/office/powerpoint/2010/main" val="426558399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19</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81328" y="348488"/>
            <a:ext cx="9235440" cy="6156960"/>
          </a:xfrm>
          <a:prstGeom prst="rect">
            <a:avLst/>
          </a:prstGeom>
          <a:effectLst>
            <a:softEdge rad="127000"/>
          </a:effectLst>
        </p:spPr>
      </p:pic>
    </p:spTree>
    <p:extLst>
      <p:ext uri="{BB962C8B-B14F-4D97-AF65-F5344CB8AC3E}">
        <p14:creationId xmlns:p14="http://schemas.microsoft.com/office/powerpoint/2010/main" val="376622425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20</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36192" y="433832"/>
            <a:ext cx="9052560" cy="6035040"/>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21</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82496" y="421640"/>
            <a:ext cx="8924544" cy="5949696"/>
          </a:xfrm>
          <a:prstGeom prst="rect">
            <a:avLst/>
          </a:prstGeom>
          <a:effectLst>
            <a:softEdge rad="127000"/>
          </a:effectLst>
        </p:spPr>
      </p:pic>
    </p:spTree>
    <p:extLst>
      <p:ext uri="{BB962C8B-B14F-4D97-AF65-F5344CB8AC3E}">
        <p14:creationId xmlns:p14="http://schemas.microsoft.com/office/powerpoint/2010/main" val="77904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22</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821635" y="402401"/>
            <a:ext cx="10389704" cy="6079748"/>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2503" y="463039"/>
            <a:ext cx="10546994" cy="5931922"/>
          </a:xfrm>
          <a:prstGeom prst="rect">
            <a:avLst/>
          </a:prstGeom>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20/08/2019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23</a:t>
            </a:fld>
            <a:endParaRPr lang="fr-FR" sz="2000" b="1" dirty="0">
              <a:solidFill>
                <a:srgbClr val="FF0000"/>
              </a:solidFill>
            </a:endParaRPr>
          </a:p>
        </p:txBody>
      </p:sp>
      <p:sp>
        <p:nvSpPr>
          <p:cNvPr id="8" name="Rectangle 7"/>
          <p:cNvSpPr/>
          <p:nvPr/>
        </p:nvSpPr>
        <p:spPr>
          <a:xfrm>
            <a:off x="1264922" y="2205399"/>
            <a:ext cx="9789539" cy="4154984"/>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a:t>
            </a:r>
            <a:r>
              <a:rPr lang="fr-FR" sz="8800" b="1" spc="50" dirty="0" smtClean="0">
                <a:ln w="0">
                  <a:solidFill>
                    <a:srgbClr val="FFFF00"/>
                  </a:solidFill>
                </a:ln>
                <a:solidFill>
                  <a:schemeClr val="bg2"/>
                </a:solidFill>
                <a:effectLst>
                  <a:innerShdw blurRad="63500" dist="50800" dir="13500000">
                    <a:srgbClr val="000000">
                      <a:alpha val="50000"/>
                    </a:srgbClr>
                  </a:innerShdw>
                </a:effectLst>
              </a:rPr>
              <a:t>de Jumièges</a:t>
            </a:r>
            <a:endParaRPr lang="fr-FR" sz="8800" b="1" spc="50" dirty="0" smtClean="0">
              <a:ln w="0">
                <a:solidFill>
                  <a:srgbClr val="FFFF00"/>
                </a:solidFill>
              </a:ln>
              <a:solidFill>
                <a:schemeClr val="bg2"/>
              </a:solidFill>
              <a:effectLst>
                <a:innerShdw blurRad="63500" dist="50800" dir="13500000">
                  <a:srgbClr val="000000">
                    <a:alpha val="50000"/>
                  </a:srgbClr>
                </a:innerShdw>
              </a:effectLst>
            </a:endParaRP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0342" y="4443983"/>
            <a:ext cx="4051218" cy="3034969"/>
          </a:xfrm>
          <a:prstGeom prst="rect">
            <a:avLst/>
          </a:prstGeom>
        </p:spPr>
      </p:pic>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185</TotalTime>
  <Words>664</Words>
  <Application>Microsoft Office PowerPoint</Application>
  <PresentationFormat>Grand écran</PresentationFormat>
  <Paragraphs>105</Paragraphs>
  <Slides>23</Slides>
  <Notes>23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23</vt:i4>
      </vt:variant>
    </vt:vector>
  </HeadingPairs>
  <TitlesOfParts>
    <vt:vector size="27"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27</cp:revision>
  <dcterms:created xsi:type="dcterms:W3CDTF">2019-08-01T23:06:17Z</dcterms:created>
  <dcterms:modified xsi:type="dcterms:W3CDTF">2019-08-20T18:02:45Z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