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30"/>
  </p:notesMasterIdLst>
  <p:sldIdLst>
    <p:sldId id="284" r:id="rId2"/>
    <p:sldId id="286" r:id="rId3"/>
    <p:sldId id="283"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7" r:id="rId29"/>
  </p:sldIdLst>
  <p:sldSz cx="9144000" cy="5143500" type="screen16x9"/>
  <p:notesSz cx="6858000" cy="9144000"/>
  <p:embeddedFontLst>
    <p:embeddedFont>
      <p:font typeface="Alto" panose="020B7200000000000000" pitchFamily="34" charset="0"/>
      <p:regular r:id="rId31"/>
    </p:embeddedFont>
    <p:embeddedFont>
      <p:font typeface="Artistik CE" panose="040F0704080607010103" pitchFamily="82" charset="0"/>
      <p:regular r:id="rId32"/>
    </p:embeddedFont>
    <p:embeddedFont>
      <p:font typeface="Calibri" panose="020F0502020204030204" pitchFamily="34" charset="0"/>
      <p:regular r:id="rId33"/>
      <p:bold r:id="rId34"/>
      <p:italic r:id="rId35"/>
      <p:boldItalic r:id="rId36"/>
    </p:embeddedFont>
    <p:embeddedFont>
      <p:font typeface="Nadianne" panose="03020902050305070206" pitchFamily="66" charset="0"/>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xC1EskzWReBhDnsqULrIw==" hashData="+ZXesQT+6CyTOTgTt4oLa43YdHJ4lE/a/jNFO3+O7MrMLn5yWIAzsGIlwSBiZ36vh8Whu6DbGSGfpvYFmjLXm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3105"/>
    <a:srgbClr val="5989F5"/>
    <a:srgbClr val="FF0000"/>
    <a:srgbClr val="BB05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31" d="100"/>
          <a:sy n="131" d="100"/>
        </p:scale>
        <p:origin x="324" y="11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D3C2B7-8546-401C-85F9-DEA92989AA3D}" type="datetimeFigureOut">
              <a:rPr lang="en-US" smtClean="0"/>
              <a:pPr/>
              <a:t>5/13/2020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C4A2E0-D048-4492-8891-700CACEB3A59}" type="slidenum">
              <a:rPr lang="en-US" smtClean="0"/>
              <a:pPr/>
              <a:t>‹#›</a:t>
            </a:fld>
            <a:endParaRPr lang="en-US"/>
          </a:p>
        </p:txBody>
      </p:sp>
    </p:spTree>
    <p:extLst>
      <p:ext uri="{BB962C8B-B14F-4D97-AF65-F5344CB8AC3E}">
        <p14:creationId xmlns:p14="http://schemas.microsoft.com/office/powerpoint/2010/main" val="336579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AC4A2E0-D048-4492-8891-700CACEB3A59}" type="slidenum">
              <a:rPr lang="en-US" smtClean="0"/>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D582553-146C-403A-9498-5D5784A79CA3}"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582553-146C-403A-9498-5D5784A79CA3}"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582553-146C-403A-9498-5D5784A79CA3}"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D582553-146C-403A-9498-5D5784A79CA3}" type="datetimeFigureOut">
              <a:rPr lang="en-US" smtClean="0"/>
              <a:pPr/>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D582553-146C-403A-9498-5D5784A79CA3}" type="datetimeFigureOut">
              <a:rPr lang="en-US" smtClean="0"/>
              <a:pPr/>
              <a:t>5/13/2020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D582553-146C-403A-9498-5D5784A79CA3}" type="datetimeFigureOut">
              <a:rPr lang="en-US" smtClean="0"/>
              <a:pPr/>
              <a:t>5/13/2020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582553-146C-403A-9498-5D5784A79CA3}" type="datetimeFigureOut">
              <a:rPr lang="en-US" smtClean="0"/>
              <a:pPr/>
              <a:t>5/13/2020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D582553-146C-403A-9498-5D5784A79CA3}" type="datetimeFigureOut">
              <a:rPr lang="en-US" smtClean="0"/>
              <a:pPr/>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D582553-146C-403A-9498-5D5784A79CA3}" type="datetimeFigureOut">
              <a:rPr lang="en-US" smtClean="0"/>
              <a:pPr/>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582553-146C-403A-9498-5D5784A79CA3}"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582553-146C-403A-9498-5D5784A79CA3}"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2BDA1-88D8-4805-9E4C-0C94EB3AA5E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7310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D582553-146C-403A-9498-5D5784A79CA3}" type="datetimeFigureOut">
              <a:rPr lang="en-US" smtClean="0"/>
              <a:pPr/>
              <a:t>5/13/2020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032BDA1-88D8-4805-9E4C-0C94EB3AA5E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Päťuholník"/>
          <p:cNvSpPr/>
          <p:nvPr/>
        </p:nvSpPr>
        <p:spPr>
          <a:xfrm>
            <a:off x="3619506" y="209550"/>
            <a:ext cx="1905000" cy="1595735"/>
          </a:xfrm>
          <a:prstGeom prst="pentagon">
            <a:avLst/>
          </a:prstGeom>
          <a:solidFill>
            <a:srgbClr val="FF0000">
              <a:alpha val="31000"/>
            </a:srgbClr>
          </a:solidFill>
          <a:ln>
            <a:solidFill>
              <a:schemeClr val="bg1"/>
            </a:solidFill>
          </a:ln>
          <a:effectLst>
            <a:outerShdw blurRad="50800" dist="38100" dir="2700000" algn="tl"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 name="25"/>
          <p:cNvSpPr/>
          <p:nvPr/>
        </p:nvSpPr>
        <p:spPr>
          <a:xfrm>
            <a:off x="6" y="361950"/>
            <a:ext cx="9144000" cy="156966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sk-SK" sz="9600" b="1">
                <a:ln w="28575">
                  <a:solidFill>
                    <a:schemeClr val="bg1"/>
                  </a:solidFill>
                </a:ln>
                <a:solidFill>
                  <a:srgbClr val="BB0501"/>
                </a:solidFill>
                <a:effectLst>
                  <a:innerShdw blurRad="69850" dist="43180" dir="5400000">
                    <a:srgbClr val="000000">
                      <a:alpha val="65000"/>
                    </a:srgbClr>
                  </a:innerShdw>
                </a:effectLst>
              </a:rPr>
              <a:t>25</a:t>
            </a:r>
            <a:endParaRPr lang="sk-SK" sz="9600" b="1" cap="none" spc="0">
              <a:ln w="28575">
                <a:solidFill>
                  <a:schemeClr val="bg1"/>
                </a:solidFill>
              </a:ln>
              <a:solidFill>
                <a:srgbClr val="BB0501"/>
              </a:solidFill>
              <a:effectLst>
                <a:innerShdw blurRad="69850" dist="43180" dir="5400000">
                  <a:srgbClr val="000000">
                    <a:alpha val="65000"/>
                  </a:srgbClr>
                </a:innerShdw>
              </a:effectLst>
            </a:endParaRPr>
          </a:p>
        </p:txBody>
      </p:sp>
      <p:sp>
        <p:nvSpPr>
          <p:cNvPr id="6" name="Nadpis"/>
          <p:cNvSpPr/>
          <p:nvPr/>
        </p:nvSpPr>
        <p:spPr>
          <a:xfrm>
            <a:off x="304395" y="1085224"/>
            <a:ext cx="8535222" cy="1692771"/>
          </a:xfrm>
          <a:prstGeom prst="rect">
            <a:avLst/>
          </a:prstGeom>
          <a:noFill/>
          <a:effectLst/>
        </p:spPr>
        <p:txBody>
          <a:bodyPr wrap="none" lIns="91440" tIns="45720" rIns="91440" bIns="45720">
            <a:prstTxWarp prst="textArchDown">
              <a:avLst/>
            </a:prstTxWarp>
            <a:spAutoFit/>
            <a:scene3d>
              <a:camera prst="orthographicFront"/>
              <a:lightRig rig="soft" dir="tl">
                <a:rot lat="0" lon="0" rev="0"/>
              </a:lightRig>
            </a:scene3d>
            <a:sp3d extrusionH="57150" contourW="12700" prstMaterial="matte">
              <a:bevelT w="25400" h="55880" prst="coolSlant"/>
              <a:contourClr>
                <a:schemeClr val="accent2">
                  <a:tint val="20000"/>
                </a:schemeClr>
              </a:contourClr>
            </a:sp3d>
          </a:bodyPr>
          <a:lstStyle/>
          <a:p>
            <a:pPr algn="ct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Best</a:t>
            </a:r>
            <a:r>
              <a:rPr lang="sk-SK" sz="4800" b="1" cap="none" spc="30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Travellers</a:t>
            </a:r>
            <a:r>
              <a:rPr lang="sk-SK" sz="4800" b="1" cap="none" spc="30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Destinations</a:t>
            </a:r>
          </a:p>
          <a:p>
            <a:pPr algn="ctr"/>
            <a:endParaRPr lang="sk-SK" sz="2400" b="1" spc="300">
              <a:ln w="3175">
                <a:solidFill>
                  <a:schemeClr val="bg1"/>
                </a:solidFill>
              </a:ln>
              <a:solidFill>
                <a:srgbClr val="BB0501"/>
              </a:solidFill>
              <a:effectLst>
                <a:reflection blurRad="88900" stA="19000" endPos="74000" dist="12700" dir="5400000" sy="-100000" algn="bl" rotWithShape="0"/>
              </a:effectLst>
              <a:latin typeface="Alto" pitchFamily="2" charset="0"/>
            </a:endParaRPr>
          </a:p>
          <a:p>
            <a:pPr algn="ctr"/>
            <a:r>
              <a:rPr lang="sk-SK" sz="3200" b="1" spc="300">
                <a:ln w="3175">
                  <a:solidFill>
                    <a:schemeClr val="bg1"/>
                  </a:solidFill>
                </a:ln>
                <a:solidFill>
                  <a:srgbClr val="BB0501"/>
                </a:solidFill>
                <a:effectLst>
                  <a:reflection blurRad="88900" stA="19000" endPos="74000" dist="12700" dir="5400000" sy="-100000" algn="bl" rotWithShape="0"/>
                </a:effectLst>
                <a:latin typeface="Alto" pitchFamily="2" charset="0"/>
              </a:rPr>
              <a:t>in the  World</a:t>
            </a:r>
          </a:p>
        </p:txBody>
      </p:sp>
      <p:sp>
        <p:nvSpPr>
          <p:cNvPr id="7" name="Autor"/>
          <p:cNvSpPr txBox="1"/>
          <p:nvPr/>
        </p:nvSpPr>
        <p:spPr>
          <a:xfrm>
            <a:off x="381000" y="4476750"/>
            <a:ext cx="4267617" cy="369332"/>
          </a:xfrm>
          <a:prstGeom prst="rect">
            <a:avLst/>
          </a:prstGeom>
          <a:noFill/>
        </p:spPr>
        <p:txBody>
          <a:bodyPr wrap="square" rtlCol="0">
            <a:spAutoFit/>
          </a:bodyPr>
          <a:lstStyle/>
          <a:p>
            <a:pPr algn="ctr"/>
            <a:r>
              <a:rPr lang="sk-SK">
                <a:solidFill>
                  <a:schemeClr val="bg1"/>
                </a:solidFill>
                <a:effectLst/>
                <a:latin typeface="Artistik CE" panose="040F0704080607010103" pitchFamily="82" charset="0"/>
              </a:rPr>
              <a:t>Compiled  by  Tony  Chacko  &amp;  Steve Rumpler</a:t>
            </a:r>
          </a:p>
        </p:txBody>
      </p:sp>
      <p:sp>
        <p:nvSpPr>
          <p:cNvPr id="4" name="Rok">
            <a:extLst>
              <a:ext uri="{FF2B5EF4-FFF2-40B4-BE49-F238E27FC236}">
                <a16:creationId xmlns:a16="http://schemas.microsoft.com/office/drawing/2014/main" id="{3CFEF693-E606-4D8C-91D8-960FAEC82ED7}"/>
              </a:ext>
            </a:extLst>
          </p:cNvPr>
          <p:cNvSpPr txBox="1"/>
          <p:nvPr/>
        </p:nvSpPr>
        <p:spPr>
          <a:xfrm>
            <a:off x="8077617" y="4476750"/>
            <a:ext cx="762000" cy="369332"/>
          </a:xfrm>
          <a:prstGeom prst="rect">
            <a:avLst/>
          </a:prstGeom>
          <a:noFill/>
        </p:spPr>
        <p:txBody>
          <a:bodyPr wrap="square" rtlCol="0">
            <a:spAutoFit/>
          </a:bodyPr>
          <a:lstStyle/>
          <a:p>
            <a:pPr algn="ctr"/>
            <a:r>
              <a:rPr lang="sk-SK">
                <a:solidFill>
                  <a:schemeClr val="bg1"/>
                </a:solidFill>
                <a:latin typeface="Artistik CE" panose="040F0704080607010103" pitchFamily="82" charset="0"/>
              </a:rPr>
              <a:t>2016</a:t>
            </a:r>
          </a:p>
        </p:txBody>
      </p:sp>
    </p:spTree>
    <p:extLst>
      <p:ext uri="{BB962C8B-B14F-4D97-AF65-F5344CB8AC3E}">
        <p14:creationId xmlns:p14="http://schemas.microsoft.com/office/powerpoint/2010/main" val="4160560832"/>
      </p:ext>
    </p:extLst>
  </p:cSld>
  <p:clrMapOvr>
    <a:masterClrMapping/>
  </p:clrMapOvr>
  <p:transition advClick="0" advTm="17000">
    <p:fade/>
    <p:sndAc>
      <p:stSnd loop="1">
        <p:snd r:embed="rId2" name="Moomb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500" fill="hold"/>
                                        <p:tgtEl>
                                          <p:spTgt spid="8"/>
                                        </p:tgtEl>
                                        <p:attrNameLst>
                                          <p:attrName>ppt_w</p:attrName>
                                        </p:attrNameLst>
                                      </p:cBhvr>
                                      <p:tavLst>
                                        <p:tav tm="0">
                                          <p:val>
                                            <p:fltVal val="0"/>
                                          </p:val>
                                        </p:tav>
                                        <p:tav tm="100000">
                                          <p:val>
                                            <p:strVal val="#ppt_w"/>
                                          </p:val>
                                        </p:tav>
                                      </p:tavLst>
                                    </p:anim>
                                    <p:anim calcmode="lin" valueType="num">
                                      <p:cBhvr>
                                        <p:cTn id="8" dur="1500" fill="hold"/>
                                        <p:tgtEl>
                                          <p:spTgt spid="8"/>
                                        </p:tgtEl>
                                        <p:attrNameLst>
                                          <p:attrName>ppt_h</p:attrName>
                                        </p:attrNameLst>
                                      </p:cBhvr>
                                      <p:tavLst>
                                        <p:tav tm="0">
                                          <p:val>
                                            <p:fltVal val="0"/>
                                          </p:val>
                                        </p:tav>
                                        <p:tav tm="100000">
                                          <p:val>
                                            <p:strVal val="#ppt_h"/>
                                          </p:val>
                                        </p:tav>
                                      </p:tavLst>
                                    </p:anim>
                                    <p:animEffect transition="in" filter="fade">
                                      <p:cBhvr>
                                        <p:cTn id="9" dur="1500"/>
                                        <p:tgtEl>
                                          <p:spTgt spid="8"/>
                                        </p:tgtEl>
                                      </p:cBhvr>
                                    </p:animEffect>
                                  </p:childTnLst>
                                </p:cTn>
                              </p:par>
                              <p:par>
                                <p:cTn id="10" presetID="10" presetClass="entr" presetSubtype="0" fill="hold" grpId="0" nodeType="withEffect">
                                  <p:stCondLst>
                                    <p:cond delay="15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par>
                          <p:cTn id="13" fill="hold">
                            <p:stCondLst>
                              <p:cond delay="2500"/>
                            </p:stCondLst>
                            <p:childTnLst>
                              <p:par>
                                <p:cTn id="14" presetID="53" presetClass="entr" presetSubtype="528" fill="hold" nodeType="afterEffect">
                                  <p:stCondLst>
                                    <p:cond delay="500"/>
                                  </p:stCondLst>
                                  <p:iterate type="lt">
                                    <p:tmPct val="20000"/>
                                  </p:iterate>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8" dur="1000"/>
                                        <p:tgtEl>
                                          <p:spTgt spid="6">
                                            <p:txEl>
                                              <p:pRg st="0" end="0"/>
                                            </p:txEl>
                                          </p:spTgt>
                                        </p:tgtEl>
                                      </p:cBhvr>
                                    </p:animEffect>
                                    <p:anim calcmode="lin" valueType="num">
                                      <p:cBhvr>
                                        <p:cTn id="19" dur="1000" fill="hold"/>
                                        <p:tgtEl>
                                          <p:spTgt spid="6">
                                            <p:txEl>
                                              <p:pRg st="0" end="0"/>
                                            </p:txEl>
                                          </p:spTgt>
                                        </p:tgtEl>
                                        <p:attrNameLst>
                                          <p:attrName>ppt_x</p:attrName>
                                        </p:attrNameLst>
                                      </p:cBhvr>
                                      <p:tavLst>
                                        <p:tav tm="0">
                                          <p:val>
                                            <p:fltVal val="0.5"/>
                                          </p:val>
                                        </p:tav>
                                        <p:tav tm="100000">
                                          <p:val>
                                            <p:strVal val="#ppt_x"/>
                                          </p:val>
                                        </p:tav>
                                      </p:tavLst>
                                    </p:anim>
                                    <p:anim calcmode="lin" valueType="num">
                                      <p:cBhvr>
                                        <p:cTn id="20" dur="1000" fill="hold"/>
                                        <p:tgtEl>
                                          <p:spTgt spid="6">
                                            <p:txEl>
                                              <p:pRg st="0" end="0"/>
                                            </p:txEl>
                                          </p:spTgt>
                                        </p:tgtEl>
                                        <p:attrNameLst>
                                          <p:attrName>ppt_y</p:attrName>
                                        </p:attrNameLst>
                                      </p:cBhvr>
                                      <p:tavLst>
                                        <p:tav tm="0">
                                          <p:val>
                                            <p:fltVal val="0.5"/>
                                          </p:val>
                                        </p:tav>
                                        <p:tav tm="100000">
                                          <p:val>
                                            <p:strVal val="#ppt_y"/>
                                          </p:val>
                                        </p:tav>
                                      </p:tavLst>
                                    </p:anim>
                                  </p:childTnLst>
                                </p:cTn>
                              </p:par>
                            </p:childTnLst>
                          </p:cTn>
                        </p:par>
                        <p:par>
                          <p:cTn id="21" fill="hold">
                            <p:stCondLst>
                              <p:cond delay="9200"/>
                            </p:stCondLst>
                            <p:childTnLst>
                              <p:par>
                                <p:cTn id="22" presetID="42" presetClass="entr" presetSubtype="0" fill="hold" nodeType="after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fade">
                                      <p:cBhvr>
                                        <p:cTn id="24" dur="1500"/>
                                        <p:tgtEl>
                                          <p:spTgt spid="6">
                                            <p:txEl>
                                              <p:pRg st="2" end="2"/>
                                            </p:txEl>
                                          </p:spTgt>
                                        </p:tgtEl>
                                      </p:cBhvr>
                                    </p:animEffect>
                                    <p:anim calcmode="lin" valueType="num">
                                      <p:cBhvr>
                                        <p:cTn id="25" dur="1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6" dur="15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10700"/>
                            </p:stCondLst>
                            <p:childTnLst>
                              <p:par>
                                <p:cTn id="28" presetID="2" presetClass="entr" presetSubtype="2" fill="hold" grpId="0" nodeType="afterEffect">
                                  <p:stCondLst>
                                    <p:cond delay="50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13200"/>
                            </p:stCondLst>
                            <p:childTnLst>
                              <p:par>
                                <p:cTn id="33" presetID="42" presetClass="entr" presetSubtype="0" fill="hold" grpId="0" nodeType="afterEffect">
                                  <p:stCondLst>
                                    <p:cond delay="5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P spid="7"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Kruh"/>
          <p:cNvSpPr/>
          <p:nvPr/>
        </p:nvSpPr>
        <p:spPr>
          <a:xfrm>
            <a:off x="7924800" y="4389466"/>
            <a:ext cx="498384" cy="456853"/>
          </a:xfrm>
          <a:prstGeom prst="flowChartConnector">
            <a:avLst/>
          </a:prstGeom>
          <a:solidFill>
            <a:schemeClr val="bg1">
              <a:lumMod val="75000"/>
              <a:alpha val="7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7" name="Text"/>
          <p:cNvSpPr txBox="1"/>
          <p:nvPr/>
        </p:nvSpPr>
        <p:spPr>
          <a:xfrm>
            <a:off x="304800" y="285750"/>
            <a:ext cx="8534400" cy="4216539"/>
          </a:xfrm>
          <a:prstGeom prst="rect">
            <a:avLst/>
          </a:prstGeom>
          <a:noFill/>
        </p:spPr>
        <p:txBody>
          <a:bodyPr wrap="square" rtlCol="0">
            <a:spAutoFit/>
          </a:bodyPr>
          <a:lstStyle/>
          <a:p>
            <a:pPr algn="just"/>
            <a:r>
              <a:rPr lang="en-US" sz="2400" u="sng">
                <a:solidFill>
                  <a:schemeClr val="bg1"/>
                </a:solidFill>
                <a:latin typeface="Artistik CE" panose="040F0704080607010103" pitchFamily="82" charset="0"/>
              </a:rPr>
              <a:t>Trip Advisor, Inc.</a:t>
            </a:r>
            <a:endParaRPr lang="sk-SK" sz="2400" u="sng">
              <a:solidFill>
                <a:schemeClr val="bg1"/>
              </a:solidFill>
              <a:latin typeface="Artistik CE" panose="040F0704080607010103" pitchFamily="82" charset="0"/>
            </a:endParaRPr>
          </a:p>
          <a:p>
            <a:pPr algn="just"/>
            <a:r>
              <a:rPr lang="en-US" sz="1000">
                <a:solidFill>
                  <a:schemeClr val="bg1"/>
                </a:solidFill>
                <a:latin typeface="Artistik CE" panose="040F0704080607010103" pitchFamily="82" charset="0"/>
              </a:rPr>
              <a:t> </a:t>
            </a:r>
            <a:endParaRPr lang="sk-SK" sz="1000">
              <a:solidFill>
                <a:schemeClr val="bg1"/>
              </a:solidFill>
              <a:latin typeface="Artistik CE" panose="040F0704080607010103" pitchFamily="82" charset="0"/>
            </a:endParaRPr>
          </a:p>
          <a:p>
            <a:pPr algn="just"/>
            <a:r>
              <a:rPr lang="en-US">
                <a:solidFill>
                  <a:srgbClr val="FFC000"/>
                </a:solidFill>
                <a:latin typeface="Artistik CE" panose="040F0704080607010103" pitchFamily="82" charset="0"/>
              </a:rPr>
              <a:t>is an American travel website company providing reviews of travel-related content. It provides travel information based on user-generated content and has released its list of top tourist destinations for 2015. Headquartered in Needham, Massachusetts, it claims to be the largest travel site in the world, with more than 60 million members and over 170 million reviews and opinions of hotels, restaurants, attractions and other travel-related businesses. Trip Advisor Media Group operates 25 travel brands. Here is it’s list of top 25 travelers' favorite destinations</a:t>
            </a:r>
            <a:r>
              <a:rPr lang="sk-SK">
                <a:solidFill>
                  <a:srgbClr val="FFC000"/>
                </a:solidFill>
                <a:latin typeface="Artistik CE" panose="040F0704080607010103" pitchFamily="82" charset="0"/>
              </a:rPr>
              <a:t>,</a:t>
            </a:r>
            <a:r>
              <a:rPr lang="en-US">
                <a:solidFill>
                  <a:srgbClr val="FFC000"/>
                </a:solidFill>
                <a:latin typeface="Artistik CE" panose="040F0704080607010103" pitchFamily="82" charset="0"/>
              </a:rPr>
              <a:t> covering Asia, America, North Africa, Pacific States and most of Europe. Seems like </a:t>
            </a:r>
            <a:r>
              <a:rPr lang="sk-SK">
                <a:solidFill>
                  <a:srgbClr val="FFC000"/>
                </a:solidFill>
                <a:latin typeface="Artistik CE" panose="040F0704080607010103" pitchFamily="82" charset="0"/>
              </a:rPr>
              <a:t>-</a:t>
            </a:r>
            <a:r>
              <a:rPr lang="en-US">
                <a:solidFill>
                  <a:srgbClr val="FFC000"/>
                </a:solidFill>
                <a:latin typeface="Artistik CE" panose="040F0704080607010103" pitchFamily="82" charset="0"/>
              </a:rPr>
              <a:t> Singapore, Philippines, China and India are not within the top list. Perhaps the criteria of ease of travel is missing in these nations like transportation, food preferences, visa rules &amp; documentation. Singapore of late is earning a commercial status rather than a tourist identity.</a:t>
            </a:r>
            <a:endParaRPr lang="sk-SK">
              <a:solidFill>
                <a:srgbClr val="FFC000"/>
              </a:solidFill>
              <a:latin typeface="Artistik CE" panose="040F0704080607010103" pitchFamily="82" charset="0"/>
            </a:endParaRPr>
          </a:p>
          <a:p>
            <a:pPr algn="just"/>
            <a:endParaRPr lang="sk-SK" sz="1200">
              <a:solidFill>
                <a:schemeClr val="bg1"/>
              </a:solidFill>
            </a:endParaRPr>
          </a:p>
          <a:p>
            <a:pPr algn="ctr"/>
            <a:r>
              <a:rPr lang="en-US" sz="1400">
                <a:solidFill>
                  <a:srgbClr val="5989F5"/>
                </a:solidFill>
                <a:latin typeface="Artistik CE" panose="040F0704080607010103" pitchFamily="82" charset="0"/>
              </a:rPr>
              <a:t>REMEMBER THIS DATA IS NOT BASED ON TOTAL  NUMBER OF VISITORS TO A DESTINATION</a:t>
            </a:r>
            <a:endParaRPr lang="sk-SK" sz="1400">
              <a:solidFill>
                <a:srgbClr val="5989F5"/>
              </a:solidFill>
              <a:latin typeface="Artistik CE" panose="040F0704080607010103" pitchFamily="82" charset="0"/>
            </a:endParaRPr>
          </a:p>
          <a:p>
            <a:pPr algn="ctr"/>
            <a:r>
              <a:rPr lang="en-US" sz="1400">
                <a:solidFill>
                  <a:srgbClr val="5989F5"/>
                </a:solidFill>
                <a:latin typeface="Artistik CE" panose="040F0704080607010103" pitchFamily="82" charset="0"/>
              </a:rPr>
              <a:t>JUST THE DESIRED TOURIST DESTINATION BASED ON TRIP ADVIS</a:t>
            </a:r>
            <a:r>
              <a:rPr lang="sk-SK" sz="1400">
                <a:solidFill>
                  <a:srgbClr val="5989F5"/>
                </a:solidFill>
                <a:latin typeface="Artistik CE" panose="040F0704080607010103" pitchFamily="82" charset="0"/>
              </a:rPr>
              <a:t>O</a:t>
            </a:r>
            <a:r>
              <a:rPr lang="en-US" sz="1400">
                <a:solidFill>
                  <a:srgbClr val="5989F5"/>
                </a:solidFill>
                <a:latin typeface="Artistik CE" panose="040F0704080607010103" pitchFamily="82" charset="0"/>
              </a:rPr>
              <a:t>R TRAVELLERS’ FEEDBACK.</a:t>
            </a:r>
            <a:endParaRPr lang="sk-SK" sz="1400">
              <a:solidFill>
                <a:srgbClr val="5989F5"/>
              </a:solidFill>
              <a:latin typeface="Artistik CE" panose="040F0704080607010103" pitchFamily="82" charset="0"/>
            </a:endParaRPr>
          </a:p>
          <a:p>
            <a:pPr algn="ctr"/>
            <a:endParaRPr lang="en-US" sz="1400">
              <a:solidFill>
                <a:schemeClr val="bg1"/>
              </a:solidFill>
            </a:endParaRPr>
          </a:p>
          <a:p>
            <a:pPr algn="ctr"/>
            <a:r>
              <a:rPr lang="en-US" u="sng">
                <a:solidFill>
                  <a:schemeClr val="bg1"/>
                </a:solidFill>
                <a:latin typeface="Artistik CE" panose="040F0704080607010103" pitchFamily="82" charset="0"/>
              </a:rPr>
              <a:t>Hope this information is useful for the  tourists of the world.</a:t>
            </a:r>
          </a:p>
        </p:txBody>
      </p:sp>
      <p:pic>
        <p:nvPicPr>
          <p:cNvPr id="8" name="Myš"/>
          <p:cNvPicPr>
            <a:picLocks noChangeAspect="1"/>
          </p:cNvPicPr>
          <p:nvPr/>
        </p:nvPicPr>
        <p:blipFill>
          <a:blip r:embed="rId2" cstate="print">
            <a:extLst>
              <a:ext uri="{BEBA8EAE-BF5A-486C-A8C5-ECC9F3942E4B}">
                <a14:imgProps xmlns:a14="http://schemas.microsoft.com/office/drawing/2010/main">
                  <a14:imgLayer r:embed="rId3">
                    <a14:imgEffect>
                      <a14:brightnessContrast bright="13000"/>
                    </a14:imgEffect>
                  </a14:imgLayer>
                </a14:imgProps>
              </a:ext>
              <a:ext uri="{28A0092B-C50C-407E-A947-70E740481C1C}">
                <a14:useLocalDpi xmlns:a14="http://schemas.microsoft.com/office/drawing/2010/main" val="0"/>
              </a:ext>
            </a:extLst>
          </a:blip>
          <a:stretch>
            <a:fillRect/>
          </a:stretch>
        </p:blipFill>
        <p:spPr>
          <a:xfrm rot="1062037">
            <a:off x="8016802" y="4468354"/>
            <a:ext cx="334972" cy="334972"/>
          </a:xfrm>
          <a:prstGeom prst="rect">
            <a:avLst/>
          </a:prstGeom>
        </p:spPr>
      </p:pic>
    </p:spTree>
    <p:extLst>
      <p:ext uri="{BB962C8B-B14F-4D97-AF65-F5344CB8AC3E}">
        <p14:creationId xmlns:p14="http://schemas.microsoft.com/office/powerpoint/2010/main" val="348244007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animEffect transition="in" filter="wipe(up)">
                                      <p:cBhvr>
                                        <p:cTn id="11" dur="3000"/>
                                        <p:tgtEl>
                                          <p:spTgt spid="7">
                                            <p:txEl>
                                              <p:pRg st="2" end="2"/>
                                            </p:txEl>
                                          </p:spTgt>
                                        </p:tgtEl>
                                      </p:cBhvr>
                                    </p:animEffect>
                                  </p:childTnLst>
                                </p:cTn>
                              </p:par>
                            </p:childTnLst>
                          </p:cTn>
                        </p:par>
                        <p:par>
                          <p:cTn id="12" fill="hold">
                            <p:stCondLst>
                              <p:cond delay="5000"/>
                            </p:stCondLst>
                            <p:childTnLst>
                              <p:par>
                                <p:cTn id="13" presetID="53" presetClass="entr" presetSubtype="16" fill="hold" nodeType="afterEffect">
                                  <p:stCondLst>
                                    <p:cond delay="1000"/>
                                  </p:stCondLst>
                                  <p:childTnLst>
                                    <p:set>
                                      <p:cBhvr>
                                        <p:cTn id="14" dur="1" fill="hold">
                                          <p:stCondLst>
                                            <p:cond delay="0"/>
                                          </p:stCondLst>
                                        </p:cTn>
                                        <p:tgtEl>
                                          <p:spTgt spid="7">
                                            <p:txEl>
                                              <p:pRg st="4" end="4"/>
                                            </p:txEl>
                                          </p:spTgt>
                                        </p:tgtEl>
                                        <p:attrNameLst>
                                          <p:attrName>style.visibility</p:attrName>
                                        </p:attrNameLst>
                                      </p:cBhvr>
                                      <p:to>
                                        <p:strVal val="visible"/>
                                      </p:to>
                                    </p:set>
                                    <p:anim calcmode="lin" valueType="num">
                                      <p:cBhvr>
                                        <p:cTn id="15" dur="1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16" dur="15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17" dur="1500"/>
                                        <p:tgtEl>
                                          <p:spTgt spid="7">
                                            <p:txEl>
                                              <p:pRg st="4" end="4"/>
                                            </p:txEl>
                                          </p:spTgt>
                                        </p:tgtEl>
                                      </p:cBhvr>
                                    </p:animEffect>
                                  </p:childTnLst>
                                </p:cTn>
                              </p:par>
                              <p:par>
                                <p:cTn id="18" presetID="53" presetClass="entr" presetSubtype="16" fill="hold" nodeType="withEffect">
                                  <p:stCondLst>
                                    <p:cond delay="1000"/>
                                  </p:stCondLst>
                                  <p:childTnLst>
                                    <p:set>
                                      <p:cBhvr>
                                        <p:cTn id="19" dur="1" fill="hold">
                                          <p:stCondLst>
                                            <p:cond delay="0"/>
                                          </p:stCondLst>
                                        </p:cTn>
                                        <p:tgtEl>
                                          <p:spTgt spid="7">
                                            <p:txEl>
                                              <p:pRg st="5" end="5"/>
                                            </p:txEl>
                                          </p:spTgt>
                                        </p:tgtEl>
                                        <p:attrNameLst>
                                          <p:attrName>style.visibility</p:attrName>
                                        </p:attrNameLst>
                                      </p:cBhvr>
                                      <p:to>
                                        <p:strVal val="visible"/>
                                      </p:to>
                                    </p:set>
                                    <p:anim calcmode="lin" valueType="num">
                                      <p:cBhvr>
                                        <p:cTn id="20" dur="1500" fill="hold"/>
                                        <p:tgtEl>
                                          <p:spTgt spid="7">
                                            <p:txEl>
                                              <p:pRg st="5" end="5"/>
                                            </p:txEl>
                                          </p:spTgt>
                                        </p:tgtEl>
                                        <p:attrNameLst>
                                          <p:attrName>ppt_w</p:attrName>
                                        </p:attrNameLst>
                                      </p:cBhvr>
                                      <p:tavLst>
                                        <p:tav tm="0">
                                          <p:val>
                                            <p:fltVal val="0"/>
                                          </p:val>
                                        </p:tav>
                                        <p:tav tm="100000">
                                          <p:val>
                                            <p:strVal val="#ppt_w"/>
                                          </p:val>
                                        </p:tav>
                                      </p:tavLst>
                                    </p:anim>
                                    <p:anim calcmode="lin" valueType="num">
                                      <p:cBhvr>
                                        <p:cTn id="21" dur="1500" fill="hold"/>
                                        <p:tgtEl>
                                          <p:spTgt spid="7">
                                            <p:txEl>
                                              <p:pRg st="5" end="5"/>
                                            </p:txEl>
                                          </p:spTgt>
                                        </p:tgtEl>
                                        <p:attrNameLst>
                                          <p:attrName>ppt_h</p:attrName>
                                        </p:attrNameLst>
                                      </p:cBhvr>
                                      <p:tavLst>
                                        <p:tav tm="0">
                                          <p:val>
                                            <p:fltVal val="0"/>
                                          </p:val>
                                        </p:tav>
                                        <p:tav tm="100000">
                                          <p:val>
                                            <p:strVal val="#ppt_h"/>
                                          </p:val>
                                        </p:tav>
                                      </p:tavLst>
                                    </p:anim>
                                    <p:animEffect transition="in" filter="fade">
                                      <p:cBhvr>
                                        <p:cTn id="22" dur="1500"/>
                                        <p:tgtEl>
                                          <p:spTgt spid="7">
                                            <p:txEl>
                                              <p:pRg st="5" end="5"/>
                                            </p:txEl>
                                          </p:spTgt>
                                        </p:tgtEl>
                                      </p:cBhvr>
                                    </p:animEffect>
                                  </p:childTnLst>
                                </p:cTn>
                              </p:par>
                            </p:childTnLst>
                          </p:cTn>
                        </p:par>
                        <p:par>
                          <p:cTn id="23" fill="hold">
                            <p:stCondLst>
                              <p:cond delay="7500"/>
                            </p:stCondLst>
                            <p:childTnLst>
                              <p:par>
                                <p:cTn id="24" presetID="42" presetClass="entr" presetSubtype="0" fill="hold" nodeType="afterEffect">
                                  <p:stCondLst>
                                    <p:cond delay="1000"/>
                                  </p:stCondLst>
                                  <p:childTnLst>
                                    <p:set>
                                      <p:cBhvr>
                                        <p:cTn id="25" dur="1" fill="hold">
                                          <p:stCondLst>
                                            <p:cond delay="0"/>
                                          </p:stCondLst>
                                        </p:cTn>
                                        <p:tgtEl>
                                          <p:spTgt spid="7">
                                            <p:txEl>
                                              <p:pRg st="7" end="7"/>
                                            </p:txEl>
                                          </p:spTgt>
                                        </p:tgtEl>
                                        <p:attrNameLst>
                                          <p:attrName>style.visibility</p:attrName>
                                        </p:attrNameLst>
                                      </p:cBhvr>
                                      <p:to>
                                        <p:strVal val="visible"/>
                                      </p:to>
                                    </p:set>
                                    <p:animEffect transition="in" filter="fade">
                                      <p:cBhvr>
                                        <p:cTn id="26" dur="1500"/>
                                        <p:tgtEl>
                                          <p:spTgt spid="7">
                                            <p:txEl>
                                              <p:pRg st="7" end="7"/>
                                            </p:txEl>
                                          </p:spTgt>
                                        </p:tgtEl>
                                      </p:cBhvr>
                                    </p:animEffect>
                                    <p:anim calcmode="lin" valueType="num">
                                      <p:cBhvr>
                                        <p:cTn id="27" dur="15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28" dur="15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par>
                          <p:cTn id="29" fill="hold">
                            <p:stCondLst>
                              <p:cond delay="10000"/>
                            </p:stCondLst>
                            <p:childTnLst>
                              <p:par>
                                <p:cTn id="30" presetID="53" presetClass="entr" presetSubtype="16" fill="hold" grpId="0" nodeType="after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1500" fill="hold"/>
                                        <p:tgtEl>
                                          <p:spTgt spid="9"/>
                                        </p:tgtEl>
                                        <p:attrNameLst>
                                          <p:attrName>ppt_w</p:attrName>
                                        </p:attrNameLst>
                                      </p:cBhvr>
                                      <p:tavLst>
                                        <p:tav tm="0">
                                          <p:val>
                                            <p:fltVal val="0"/>
                                          </p:val>
                                        </p:tav>
                                        <p:tav tm="100000">
                                          <p:val>
                                            <p:strVal val="#ppt_w"/>
                                          </p:val>
                                        </p:tav>
                                      </p:tavLst>
                                    </p:anim>
                                    <p:anim calcmode="lin" valueType="num">
                                      <p:cBhvr>
                                        <p:cTn id="33" dur="1500" fill="hold"/>
                                        <p:tgtEl>
                                          <p:spTgt spid="9"/>
                                        </p:tgtEl>
                                        <p:attrNameLst>
                                          <p:attrName>ppt_h</p:attrName>
                                        </p:attrNameLst>
                                      </p:cBhvr>
                                      <p:tavLst>
                                        <p:tav tm="0">
                                          <p:val>
                                            <p:fltVal val="0"/>
                                          </p:val>
                                        </p:tav>
                                        <p:tav tm="100000">
                                          <p:val>
                                            <p:strVal val="#ppt_h"/>
                                          </p:val>
                                        </p:tav>
                                      </p:tavLst>
                                    </p:anim>
                                    <p:animEffect transition="in" filter="fade">
                                      <p:cBhvr>
                                        <p:cTn id="34" dur="1500"/>
                                        <p:tgtEl>
                                          <p:spTgt spid="9"/>
                                        </p:tgtEl>
                                      </p:cBhvr>
                                    </p:animEffect>
                                  </p:childTnLst>
                                </p:cTn>
                              </p:par>
                              <p:par>
                                <p:cTn id="35" presetID="53" presetClass="entr" presetSubtype="16" fill="hold" nodeType="with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p:cTn id="37" dur="1500" fill="hold"/>
                                        <p:tgtEl>
                                          <p:spTgt spid="8"/>
                                        </p:tgtEl>
                                        <p:attrNameLst>
                                          <p:attrName>ppt_w</p:attrName>
                                        </p:attrNameLst>
                                      </p:cBhvr>
                                      <p:tavLst>
                                        <p:tav tm="0">
                                          <p:val>
                                            <p:fltVal val="0"/>
                                          </p:val>
                                        </p:tav>
                                        <p:tav tm="100000">
                                          <p:val>
                                            <p:strVal val="#ppt_w"/>
                                          </p:val>
                                        </p:tav>
                                      </p:tavLst>
                                    </p:anim>
                                    <p:anim calcmode="lin" valueType="num">
                                      <p:cBhvr>
                                        <p:cTn id="38" dur="1500" fill="hold"/>
                                        <p:tgtEl>
                                          <p:spTgt spid="8"/>
                                        </p:tgtEl>
                                        <p:attrNameLst>
                                          <p:attrName>ppt_h</p:attrName>
                                        </p:attrNameLst>
                                      </p:cBhvr>
                                      <p:tavLst>
                                        <p:tav tm="0">
                                          <p:val>
                                            <p:fltVal val="0"/>
                                          </p:val>
                                        </p:tav>
                                        <p:tav tm="100000">
                                          <p:val>
                                            <p:strVal val="#ppt_h"/>
                                          </p:val>
                                        </p:tav>
                                      </p:tavLst>
                                    </p:anim>
                                    <p:animEffect transition="in" filter="fade">
                                      <p:cBhvr>
                                        <p:cTn id="39"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8"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What is there not to love about Marrakech!? This city is an abundance of colours and fabrics, an endless maze of souks, and with many mosques, palaces and gardens to keep you exploring for days on end. Be sure to avoid the warmer months, as Marrakech experiences extremely high temperatures year-round. Watch out for the snake charmers in the Djemaa el-Fna!</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                                             Marrakech, Morocco</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extLst>
      <p:ext uri="{BB962C8B-B14F-4D97-AF65-F5344CB8AC3E}">
        <p14:creationId xmlns:p14="http://schemas.microsoft.com/office/powerpoint/2010/main" val="245378237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616"/>
            <a:ext cx="9144000" cy="4247534"/>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As the gateway to the ruins of Angkor Wat, Siem Reap attracts tourists from around the world and has recently become one of the world’s most visited tourist attractions.</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                                          Siem Reap, Cambodia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 y="0"/>
            <a:ext cx="9143999" cy="4248150"/>
          </a:xfrm>
          <a:prstGeom prst="rect">
            <a:avLst/>
          </a:prstGeom>
          <a:ln>
            <a:noFill/>
          </a:ln>
          <a:effectLst>
            <a:softEdge rad="112500"/>
          </a:effectLst>
        </p:spPr>
      </p:pic>
      <p:sp>
        <p:nvSpPr>
          <p:cNvPr id="5"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Istanbul has all the bustling Byzantine romance of the past and the chaotic charm of the present. Here are top Istanbul attractions. You can’t miss the iconic Hagia Sophia which was a  Greek Orthodox Christian patriarchal basilica (church), later an imperial mosque, and now a museum (Ayasofya Müzesi) in Istanbul, Turkey.</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3.                                                  Istanbul, Turkey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1"/>
            <a:ext cx="9143999" cy="4248150"/>
          </a:xfrm>
          <a:prstGeom prst="rect">
            <a:avLst/>
          </a:prstGeom>
          <a:ln>
            <a:noFill/>
          </a:ln>
          <a:effectLst>
            <a:softEdge rad="112500"/>
          </a:effectLst>
        </p:spPr>
      </p:pic>
      <p:sp>
        <p:nvSpPr>
          <p:cNvPr id="5"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Now the capital of Vietnam and the country’s second largest city, Hanoi is often cited as a must visit for travellers making their way to Vietnam. While the streets are busy and often chaotic, there is an abundance of culture to be found in the distinct blend of influences over the years: particularly the Southeast Asian, Chinese and French influences</a:t>
            </a:r>
            <a:r>
              <a:rPr lang="sk-SK" sz="1200">
                <a:solidFill>
                  <a:schemeClr val="bg1"/>
                </a:solidFill>
              </a:rPr>
              <a:t>.</a:t>
            </a:r>
            <a:endParaRPr lang="en-US" sz="1200">
              <a:solidFill>
                <a:schemeClr val="bg1"/>
              </a:solidFill>
            </a:endParaRP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4.                                                   Hanoi, Vietnam</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1"/>
            <a:ext cx="9144000" cy="4248151"/>
          </a:xfrm>
          <a:prstGeom prst="rect">
            <a:avLst/>
          </a:prstGeom>
          <a:ln>
            <a:noFill/>
          </a:ln>
          <a:effectLst>
            <a:softEdge rad="112500"/>
          </a:effectLst>
        </p:spPr>
      </p:pic>
      <p:sp>
        <p:nvSpPr>
          <p:cNvPr id="5"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This ‘just passing through’ city in Central Europe has quickly become a favourite for European adventurers. The Czech Republic capital offers visitors great beer, partying, and oodles of sightseeing for the more tame traveller. Be sure to visit nearby Cesky Krumlov (a short 2 hour drive away), as it might just be the most romantic town in Europe.</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5.                                        Prague, Czech Republic</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As the world’s most visited city, it is perhaps no surprise that London is in the top of the list for most times. To discover more of London beyond the tourist attractions, be sure to check out the London contributor’s top tips</a:t>
            </a:r>
            <a:r>
              <a:rPr lang="sk-SK" sz="1200">
                <a:solidFill>
                  <a:schemeClr val="bg1"/>
                </a:solidFill>
              </a:rPr>
              <a:t>.</a:t>
            </a:r>
            <a:endParaRPr lang="en-US" sz="1200">
              <a:solidFill>
                <a:schemeClr val="bg1"/>
              </a:solidFill>
            </a:endParaRP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6.                                       London, United Kingdom</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3999"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The eternal city has so many attractions to offer travellers that it is little wonder it scraped into the top 10 of the world’s best destinations. Be sure not to miss anything with this list of the  top attractions in Rome.</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7.                                                        Rome, Italy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The capital of Argentina is bursting with Spanish architectural influence and is a modern day hub for business in South America.  Be sure to check out this list of the best things to see and do in Buenos Aires</a:t>
            </a:r>
            <a:r>
              <a:rPr lang="sk-SK" sz="1200">
                <a:solidFill>
                  <a:schemeClr val="bg1"/>
                </a:solidFill>
              </a:rPr>
              <a:t>.</a:t>
            </a:r>
            <a:endParaRPr lang="en-US" sz="1200">
              <a:solidFill>
                <a:schemeClr val="bg1"/>
              </a:solidFill>
            </a:endParaRP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8.                                       Buenos Aires, Argentina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It is hardly a surprise to see Paris on the list </a:t>
            </a:r>
            <a:r>
              <a:rPr lang="sk-SK" sz="1200">
                <a:solidFill>
                  <a:schemeClr val="bg1"/>
                </a:solidFill>
              </a:rPr>
              <a:t>-</a:t>
            </a:r>
            <a:r>
              <a:rPr lang="en-US" sz="1200">
                <a:solidFill>
                  <a:schemeClr val="bg1"/>
                </a:solidFill>
              </a:rPr>
              <a:t> it is after all a WOW reader fave!!! The city of love has so much to offer all travellers </a:t>
            </a:r>
            <a:r>
              <a:rPr lang="sk-SK" sz="1200">
                <a:solidFill>
                  <a:schemeClr val="bg1"/>
                </a:solidFill>
              </a:rPr>
              <a:t>-</a:t>
            </a:r>
            <a:r>
              <a:rPr lang="en-US" sz="1200">
                <a:solidFill>
                  <a:schemeClr val="bg1"/>
                </a:solidFill>
              </a:rPr>
              <a:t> whether you’re loved up or flying solo. If you are indeed loved up and looking for that iconic view of the Eiffel Tower from a hotel balcony, check yourself into the Shangri-La Paris, who arguably have the best view of the tower from their gorgeous rooms and suites.</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9.                                                      Paris, France</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Cape Town is fondly regarded by locals and visitors alike as the world’s prettiest city </a:t>
            </a:r>
            <a:r>
              <a:rPr lang="sk-SK" sz="1200">
                <a:solidFill>
                  <a:schemeClr val="bg1"/>
                </a:solidFill>
              </a:rPr>
              <a:t>-</a:t>
            </a:r>
            <a:r>
              <a:rPr lang="en-US" sz="1200">
                <a:solidFill>
                  <a:schemeClr val="bg1"/>
                </a:solidFill>
              </a:rPr>
              <a:t> all because of that iconic blend of where the city meets the sea, and nature plays a key part in the lives of locals. You’ll love making your way up the famous Table Mountain and the many activities on offer around Cape Town.</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10.                                     Cape Town, South Africa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6"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A city that needs no introduction </a:t>
            </a:r>
            <a:r>
              <a:rPr lang="sk-SK" sz="1200">
                <a:solidFill>
                  <a:schemeClr val="bg1"/>
                </a:solidFill>
              </a:rPr>
              <a:t>-</a:t>
            </a:r>
            <a:r>
              <a:rPr lang="en-US" sz="1200">
                <a:solidFill>
                  <a:schemeClr val="bg1"/>
                </a:solidFill>
              </a:rPr>
              <a:t> the big apple. Be sure to check out the various New York </a:t>
            </a:r>
            <a:r>
              <a:rPr lang="sk-SK" sz="1200">
                <a:solidFill>
                  <a:schemeClr val="bg1"/>
                </a:solidFill>
              </a:rPr>
              <a:t>n</a:t>
            </a:r>
            <a:r>
              <a:rPr lang="en-US" sz="1200">
                <a:solidFill>
                  <a:schemeClr val="bg1"/>
                </a:solidFill>
              </a:rPr>
              <a:t>eighbourhoods you must visit and for the photograph enthusiasts, here’s a quick list of the best places to take a snap in The City.</a:t>
            </a:r>
          </a:p>
        </p:txBody>
      </p:sp>
      <p:sp>
        <p:nvSpPr>
          <p:cNvPr id="7"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11.                                            New York City, USA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And so it goes that if you love skiing, you’ll love Zermatt. This mountain resort town in Switzerland is one of the most popular in all of Europe, so you’ll need to book well in advance if you’re coming in the peak winter season. Also, it won’t come cheap!</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12.                                          Zermatt, Switzerland</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6"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The capital of Catalonia is also the capital of GREAT food and captivating architecture. Gaudi’s legacy is to be seen throughout the city, so be sure to take the time to wander through the various neighborhoods and appreciate the architecture especially the Cathedral Basilica (Sagrada Familia).</a:t>
            </a:r>
          </a:p>
        </p:txBody>
      </p:sp>
      <p:sp>
        <p:nvSpPr>
          <p:cNvPr id="7"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13.                                                Barcelona, Spain</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3999"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This little town in Cappadocia is a favourite for travellers visiting Turkey to take flight in the sea of hot air balloons over the area. To find out what the experience is like, here’s one of the best picture of : </a:t>
            </a:r>
            <a:r>
              <a:rPr lang="sk-SK" sz="1200">
                <a:solidFill>
                  <a:schemeClr val="bg1"/>
                </a:solidFill>
              </a:rPr>
              <a:t> </a:t>
            </a:r>
            <a:r>
              <a:rPr lang="en-US" sz="1200">
                <a:solidFill>
                  <a:schemeClr val="bg1"/>
                </a:solidFill>
              </a:rPr>
              <a:t>Hot </a:t>
            </a:r>
            <a:r>
              <a:rPr lang="sk-SK" sz="1200">
                <a:solidFill>
                  <a:schemeClr val="bg1"/>
                </a:solidFill>
              </a:rPr>
              <a:t>a</a:t>
            </a:r>
            <a:r>
              <a:rPr lang="en-US" sz="1200">
                <a:solidFill>
                  <a:schemeClr val="bg1"/>
                </a:solidFill>
              </a:rPr>
              <a:t>ir ballooning over Cappadocia.</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14.                                                 Göreme, Turkey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6"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Well before hollywood caught on (aka Eat Pray Love) to the charm of Bali, travellers have been flocking from near and far to experience the fantastic organic foods, spiritual experience and colourful sunsets on offer. Perhaps no place is as serene and surreal as Ubud, lying in the centre of Bali with its’ pristine rice fields, rolling hills and friendly locals. For the full experience, why not consider a surf+bike+yoga retreat!?</a:t>
            </a:r>
          </a:p>
        </p:txBody>
      </p:sp>
      <p:sp>
        <p:nvSpPr>
          <p:cNvPr id="7"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15.                                                 Ubud, Indonesia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 y="0"/>
            <a:ext cx="914400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Having recently visited the popular (and highly photographed) UNESCO World Heritage Site of Machu Picchu, I can certainly say firsthand that it is little wonder this is one of the world’s top 25 best destinations. Here’s a guide to help you get the most from Machu Picchu.</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16.                                                        Cusco, Peru</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 y="0"/>
            <a:ext cx="914400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You’ll love the former capital of the Russian Federation… it’s impossible not to! St</a:t>
            </a:r>
            <a:r>
              <a:rPr lang="sk-SK" sz="1200">
                <a:solidFill>
                  <a:schemeClr val="bg1"/>
                </a:solidFill>
              </a:rPr>
              <a:t>.</a:t>
            </a:r>
            <a:r>
              <a:rPr lang="en-US" sz="1200">
                <a:solidFill>
                  <a:schemeClr val="bg1"/>
                </a:solidFill>
              </a:rPr>
              <a:t> Petersburg is charming, cultured, and oozing with history at every turn.</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17.                                         St.Petersburg, Russia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Bangkok makes the list thanks to its’ chaotic charm. Bursting with colour and neon signs, Bangkok mesmerises travellers as they pass through the busy city en route to the much more calm shores of Phuket, Koh Samui or other resort towns.</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18.                                             Bangkok, Thailand</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2" y="1"/>
            <a:ext cx="9143998" cy="4248149"/>
          </a:xfrm>
          <a:prstGeom prst="rect">
            <a:avLst/>
          </a:prstGeom>
          <a:ln>
            <a:noFill/>
          </a:ln>
          <a:effectLst>
            <a:softEdge rad="112500"/>
          </a:effectLst>
        </p:spPr>
      </p:pic>
      <p:sp>
        <p:nvSpPr>
          <p:cNvPr id="6"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Sadly devastated by the recent earthquake, the city of Kathmandu  is a favourite for the adventurous traveller. While they are still picking up the pieces given the current crisis, now might be the perfect time to visit in a capacity where you can give back by an active tourism trip. Whatever may have happened,</a:t>
            </a:r>
            <a:r>
              <a:rPr lang="sk-SK" sz="1200">
                <a:solidFill>
                  <a:schemeClr val="bg1"/>
                </a:solidFill>
              </a:rPr>
              <a:t> </a:t>
            </a:r>
            <a:r>
              <a:rPr lang="en-US" sz="1200">
                <a:solidFill>
                  <a:schemeClr val="bg1"/>
                </a:solidFill>
              </a:rPr>
              <a:t>the Himalayan trek  is too beautiful to miss out.</a:t>
            </a:r>
          </a:p>
        </p:txBody>
      </p:sp>
      <p:sp>
        <p:nvSpPr>
          <p:cNvPr id="7"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19.                                              Kathmandu, Nepal</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5109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Athens often gets a bad wrap for being dirty, unorganised and not being tourist-friendly. But the plain fact is that Athens has history like no other </a:t>
            </a:r>
            <a:r>
              <a:rPr lang="sk-SK" sz="1200">
                <a:solidFill>
                  <a:schemeClr val="bg1"/>
                </a:solidFill>
              </a:rPr>
              <a:t>-</a:t>
            </a:r>
            <a:r>
              <a:rPr lang="en-US" sz="1200">
                <a:solidFill>
                  <a:schemeClr val="bg1"/>
                </a:solidFill>
              </a:rPr>
              <a:t> so it is certainly worth a couple of days in your itinerary, if even only en route to the nearby Greek islands</a:t>
            </a:r>
            <a:r>
              <a:rPr lang="sk-SK" sz="1200">
                <a:solidFill>
                  <a:schemeClr val="bg1"/>
                </a:solidFill>
              </a:rPr>
              <a:t>.</a:t>
            </a:r>
            <a:endParaRPr lang="en-US" sz="1200">
              <a:solidFill>
                <a:schemeClr val="bg1"/>
              </a:solidFill>
            </a:endParaRP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20.                                                 Athens, Greece</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Budapest is commonly cited as one of Europe’s most underrated cities </a:t>
            </a:r>
            <a:r>
              <a:rPr lang="sk-SK" sz="1200">
                <a:solidFill>
                  <a:schemeClr val="bg1"/>
                </a:solidFill>
              </a:rPr>
              <a:t>-</a:t>
            </a:r>
            <a:r>
              <a:rPr lang="en-US" sz="1200">
                <a:solidFill>
                  <a:schemeClr val="bg1"/>
                </a:solidFill>
              </a:rPr>
              <a:t> but I’d say it is probably </a:t>
            </a:r>
            <a:r>
              <a:rPr lang="sk-SK" sz="1200">
                <a:solidFill>
                  <a:schemeClr val="bg1"/>
                </a:solidFill>
              </a:rPr>
              <a:t>the</a:t>
            </a:r>
            <a:r>
              <a:rPr lang="en-US" sz="1200">
                <a:solidFill>
                  <a:schemeClr val="bg1"/>
                </a:solidFill>
              </a:rPr>
              <a:t> most underrated of the European cities now being discovered by travellers venturing beyond the tradition path in the West.</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21.                                               Budapest, Hungary</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2228" cy="4248150"/>
          </a:xfrm>
          <a:prstGeom prst="rect">
            <a:avLst/>
          </a:prstGeom>
          <a:ln>
            <a:noFill/>
          </a:ln>
          <a:effectLst>
            <a:softEdge rad="112500"/>
          </a:effectLst>
        </p:spPr>
      </p:pic>
      <p:sp>
        <p:nvSpPr>
          <p:cNvPr id="5" name="Popis"/>
          <p:cNvSpPr txBox="1"/>
          <p:nvPr/>
        </p:nvSpPr>
        <p:spPr>
          <a:xfrm>
            <a:off x="152400" y="4428000"/>
            <a:ext cx="8839200" cy="461665"/>
          </a:xfrm>
          <a:prstGeom prst="rect">
            <a:avLst/>
          </a:prstGeom>
          <a:noFill/>
        </p:spPr>
        <p:txBody>
          <a:bodyPr wrap="square" rtlCol="0">
            <a:spAutoFit/>
          </a:bodyPr>
          <a:lstStyle/>
          <a:p>
            <a:pPr algn="ctr"/>
            <a:r>
              <a:rPr lang="en-US" sz="1200">
                <a:solidFill>
                  <a:schemeClr val="bg1"/>
                </a:solidFill>
              </a:rPr>
              <a:t>New Zealand’s adventure capital has a lot to offer travellers: bungy jumping, sky diving, mountain biking, hiking, and kayaking are just a few to be named</a:t>
            </a:r>
            <a:r>
              <a:rPr lang="sk-SK" sz="1200">
                <a:solidFill>
                  <a:schemeClr val="bg1"/>
                </a:solidFill>
              </a:rPr>
              <a:t> -</a:t>
            </a:r>
            <a:r>
              <a:rPr lang="en-US" sz="1200">
                <a:solidFill>
                  <a:schemeClr val="bg1"/>
                </a:solidFill>
              </a:rPr>
              <a:t> </a:t>
            </a:r>
            <a:r>
              <a:rPr lang="sk-SK" sz="1200">
                <a:solidFill>
                  <a:schemeClr val="bg1"/>
                </a:solidFill>
              </a:rPr>
              <a:t>b</a:t>
            </a:r>
            <a:r>
              <a:rPr lang="en-US" sz="1200">
                <a:solidFill>
                  <a:schemeClr val="bg1"/>
                </a:solidFill>
              </a:rPr>
              <a:t>ut most importantly its scenic suburban roads.</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22.                                  Queenstown, New Zealand</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5"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My obsession with Hong Kong will probably never fade. Having visited the city for up to two weeks at a time on more than 8 occasions, I can safely say that I have a soft spot for this East-meets-West city in Asia. If you’re heading there soon, here’s where you’ll find the best dim sum, what to do in Hong Kong and a very unofficial guide to Disneyland Hong Kong</a:t>
            </a:r>
            <a:r>
              <a:rPr lang="sk-SK" sz="1200">
                <a:solidFill>
                  <a:schemeClr val="bg1"/>
                </a:solidFill>
              </a:rPr>
              <a:t>.</a:t>
            </a:r>
            <a:endParaRPr lang="en-US" sz="1200">
              <a:solidFill>
                <a:schemeClr val="bg1"/>
              </a:solidFill>
            </a:endParaRP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23.                                              Hong Kong, China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Fot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9144000" cy="4248150"/>
          </a:xfrm>
          <a:prstGeom prst="rect">
            <a:avLst/>
          </a:prstGeom>
          <a:ln>
            <a:noFill/>
          </a:ln>
          <a:effectLst>
            <a:softEdge rad="112500"/>
          </a:effectLst>
        </p:spPr>
      </p:pic>
      <p:sp>
        <p:nvSpPr>
          <p:cNvPr id="6"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The city that emerged out of the desert almost overnight is quickly becoming a favourite for frequent travellers. Its no secret that Emirates is one of the best airlines out there (they seriously offer the most comfortable economy class and a very indulgent business class), so Dubai is becoming a common stopover for travellers flying across the globe.</a:t>
            </a:r>
          </a:p>
        </p:txBody>
      </p:sp>
      <p:sp>
        <p:nvSpPr>
          <p:cNvPr id="7"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24.                                                       Dubai, UAE</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Foto"/>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0" y="0"/>
            <a:ext cx="9143999" cy="4248150"/>
          </a:xfrm>
          <a:prstGeom prst="rect">
            <a:avLst/>
          </a:prstGeom>
          <a:ln>
            <a:noFill/>
          </a:ln>
          <a:effectLst>
            <a:softEdge rad="112500"/>
          </a:effectLst>
        </p:spPr>
      </p:pic>
      <p:sp>
        <p:nvSpPr>
          <p:cNvPr id="5" name="Popis"/>
          <p:cNvSpPr txBox="1"/>
          <p:nvPr/>
        </p:nvSpPr>
        <p:spPr>
          <a:xfrm>
            <a:off x="152400" y="4320000"/>
            <a:ext cx="8839200" cy="646331"/>
          </a:xfrm>
          <a:prstGeom prst="rect">
            <a:avLst/>
          </a:prstGeom>
          <a:noFill/>
        </p:spPr>
        <p:txBody>
          <a:bodyPr wrap="square" rtlCol="0">
            <a:spAutoFit/>
          </a:bodyPr>
          <a:lstStyle/>
          <a:p>
            <a:pPr algn="ctr"/>
            <a:r>
              <a:rPr lang="en-US" sz="1200">
                <a:solidFill>
                  <a:schemeClr val="bg1"/>
                </a:solidFill>
              </a:rPr>
              <a:t>Way over in the Southern Hemisphere lies one of the most popular ‘dream destinations’ </a:t>
            </a:r>
            <a:r>
              <a:rPr lang="sk-SK" sz="1200">
                <a:solidFill>
                  <a:schemeClr val="bg1"/>
                </a:solidFill>
              </a:rPr>
              <a:t>-</a:t>
            </a:r>
            <a:r>
              <a:rPr lang="en-US" sz="1200">
                <a:solidFill>
                  <a:schemeClr val="bg1"/>
                </a:solidFill>
              </a:rPr>
              <a:t> Sydney, the cultural capital of Australia and home to the iconic Sydney opera house and Sydney harbour bridge. If you’ve stepped off a long haul flight to get here, you’re gonna need to know where to get the best coffee in Sydney. You’re welcome.</a:t>
            </a:r>
          </a:p>
        </p:txBody>
      </p:sp>
      <p:sp>
        <p:nvSpPr>
          <p:cNvPr id="6" name="Názov"/>
          <p:cNvSpPr/>
          <p:nvPr/>
        </p:nvSpPr>
        <p:spPr>
          <a:xfrm>
            <a:off x="5366" y="133350"/>
            <a:ext cx="9138634" cy="461665"/>
          </a:xfrm>
          <a:prstGeom prst="rect">
            <a:avLst/>
          </a:prstGeom>
          <a:noFill/>
        </p:spPr>
        <p:txBody>
          <a:bodyPr wrap="square" lIns="91440" tIns="45720" rIns="91440" bIns="45720">
            <a:spAutoFit/>
          </a:bodyPr>
          <a:lstStyle/>
          <a:p>
            <a:pPr algn="ctr"/>
            <a:r>
              <a:rPr lang="sk-SK" sz="24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rPr>
              <a:t>25.                                              Sydney, Australia</a:t>
            </a:r>
            <a:endParaRPr lang="sk-SK" sz="2400" b="1" cap="none" spc="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Nadianne" panose="03020902050305070206"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Pravidelný päťuholník 7"/>
          <p:cNvSpPr/>
          <p:nvPr/>
        </p:nvSpPr>
        <p:spPr>
          <a:xfrm>
            <a:off x="3619506" y="209550"/>
            <a:ext cx="1905000" cy="1595735"/>
          </a:xfrm>
          <a:prstGeom prst="pentagon">
            <a:avLst/>
          </a:prstGeom>
          <a:solidFill>
            <a:srgbClr val="FF0000">
              <a:alpha val="31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 name="Obdĺžnik 4"/>
          <p:cNvSpPr/>
          <p:nvPr/>
        </p:nvSpPr>
        <p:spPr>
          <a:xfrm>
            <a:off x="6" y="361950"/>
            <a:ext cx="9144000" cy="156966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sk-SK" sz="9600" b="1">
                <a:ln w="28575">
                  <a:solidFill>
                    <a:schemeClr val="bg1"/>
                  </a:solidFill>
                </a:ln>
                <a:solidFill>
                  <a:srgbClr val="BB0501"/>
                </a:solidFill>
                <a:effectLst>
                  <a:innerShdw blurRad="69850" dist="43180" dir="5400000">
                    <a:srgbClr val="000000">
                      <a:alpha val="65000"/>
                    </a:srgbClr>
                  </a:innerShdw>
                </a:effectLst>
              </a:rPr>
              <a:t>25</a:t>
            </a:r>
            <a:endParaRPr lang="sk-SK" sz="9600" b="1" cap="none" spc="0">
              <a:ln w="28575">
                <a:solidFill>
                  <a:schemeClr val="bg1"/>
                </a:solidFill>
              </a:ln>
              <a:solidFill>
                <a:srgbClr val="BB0501"/>
              </a:solidFill>
              <a:effectLst>
                <a:innerShdw blurRad="69850" dist="43180" dir="5400000">
                  <a:srgbClr val="000000">
                    <a:alpha val="65000"/>
                  </a:srgbClr>
                </a:innerShdw>
              </a:effectLst>
            </a:endParaRPr>
          </a:p>
        </p:txBody>
      </p:sp>
      <p:sp>
        <p:nvSpPr>
          <p:cNvPr id="6" name="Obdĺžnik 5"/>
          <p:cNvSpPr/>
          <p:nvPr/>
        </p:nvSpPr>
        <p:spPr>
          <a:xfrm>
            <a:off x="304395" y="1085224"/>
            <a:ext cx="8535222" cy="1692771"/>
          </a:xfrm>
          <a:prstGeom prst="rect">
            <a:avLst/>
          </a:prstGeom>
          <a:noFill/>
          <a:effectLst/>
        </p:spPr>
        <p:txBody>
          <a:bodyPr wrap="none" lIns="91440" tIns="45720" rIns="91440" bIns="45720">
            <a:prstTxWarp prst="textArchDown">
              <a:avLst/>
            </a:prstTxWarp>
            <a:spAutoFit/>
            <a:scene3d>
              <a:camera prst="orthographicFront"/>
              <a:lightRig rig="soft" dir="tl">
                <a:rot lat="0" lon="0" rev="0"/>
              </a:lightRig>
            </a:scene3d>
            <a:sp3d extrusionH="57150" contourW="25400" prstMaterial="matte">
              <a:bevelT w="25400" h="55880" prst="softRound"/>
              <a:contourClr>
                <a:schemeClr val="accent2">
                  <a:tint val="20000"/>
                </a:schemeClr>
              </a:contourClr>
            </a:sp3d>
          </a:bodyPr>
          <a:lstStyle/>
          <a:p>
            <a:pPr algn="ct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Best</a:t>
            </a:r>
            <a:r>
              <a:rPr lang="sk-SK" sz="4800" b="1" cap="none" spc="30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Travellers</a:t>
            </a:r>
            <a:r>
              <a:rPr lang="sk-SK" sz="4800" b="1" cap="none" spc="300">
                <a:ln w="3175"/>
                <a:gradFill>
                  <a:gsLst>
                    <a:gs pos="25000">
                      <a:schemeClr val="accent2">
                        <a:satMod val="155000"/>
                      </a:schemeClr>
                    </a:gs>
                    <a:gs pos="100000">
                      <a:schemeClr val="accent2">
                        <a:shade val="45000"/>
                        <a:satMod val="165000"/>
                      </a:schemeClr>
                    </a:gs>
                  </a:gsLst>
                  <a:lin ang="5400000"/>
                </a:gradFill>
                <a:effectLst>
                  <a:reflection blurRad="88900" stA="19000" endPos="74000" dist="12700" dir="5400000" sy="-100000" algn="bl" rotWithShape="0"/>
                </a:effectLst>
                <a:latin typeface="Alto" pitchFamily="2" charset="0"/>
              </a:rPr>
              <a:t>‘ </a:t>
            </a:r>
            <a:r>
              <a:rPr lang="sk-SK" sz="4800" b="1" spc="300">
                <a:ln w="3175">
                  <a:solidFill>
                    <a:schemeClr val="bg1"/>
                  </a:solidFill>
                </a:ln>
                <a:solidFill>
                  <a:srgbClr val="BB0501"/>
                </a:solidFill>
                <a:effectLst>
                  <a:reflection blurRad="88900" stA="19000" endPos="74000" dist="12700" dir="5400000" sy="-100000" algn="bl" rotWithShape="0"/>
                </a:effectLst>
                <a:latin typeface="Alto" pitchFamily="2" charset="0"/>
              </a:rPr>
              <a:t>Destinations</a:t>
            </a:r>
          </a:p>
          <a:p>
            <a:pPr algn="ctr"/>
            <a:endParaRPr lang="sk-SK" sz="2400" b="1" spc="300">
              <a:ln w="3175">
                <a:solidFill>
                  <a:schemeClr val="bg1"/>
                </a:solidFill>
              </a:ln>
              <a:solidFill>
                <a:srgbClr val="BB0501"/>
              </a:solidFill>
              <a:effectLst>
                <a:reflection blurRad="88900" stA="19000" endPos="74000" dist="12700" dir="5400000" sy="-100000" algn="bl" rotWithShape="0"/>
              </a:effectLst>
              <a:latin typeface="Alto" pitchFamily="2" charset="0"/>
            </a:endParaRPr>
          </a:p>
          <a:p>
            <a:pPr algn="ctr"/>
            <a:r>
              <a:rPr lang="sk-SK" sz="3200" b="1" spc="300">
                <a:ln w="3175">
                  <a:solidFill>
                    <a:schemeClr val="bg1"/>
                  </a:solidFill>
                </a:ln>
                <a:solidFill>
                  <a:srgbClr val="BB0501"/>
                </a:solidFill>
                <a:effectLst>
                  <a:reflection blurRad="88900" stA="19000" endPos="74000" dist="12700" dir="5400000" sy="-100000" algn="bl" rotWithShape="0"/>
                </a:effectLst>
                <a:latin typeface="Alto" pitchFamily="2" charset="0"/>
              </a:rPr>
              <a:t>in the  World</a:t>
            </a:r>
          </a:p>
        </p:txBody>
      </p:sp>
      <p:sp>
        <p:nvSpPr>
          <p:cNvPr id="7" name="BlokTextu 6"/>
          <p:cNvSpPr txBox="1"/>
          <p:nvPr/>
        </p:nvSpPr>
        <p:spPr>
          <a:xfrm>
            <a:off x="7162800" y="4552950"/>
            <a:ext cx="1676816" cy="369332"/>
          </a:xfrm>
          <a:prstGeom prst="rect">
            <a:avLst/>
          </a:prstGeom>
          <a:noFill/>
        </p:spPr>
        <p:txBody>
          <a:bodyPr wrap="square" rtlCol="0">
            <a:spAutoFit/>
          </a:bodyPr>
          <a:lstStyle/>
          <a:p>
            <a:pPr algn="ctr"/>
            <a:r>
              <a:rPr lang="sk-SK">
                <a:solidFill>
                  <a:schemeClr val="bg1"/>
                </a:solidFill>
                <a:effectLst/>
                <a:latin typeface="Artistik CE" panose="040F0704080607010103" pitchFamily="82" charset="0"/>
              </a:rPr>
              <a:t>THE  END</a:t>
            </a:r>
          </a:p>
        </p:txBody>
      </p:sp>
      <p:pic>
        <p:nvPicPr>
          <p:cNvPr id="3" name="Obrázok 2">
            <a:extLst>
              <a:ext uri="{FF2B5EF4-FFF2-40B4-BE49-F238E27FC236}">
                <a16:creationId xmlns:a16="http://schemas.microsoft.com/office/drawing/2014/main" id="{F8003BEC-C9C4-4411-9570-8E2492D081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624" y="3387334"/>
            <a:ext cx="2410128" cy="1341883"/>
          </a:xfrm>
          <a:prstGeom prst="rect">
            <a:avLst/>
          </a:prstGeom>
        </p:spPr>
      </p:pic>
    </p:spTree>
    <p:extLst>
      <p:ext uri="{BB962C8B-B14F-4D97-AF65-F5344CB8AC3E}">
        <p14:creationId xmlns:p14="http://schemas.microsoft.com/office/powerpoint/2010/main" val="3480481129"/>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42" presetClass="entr" presetSubtype="0" fill="hold" grpId="0"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anim calcmode="lin" valueType="num">
                                      <p:cBhvr>
                                        <p:cTn id="14" dur="1500" fill="hold"/>
                                        <p:tgtEl>
                                          <p:spTgt spid="7"/>
                                        </p:tgtEl>
                                        <p:attrNameLst>
                                          <p:attrName>ppt_x</p:attrName>
                                        </p:attrNameLst>
                                      </p:cBhvr>
                                      <p:tavLst>
                                        <p:tav tm="0">
                                          <p:val>
                                            <p:strVal val="#ppt_x"/>
                                          </p:val>
                                        </p:tav>
                                        <p:tav tm="100000">
                                          <p:val>
                                            <p:strVal val="#ppt_x"/>
                                          </p:val>
                                        </p:tav>
                                      </p:tavLst>
                                    </p:anim>
                                    <p:anim calcmode="lin" valueType="num">
                                      <p:cBhvr>
                                        <p:cTn id="15"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1768</Words>
  <Application>Microsoft Office PowerPoint</Application>
  <PresentationFormat>Prezentácia na obrazovke (16:9)</PresentationFormat>
  <Paragraphs>70</Paragraphs>
  <Slides>28</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28</vt:i4>
      </vt:variant>
    </vt:vector>
  </HeadingPairs>
  <TitlesOfParts>
    <vt:vector size="34" baseType="lpstr">
      <vt:lpstr>Arial</vt:lpstr>
      <vt:lpstr>Calibri</vt:lpstr>
      <vt:lpstr>Alto</vt:lpstr>
      <vt:lpstr>Artistik CE</vt:lpstr>
      <vt:lpstr>Nadianne</vt:lpstr>
      <vt:lpstr>Office Theme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25 Best Travellers’ Destinations in the World</dc:title>
  <dc:creator/>
  <cp:lastModifiedBy/>
  <cp:revision>56</cp:revision>
  <dcterms:created xsi:type="dcterms:W3CDTF">2016-11-07T05:27:35Z</dcterms:created>
  <dcterms:modified xsi:type="dcterms:W3CDTF">2020-05-13T09:09:11Z</dcterms:modified>
</cp:coreProperties>
</file>