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7" r:id="rId2"/>
    <p:sldId id="256" r:id="rId3"/>
    <p:sldId id="258" r:id="rId4"/>
    <p:sldId id="269" r:id="rId5"/>
    <p:sldId id="259" r:id="rId6"/>
    <p:sldId id="277" r:id="rId7"/>
    <p:sldId id="260" r:id="rId8"/>
    <p:sldId id="276" r:id="rId9"/>
    <p:sldId id="261" r:id="rId10"/>
    <p:sldId id="275" r:id="rId11"/>
    <p:sldId id="262" r:id="rId12"/>
    <p:sldId id="274" r:id="rId13"/>
    <p:sldId id="263" r:id="rId14"/>
    <p:sldId id="273" r:id="rId15"/>
    <p:sldId id="264" r:id="rId16"/>
    <p:sldId id="272" r:id="rId17"/>
    <p:sldId id="265" r:id="rId18"/>
    <p:sldId id="271" r:id="rId19"/>
    <p:sldId id="266" r:id="rId20"/>
    <p:sldId id="268" r:id="rId21"/>
    <p:sldId id="267" r:id="rId22"/>
    <p:sldId id="278" r:id="rId23"/>
    <p:sldId id="280" r:id="rId24"/>
    <p:sldId id="279"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aiYU63bl31UnJOzhAPr/Q==" hashData="Rp6VR4mfEblKzNYbbuKP8aW0Px1a4i+IwpoKL9zL9LtTd6eYBNZVp0dmGu20Ienay8yfAmi8YroOGpM8+GjmL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300"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5E6611-44BA-4595-8C94-B7BCAF5305EC}" type="datetimeFigureOut">
              <a:rPr lang="fr-FR" smtClean="0"/>
              <a:t>21/09/2019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16C3C5B-1113-4142-8409-FD9D1CE7C5A2}" type="slidenum">
              <a:rPr lang="fr-FR" smtClean="0"/>
              <a:t>‹N°›</a:t>
            </a:fld>
            <a:endParaRPr lang="fr-FR"/>
          </a:p>
        </p:txBody>
      </p:sp>
    </p:spTree>
    <p:extLst>
      <p:ext uri="{BB962C8B-B14F-4D97-AF65-F5344CB8AC3E}">
        <p14:creationId xmlns:p14="http://schemas.microsoft.com/office/powerpoint/2010/main" val="2421282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a:t>
            </a:fld>
            <a:endParaRPr lang="fr-FR"/>
          </a:p>
        </p:txBody>
      </p:sp>
    </p:spTree>
    <p:extLst>
      <p:ext uri="{BB962C8B-B14F-4D97-AF65-F5344CB8AC3E}">
        <p14:creationId xmlns:p14="http://schemas.microsoft.com/office/powerpoint/2010/main" val="650846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a:t>
            </a:fld>
            <a:endParaRPr lang="fr-FR"/>
          </a:p>
        </p:txBody>
      </p:sp>
    </p:spTree>
    <p:extLst>
      <p:ext uri="{BB962C8B-B14F-4D97-AF65-F5344CB8AC3E}">
        <p14:creationId xmlns:p14="http://schemas.microsoft.com/office/powerpoint/2010/main" val="8698730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3</a:t>
            </a:fld>
            <a:endParaRPr lang="fr-FR"/>
          </a:p>
        </p:txBody>
      </p:sp>
    </p:spTree>
    <p:extLst>
      <p:ext uri="{BB962C8B-B14F-4D97-AF65-F5344CB8AC3E}">
        <p14:creationId xmlns:p14="http://schemas.microsoft.com/office/powerpoint/2010/main" val="7210892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4</a:t>
            </a:fld>
            <a:endParaRPr lang="fr-FR"/>
          </a:p>
        </p:txBody>
      </p:sp>
    </p:spTree>
    <p:extLst>
      <p:ext uri="{BB962C8B-B14F-4D97-AF65-F5344CB8AC3E}">
        <p14:creationId xmlns:p14="http://schemas.microsoft.com/office/powerpoint/2010/main" val="9399943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5</a:t>
            </a:fld>
            <a:endParaRPr lang="fr-FR"/>
          </a:p>
        </p:txBody>
      </p:sp>
    </p:spTree>
    <p:extLst>
      <p:ext uri="{BB962C8B-B14F-4D97-AF65-F5344CB8AC3E}">
        <p14:creationId xmlns:p14="http://schemas.microsoft.com/office/powerpoint/2010/main" val="34262131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6</a:t>
            </a:fld>
            <a:endParaRPr lang="fr-FR"/>
          </a:p>
        </p:txBody>
      </p:sp>
    </p:spTree>
    <p:extLst>
      <p:ext uri="{BB962C8B-B14F-4D97-AF65-F5344CB8AC3E}">
        <p14:creationId xmlns:p14="http://schemas.microsoft.com/office/powerpoint/2010/main" val="8978582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7</a:t>
            </a:fld>
            <a:endParaRPr lang="fr-FR"/>
          </a:p>
        </p:txBody>
      </p:sp>
    </p:spTree>
    <p:extLst>
      <p:ext uri="{BB962C8B-B14F-4D97-AF65-F5344CB8AC3E}">
        <p14:creationId xmlns:p14="http://schemas.microsoft.com/office/powerpoint/2010/main" val="34643694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8</a:t>
            </a:fld>
            <a:endParaRPr lang="fr-FR"/>
          </a:p>
        </p:txBody>
      </p:sp>
    </p:spTree>
    <p:extLst>
      <p:ext uri="{BB962C8B-B14F-4D97-AF65-F5344CB8AC3E}">
        <p14:creationId xmlns:p14="http://schemas.microsoft.com/office/powerpoint/2010/main" val="34736893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9</a:t>
            </a:fld>
            <a:endParaRPr lang="fr-FR"/>
          </a:p>
        </p:txBody>
      </p:sp>
    </p:spTree>
    <p:extLst>
      <p:ext uri="{BB962C8B-B14F-4D97-AF65-F5344CB8AC3E}">
        <p14:creationId xmlns:p14="http://schemas.microsoft.com/office/powerpoint/2010/main" val="33345963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10</a:t>
            </a:fld>
            <a:endParaRPr lang="fr-FR"/>
          </a:p>
        </p:txBody>
      </p:sp>
    </p:spTree>
    <p:extLst>
      <p:ext uri="{BB962C8B-B14F-4D97-AF65-F5344CB8AC3E}">
        <p14:creationId xmlns:p14="http://schemas.microsoft.com/office/powerpoint/2010/main" val="20324443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11</a:t>
            </a:fld>
            <a:endParaRPr lang="fr-FR"/>
          </a:p>
        </p:txBody>
      </p:sp>
    </p:spTree>
    <p:extLst>
      <p:ext uri="{BB962C8B-B14F-4D97-AF65-F5344CB8AC3E}">
        <p14:creationId xmlns:p14="http://schemas.microsoft.com/office/powerpoint/2010/main" val="29244810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12</a:t>
            </a:fld>
            <a:endParaRPr lang="fr-FR"/>
          </a:p>
        </p:txBody>
      </p:sp>
    </p:spTree>
    <p:extLst>
      <p:ext uri="{BB962C8B-B14F-4D97-AF65-F5344CB8AC3E}">
        <p14:creationId xmlns:p14="http://schemas.microsoft.com/office/powerpoint/2010/main" val="27002408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13</a:t>
            </a:fld>
            <a:endParaRPr lang="fr-FR"/>
          </a:p>
        </p:txBody>
      </p:sp>
    </p:spTree>
    <p:extLst>
      <p:ext uri="{BB962C8B-B14F-4D97-AF65-F5344CB8AC3E}">
        <p14:creationId xmlns:p14="http://schemas.microsoft.com/office/powerpoint/2010/main" val="32779698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14</a:t>
            </a:fld>
            <a:endParaRPr lang="fr-FR"/>
          </a:p>
        </p:txBody>
      </p:sp>
    </p:spTree>
    <p:extLst>
      <p:ext uri="{BB962C8B-B14F-4D97-AF65-F5344CB8AC3E}">
        <p14:creationId xmlns:p14="http://schemas.microsoft.com/office/powerpoint/2010/main" val="31575025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15</a:t>
            </a:fld>
            <a:endParaRPr lang="fr-FR"/>
          </a:p>
        </p:txBody>
      </p:sp>
    </p:spTree>
    <p:extLst>
      <p:ext uri="{BB962C8B-B14F-4D97-AF65-F5344CB8AC3E}">
        <p14:creationId xmlns:p14="http://schemas.microsoft.com/office/powerpoint/2010/main" val="41154805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16</a:t>
            </a:fld>
            <a:endParaRPr lang="fr-FR"/>
          </a:p>
        </p:txBody>
      </p:sp>
    </p:spTree>
    <p:extLst>
      <p:ext uri="{BB962C8B-B14F-4D97-AF65-F5344CB8AC3E}">
        <p14:creationId xmlns:p14="http://schemas.microsoft.com/office/powerpoint/2010/main" val="14771557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17</a:t>
            </a:fld>
            <a:endParaRPr lang="fr-FR"/>
          </a:p>
        </p:txBody>
      </p:sp>
    </p:spTree>
    <p:extLst>
      <p:ext uri="{BB962C8B-B14F-4D97-AF65-F5344CB8AC3E}">
        <p14:creationId xmlns:p14="http://schemas.microsoft.com/office/powerpoint/2010/main" val="13854761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18</a:t>
            </a:fld>
            <a:endParaRPr lang="fr-FR"/>
          </a:p>
        </p:txBody>
      </p:sp>
    </p:spTree>
    <p:extLst>
      <p:ext uri="{BB962C8B-B14F-4D97-AF65-F5344CB8AC3E}">
        <p14:creationId xmlns:p14="http://schemas.microsoft.com/office/powerpoint/2010/main" val="24194581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19</a:t>
            </a:fld>
            <a:endParaRPr lang="fr-FR"/>
          </a:p>
        </p:txBody>
      </p:sp>
    </p:spTree>
    <p:extLst>
      <p:ext uri="{BB962C8B-B14F-4D97-AF65-F5344CB8AC3E}">
        <p14:creationId xmlns:p14="http://schemas.microsoft.com/office/powerpoint/2010/main" val="27060563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20</a:t>
            </a:fld>
            <a:endParaRPr lang="fr-FR"/>
          </a:p>
        </p:txBody>
      </p:sp>
    </p:spTree>
    <p:extLst>
      <p:ext uri="{BB962C8B-B14F-4D97-AF65-F5344CB8AC3E}">
        <p14:creationId xmlns:p14="http://schemas.microsoft.com/office/powerpoint/2010/main" val="36064280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21</a:t>
            </a:fld>
            <a:endParaRPr lang="fr-FR"/>
          </a:p>
        </p:txBody>
      </p:sp>
    </p:spTree>
    <p:extLst>
      <p:ext uri="{BB962C8B-B14F-4D97-AF65-F5344CB8AC3E}">
        <p14:creationId xmlns:p14="http://schemas.microsoft.com/office/powerpoint/2010/main" val="27966062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22</a:t>
            </a:fld>
            <a:endParaRPr lang="fr-FR"/>
          </a:p>
        </p:txBody>
      </p:sp>
    </p:spTree>
    <p:extLst>
      <p:ext uri="{BB962C8B-B14F-4D97-AF65-F5344CB8AC3E}">
        <p14:creationId xmlns:p14="http://schemas.microsoft.com/office/powerpoint/2010/main" val="35975037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23</a:t>
            </a:fld>
            <a:endParaRPr lang="fr-FR"/>
          </a:p>
        </p:txBody>
      </p:sp>
    </p:spTree>
    <p:extLst>
      <p:ext uri="{BB962C8B-B14F-4D97-AF65-F5344CB8AC3E}">
        <p14:creationId xmlns:p14="http://schemas.microsoft.com/office/powerpoint/2010/main" val="23217727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24</a:t>
            </a:fld>
            <a:endParaRPr lang="fr-FR"/>
          </a:p>
        </p:txBody>
      </p:sp>
    </p:spTree>
    <p:extLst>
      <p:ext uri="{BB962C8B-B14F-4D97-AF65-F5344CB8AC3E}">
        <p14:creationId xmlns:p14="http://schemas.microsoft.com/office/powerpoint/2010/main" val="13428407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406D996-25DE-4266-A83C-9511F4951818}" type="datetime1">
              <a:rPr lang="fr-FR" smtClean="0"/>
              <a:t>21/09/2019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113144016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E6B2784-1D55-49CD-99C9-48D7F0B9EC74}" type="datetime1">
              <a:rPr lang="fr-FR" smtClean="0"/>
              <a:t>21/09/2019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30247797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734B89FF-7296-4751-9B47-15DDE7B92F40}" type="datetime1">
              <a:rPr lang="fr-FR" smtClean="0"/>
              <a:t>21/09/2019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25724447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53644594-1493-4D8B-8FEC-D6DED0D03449}" type="datetime1">
              <a:rPr lang="fr-FR" smtClean="0"/>
              <a:t>21/09/2019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225213878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153F0F3-40D2-4910-A56B-19DD5B53658F}" type="datetime1">
              <a:rPr lang="fr-FR" smtClean="0"/>
              <a:t>21/09/2019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420292894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628D6F3-C480-44EC-ACD6-012ACBC0E5D9}" type="datetime1">
              <a:rPr lang="fr-FR" smtClean="0"/>
              <a:t>21/09/2019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189264841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6FF7227-8645-4D0C-92A1-4265AF96F572}" type="datetime1">
              <a:rPr lang="fr-FR" smtClean="0"/>
              <a:t>21/09/2019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27724315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1460D22-4CD4-4291-86DB-7EB01051B434}" type="datetime1">
              <a:rPr lang="fr-FR" smtClean="0"/>
              <a:t>21/09/2019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318747612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79BB8A1-D1CC-41D5-8C2E-DC8E8F895761}" type="datetime1">
              <a:rPr lang="fr-FR" smtClean="0"/>
              <a:t>21/09/2019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8136725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2B5EAB0-A425-4C81-8292-349ABD1B3E1A}" type="datetime1">
              <a:rPr lang="fr-FR" smtClean="0"/>
              <a:t>21/09/2019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70354514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B96C45D-5EB5-45D6-B226-28F6C9FF435A}" type="datetime1">
              <a:rPr lang="fr-FR" smtClean="0"/>
              <a:t>21/09/2019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197191479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9DDA7D-5A5E-4F51-9B81-6D25D8F18706}" type="datetime1">
              <a:rPr lang="fr-FR" smtClean="0"/>
              <a:t>21/09/2019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A45440-D277-4780-8516-1012206ED86C}" type="slidenum">
              <a:rPr lang="fr-FR" smtClean="0"/>
              <a:t>‹N°›</a:t>
            </a:fld>
            <a:endParaRPr lang="fr-FR"/>
          </a:p>
        </p:txBody>
      </p:sp>
    </p:spTree>
    <p:extLst>
      <p:ext uri="{BB962C8B-B14F-4D97-AF65-F5344CB8AC3E}">
        <p14:creationId xmlns:p14="http://schemas.microsoft.com/office/powerpoint/2010/main" val="35560817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a:t>
            </a:fld>
            <a:endParaRPr lang="fr-FR" sz="1400" b="1" dirty="0">
              <a:solidFill>
                <a:srgbClr val="FF0000"/>
              </a:solidFill>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r="-293"/>
          <a:stretch/>
        </p:blipFill>
        <p:spPr>
          <a:xfrm>
            <a:off x="477079" y="450574"/>
            <a:ext cx="11277600" cy="6007467"/>
          </a:xfrm>
          <a:prstGeom prst="rect">
            <a:avLst/>
          </a:prstGeom>
          <a:effectLst>
            <a:softEdge rad="127000"/>
          </a:effectLst>
        </p:spPr>
      </p:pic>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64856" y="1740944"/>
            <a:ext cx="5986791" cy="4797968"/>
          </a:xfrm>
          <a:prstGeom prst="rect">
            <a:avLst/>
          </a:prstGeom>
        </p:spPr>
      </p:pic>
      <p:sp>
        <p:nvSpPr>
          <p:cNvPr id="3" name="Rectangle 2"/>
          <p:cNvSpPr/>
          <p:nvPr/>
        </p:nvSpPr>
        <p:spPr>
          <a:xfrm>
            <a:off x="1248615" y="3259200"/>
            <a:ext cx="9694770" cy="2123658"/>
          </a:xfrm>
          <a:prstGeom prst="rect">
            <a:avLst/>
          </a:prstGeom>
        </p:spPr>
        <p:txBody>
          <a:bodyPr wrap="none">
            <a:spAutoFit/>
          </a:bodyPr>
          <a:lstStyle/>
          <a:p>
            <a:r>
              <a:rPr lang="fr-FR" sz="6600" b="1" dirty="0">
                <a:solidFill>
                  <a:srgbClr val="FFFF00"/>
                </a:solidFill>
              </a:rPr>
              <a:t>Q</a:t>
            </a:r>
            <a:r>
              <a:rPr lang="fr-FR" sz="6600" b="1" dirty="0" smtClean="0">
                <a:solidFill>
                  <a:srgbClr val="FFFF00"/>
                </a:solidFill>
              </a:rPr>
              <a:t>uartiers </a:t>
            </a:r>
            <a:r>
              <a:rPr lang="fr-FR" sz="6600" b="1" dirty="0">
                <a:solidFill>
                  <a:srgbClr val="FFFF00"/>
                </a:solidFill>
              </a:rPr>
              <a:t>les plus en vogue</a:t>
            </a:r>
          </a:p>
          <a:p>
            <a:r>
              <a:rPr lang="fr-FR" sz="6600" b="1" dirty="0" smtClean="0">
                <a:solidFill>
                  <a:srgbClr val="FFFF00"/>
                </a:solidFill>
              </a:rPr>
              <a:t>                par </a:t>
            </a:r>
            <a:r>
              <a:rPr lang="fr-FR" sz="6600" b="1" dirty="0" smtClean="0">
                <a:solidFill>
                  <a:srgbClr val="FFFF00"/>
                </a:solidFill>
              </a:rPr>
              <a:t>Lande</a:t>
            </a:r>
            <a:endParaRPr lang="fr-FR" sz="6600" b="1" dirty="0">
              <a:solidFill>
                <a:srgbClr val="FFFF00"/>
              </a:solidFill>
            </a:endParaRPr>
          </a:p>
        </p:txBody>
      </p:sp>
    </p:spTree>
    <p:extLst>
      <p:ext uri="{BB962C8B-B14F-4D97-AF65-F5344CB8AC3E}">
        <p14:creationId xmlns:p14="http://schemas.microsoft.com/office/powerpoint/2010/main" val="2798502519"/>
      </p:ext>
    </p:extLst>
  </p:cSld>
  <p:clrMapOvr>
    <a:masterClrMapping/>
  </p:clrMapOvr>
  <mc:AlternateContent xmlns:mc="http://schemas.openxmlformats.org/markup-compatibility/2006">
    <mc:Choice xmlns:p14="http://schemas.microsoft.com/office/powerpoint/2010/main" Requires="p14">
      <p:transition spd="slow" p14:dur="7500" advTm="12000">
        <p14:warp/>
        <p:sndAc>
          <p:stSnd loop="1">
            <p:snd r:embed="rId3" name="AAAA-10 duurste auto's-K-M-23_001 - Copie.wav"/>
          </p:stSnd>
        </p:sndAc>
      </p:transition>
    </mc:Choice>
    <mc:Fallback>
      <p:transition spd="slow" advTm="12000">
        <p:fade/>
        <p:sndAc>
          <p:stSnd loop="1">
            <p:snd r:embed="rId3" name="AAAA-10 duurste auto's-K-M-23_001 - Copi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a:t>
            </a:fld>
            <a:endParaRPr lang="fr-FR" sz="1400" b="1" dirty="0">
              <a:solidFill>
                <a:srgbClr val="FF0000"/>
              </a:solidFill>
            </a:endParaRPr>
          </a:p>
        </p:txBody>
      </p:sp>
      <p:sp>
        <p:nvSpPr>
          <p:cNvPr id="8" name="Rectangle 7"/>
          <p:cNvSpPr/>
          <p:nvPr/>
        </p:nvSpPr>
        <p:spPr>
          <a:xfrm>
            <a:off x="221859" y="2459504"/>
            <a:ext cx="11748281" cy="1938992"/>
          </a:xfrm>
          <a:prstGeom prst="rect">
            <a:avLst/>
          </a:prstGeom>
        </p:spPr>
        <p:txBody>
          <a:bodyPr wrap="none">
            <a:spAutoFit/>
          </a:bodyPr>
          <a:lstStyle/>
          <a:p>
            <a:r>
              <a:rPr lang="fr-FR" sz="6000" b="1" dirty="0" smtClean="0">
                <a:solidFill>
                  <a:srgbClr val="FFFF00"/>
                </a:solidFill>
              </a:rPr>
              <a:t>    </a:t>
            </a:r>
            <a:r>
              <a:rPr lang="fr-FR" sz="6000" b="1" dirty="0" smtClean="0">
                <a:solidFill>
                  <a:srgbClr val="FFFF00"/>
                </a:solidFill>
              </a:rPr>
              <a:t>Les </a:t>
            </a:r>
            <a:r>
              <a:rPr lang="fr-FR" sz="6000" b="1" dirty="0">
                <a:solidFill>
                  <a:srgbClr val="FFFF00"/>
                </a:solidFill>
              </a:rPr>
              <a:t>dix quartiers les plus en </a:t>
            </a:r>
            <a:r>
              <a:rPr lang="fr-FR" sz="6000" b="1" dirty="0" smtClean="0">
                <a:solidFill>
                  <a:srgbClr val="FFFF00"/>
                </a:solidFill>
              </a:rPr>
              <a:t>vogue</a:t>
            </a:r>
          </a:p>
          <a:p>
            <a:r>
              <a:rPr lang="fr-FR" sz="6000" b="1" dirty="0">
                <a:solidFill>
                  <a:srgbClr val="FFFF00"/>
                </a:solidFill>
              </a:rPr>
              <a:t> </a:t>
            </a:r>
            <a:r>
              <a:rPr lang="fr-FR" sz="6000" b="1" dirty="0" smtClean="0">
                <a:solidFill>
                  <a:srgbClr val="FFFF00"/>
                </a:solidFill>
              </a:rPr>
              <a:t>                  </a:t>
            </a:r>
            <a:r>
              <a:rPr lang="fr-FR" sz="6000" b="1" dirty="0">
                <a:solidFill>
                  <a:srgbClr val="FFFF00"/>
                </a:solidFill>
              </a:rPr>
              <a:t>dans le monde</a:t>
            </a:r>
            <a:endParaRPr lang="fr-FR" sz="6000" b="1" dirty="0">
              <a:solidFill>
                <a:srgbClr val="FFFF00"/>
              </a:solidFill>
            </a:endParaRPr>
          </a:p>
        </p:txBody>
      </p:sp>
    </p:spTree>
    <p:extLst>
      <p:ext uri="{BB962C8B-B14F-4D97-AF65-F5344CB8AC3E}">
        <p14:creationId xmlns:p14="http://schemas.microsoft.com/office/powerpoint/2010/main" val="243306176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1" end="1"/>
                                            </p:txEl>
                                          </p:spTgt>
                                        </p:tgtEl>
                                        <p:attrNameLst>
                                          <p:attrName>ppt_w</p:attrName>
                                        </p:attrNameLst>
                                      </p:cBhvr>
                                    </p:anim>
                                    <p:anim by="(#ppt_w*0.50)" calcmode="lin" valueType="num">
                                      <p:cBhvr>
                                        <p:cTn id="16" dur="500" decel="50000" autoRev="1" fill="hold">
                                          <p:stCondLst>
                                            <p:cond delay="0"/>
                                          </p:stCondLst>
                                        </p:cTn>
                                        <p:tgtEl>
                                          <p:spTgt spid="8">
                                            <p:txEl>
                                              <p:pRg st="1" end="1"/>
                                            </p:txEl>
                                          </p:spTgt>
                                        </p:tgtEl>
                                        <p:attrNameLst>
                                          <p:attrName>ppt_x</p:attrName>
                                        </p:attrNameLst>
                                      </p:cBhvr>
                                    </p:anim>
                                    <p:anim from="(-#ppt_h/2)" to="(#ppt_y)" calcmode="lin" valueType="num">
                                      <p:cBhvr>
                                        <p:cTn id="17" dur="1000" fill="hold">
                                          <p:stCondLst>
                                            <p:cond delay="0"/>
                                          </p:stCondLst>
                                        </p:cTn>
                                        <p:tgtEl>
                                          <p:spTgt spid="8">
                                            <p:txEl>
                                              <p:pRg st="1" end="1"/>
                                            </p:txEl>
                                          </p:spTgt>
                                        </p:tgtEl>
                                        <p:attrNameLst>
                                          <p:attrName>ppt_y</p:attrName>
                                        </p:attrNameLst>
                                      </p:cBhvr>
                                    </p:anim>
                                    <p:animRot by="21600000">
                                      <p:cBhvr>
                                        <p:cTn id="18"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3</a:t>
            </a:fld>
            <a:endParaRPr lang="fr-FR" sz="1400" b="1" dirty="0">
              <a:solidFill>
                <a:srgbClr val="FF0000"/>
              </a:solidFill>
            </a:endParaRPr>
          </a:p>
        </p:txBody>
      </p:sp>
      <p:sp>
        <p:nvSpPr>
          <p:cNvPr id="8" name="Rectangle 7"/>
          <p:cNvSpPr/>
          <p:nvPr/>
        </p:nvSpPr>
        <p:spPr>
          <a:xfrm>
            <a:off x="1855303" y="2101057"/>
            <a:ext cx="8295861" cy="2677656"/>
          </a:xfrm>
          <a:prstGeom prst="rect">
            <a:avLst/>
          </a:prstGeom>
        </p:spPr>
        <p:txBody>
          <a:bodyPr wrap="square">
            <a:spAutoFit/>
          </a:bodyPr>
          <a:lstStyle/>
          <a:p>
            <a:r>
              <a:rPr lang="fr-FR" sz="2800" b="1" dirty="0">
                <a:solidFill>
                  <a:schemeClr val="bg1"/>
                </a:solidFill>
              </a:rPr>
              <a:t>En voyage à l’étranger, pour ne pas se perdre dans le dédale des grandes métropoles et rater le quartier le plus branché de la ville, mieux vaut connaître à l’avance les bonnes adresses. Le magazine britannique Time Out a établi un classement des quartiers les plus en vogue du moment dans le monde</a:t>
            </a:r>
          </a:p>
        </p:txBody>
      </p:sp>
    </p:spTree>
    <p:extLst>
      <p:ext uri="{BB962C8B-B14F-4D97-AF65-F5344CB8AC3E}">
        <p14:creationId xmlns:p14="http://schemas.microsoft.com/office/powerpoint/2010/main" val="382993259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4</a:t>
            </a:fld>
            <a:endParaRPr lang="fr-FR" sz="1400" b="1" dirty="0">
              <a:solidFill>
                <a:srgbClr val="FF0000"/>
              </a:solidFill>
            </a:endParaRPr>
          </a:p>
        </p:txBody>
      </p:sp>
      <p:sp>
        <p:nvSpPr>
          <p:cNvPr id="3" name="Rectangle 2"/>
          <p:cNvSpPr/>
          <p:nvPr/>
        </p:nvSpPr>
        <p:spPr>
          <a:xfrm>
            <a:off x="1106556" y="1177727"/>
            <a:ext cx="9978887" cy="4524315"/>
          </a:xfrm>
          <a:prstGeom prst="rect">
            <a:avLst/>
          </a:prstGeom>
        </p:spPr>
        <p:txBody>
          <a:bodyPr wrap="square">
            <a:spAutoFit/>
          </a:bodyPr>
          <a:lstStyle/>
          <a:p>
            <a:r>
              <a:rPr lang="fr-FR" sz="2400" b="1" dirty="0">
                <a:solidFill>
                  <a:schemeClr val="bg1"/>
                </a:solidFill>
              </a:rPr>
              <a:t>New York, Berlin, Tokyo… Leurs lumières attirent chaque année de plus en plus de touristes du monde entier. Pour aider les voyageurs dans leurs escapades citadines, le magazine britannique Time Out a récemment publié son top 50 des quartiers du monde les plus en vogue du moment, selon les habitants, où l’âme de la ville s’exprime.</a:t>
            </a:r>
          </a:p>
          <a:p>
            <a:endParaRPr lang="fr-FR" sz="2400" b="1" dirty="0">
              <a:solidFill>
                <a:schemeClr val="bg1"/>
              </a:solidFill>
            </a:endParaRPr>
          </a:p>
          <a:p>
            <a:r>
              <a:rPr lang="fr-FR" sz="2400" b="1" dirty="0">
                <a:solidFill>
                  <a:schemeClr val="bg1"/>
                </a:solidFill>
              </a:rPr>
              <a:t>Pour réaliser ce classement, la publication a sondé plus de 27 000 citadins du monde entier et croisé leurs regards avec ceux des éditeurs et rédacteurs locaux de Time Out. Lieux culturels, restos et bars sympas, vie sociale et animation nocturne… De nombreux critères ont été pris en compte pour l’étude, qui met l’accent sur le ressenti et le vécu des habitants. Voici le top 10 des quartiers du monde qu’il faut découvrir en 2019…</a:t>
            </a:r>
          </a:p>
        </p:txBody>
      </p:sp>
    </p:spTree>
    <p:extLst>
      <p:ext uri="{BB962C8B-B14F-4D97-AF65-F5344CB8AC3E}">
        <p14:creationId xmlns:p14="http://schemas.microsoft.com/office/powerpoint/2010/main" val="297191810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2" end="2"/>
                                            </p:txEl>
                                          </p:spTgt>
                                        </p:tgtEl>
                                        <p:attrNameLst>
                                          <p:attrName>ppt_w</p:attrName>
                                        </p:attrNameLst>
                                      </p:cBhvr>
                                    </p:anim>
                                    <p:anim by="(#ppt_w*0.50)" calcmode="lin" valueType="num">
                                      <p:cBhvr>
                                        <p:cTn id="16" dur="500" decel="50000" autoRev="1" fill="hold">
                                          <p:stCondLst>
                                            <p:cond delay="0"/>
                                          </p:stCondLst>
                                        </p:cTn>
                                        <p:tgtEl>
                                          <p:spTgt spid="3">
                                            <p:txEl>
                                              <p:pRg st="2" end="2"/>
                                            </p:txEl>
                                          </p:spTgt>
                                        </p:tgtEl>
                                        <p:attrNameLst>
                                          <p:attrName>ppt_x</p:attrName>
                                        </p:attrNameLst>
                                      </p:cBhvr>
                                    </p:anim>
                                    <p:anim from="(-#ppt_h/2)" to="(#ppt_y)" calcmode="lin" valueType="num">
                                      <p:cBhvr>
                                        <p:cTn id="17" dur="1000" fill="hold">
                                          <p:stCondLst>
                                            <p:cond delay="0"/>
                                          </p:stCondLst>
                                        </p:cTn>
                                        <p:tgtEl>
                                          <p:spTgt spid="3">
                                            <p:txEl>
                                              <p:pRg st="2" end="2"/>
                                            </p:txEl>
                                          </p:spTgt>
                                        </p:tgtEl>
                                        <p:attrNameLst>
                                          <p:attrName>ppt_y</p:attrName>
                                        </p:attrNameLst>
                                      </p:cBhvr>
                                    </p:anim>
                                    <p:animRot by="21600000">
                                      <p:cBhvr>
                                        <p:cTn id="18"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5</a:t>
            </a:fld>
            <a:endParaRPr lang="fr-FR" sz="1400" b="1" dirty="0">
              <a:solidFill>
                <a:srgbClr val="FF0000"/>
              </a:solidFill>
            </a:endParaRPr>
          </a:p>
        </p:txBody>
      </p:sp>
      <p:sp>
        <p:nvSpPr>
          <p:cNvPr id="8" name="Rectangle 7"/>
          <p:cNvSpPr/>
          <p:nvPr/>
        </p:nvSpPr>
        <p:spPr>
          <a:xfrm>
            <a:off x="1093934" y="1166842"/>
            <a:ext cx="10018644" cy="4524315"/>
          </a:xfrm>
          <a:prstGeom prst="rect">
            <a:avLst/>
          </a:prstGeom>
        </p:spPr>
        <p:txBody>
          <a:bodyPr wrap="square">
            <a:spAutoFit/>
          </a:bodyPr>
          <a:lstStyle/>
          <a:p>
            <a:r>
              <a:rPr lang="fr-FR" sz="2400" b="1" dirty="0">
                <a:solidFill>
                  <a:schemeClr val="bg1"/>
                </a:solidFill>
              </a:rPr>
              <a:t>1. </a:t>
            </a:r>
            <a:r>
              <a:rPr lang="fr-FR" sz="2400" b="1" dirty="0" err="1">
                <a:solidFill>
                  <a:schemeClr val="bg1"/>
                </a:solidFill>
              </a:rPr>
              <a:t>Arroios</a:t>
            </a:r>
            <a:r>
              <a:rPr lang="fr-FR" sz="2400" b="1" dirty="0">
                <a:solidFill>
                  <a:schemeClr val="bg1"/>
                </a:solidFill>
              </a:rPr>
              <a:t>, à Lisbonne</a:t>
            </a:r>
          </a:p>
          <a:p>
            <a:endParaRPr lang="fr-FR" sz="2400" b="1" dirty="0">
              <a:solidFill>
                <a:schemeClr val="bg1"/>
              </a:solidFill>
            </a:endParaRPr>
          </a:p>
          <a:p>
            <a:r>
              <a:rPr lang="fr-FR" sz="2400" b="1" dirty="0">
                <a:solidFill>
                  <a:schemeClr val="bg1"/>
                </a:solidFill>
              </a:rPr>
              <a:t>Si vous prévoyez une escapade à Lisbonne cette année, repérez bien ce quartier (photo ci-dessus). </a:t>
            </a:r>
            <a:r>
              <a:rPr lang="fr-FR" sz="2400" b="1" dirty="0" err="1">
                <a:solidFill>
                  <a:schemeClr val="bg1"/>
                </a:solidFill>
              </a:rPr>
              <a:t>Arroios</a:t>
            </a:r>
            <a:r>
              <a:rPr lang="fr-FR" sz="2400" b="1" dirty="0">
                <a:solidFill>
                  <a:schemeClr val="bg1"/>
                </a:solidFill>
              </a:rPr>
              <a:t> représente l’un des lieux de vie les plus effervescents de la capitale portugaise. Un quartier multiculturel, où s’exposent des œuvres en pleine rue, le long de l’avenue </a:t>
            </a:r>
            <a:r>
              <a:rPr lang="fr-FR" sz="2400" b="1" dirty="0" err="1">
                <a:solidFill>
                  <a:schemeClr val="bg1"/>
                </a:solidFill>
              </a:rPr>
              <a:t>Almirante</a:t>
            </a:r>
            <a:r>
              <a:rPr lang="fr-FR" sz="2400" b="1" dirty="0">
                <a:solidFill>
                  <a:schemeClr val="bg1"/>
                </a:solidFill>
              </a:rPr>
              <a:t> Reis. De nombreux trésors historiques et saveurs du monde sont à découvrir à chaque coin de rue, dont l’un des meilleurs restaurants de fruits de mer de la ville, le Ramiro, selon Time Out : « Beaucoup d’animations indépendantes sont portées par des jeunes, des artistes et des gens du monde entier. C’est un quartier que les gens craignaient autrefois et qui, aujourd’hui, est devenu le centre interculturel et dynamique de Lisbonne. »</a:t>
            </a:r>
          </a:p>
        </p:txBody>
      </p:sp>
    </p:spTree>
    <p:extLst>
      <p:ext uri="{BB962C8B-B14F-4D97-AF65-F5344CB8AC3E}">
        <p14:creationId xmlns:p14="http://schemas.microsoft.com/office/powerpoint/2010/main" val="136817810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2" end="2"/>
                                            </p:txEl>
                                          </p:spTgt>
                                        </p:tgtEl>
                                        <p:attrNameLst>
                                          <p:attrName>ppt_w</p:attrName>
                                        </p:attrNameLst>
                                      </p:cBhvr>
                                    </p:anim>
                                    <p:anim by="(#ppt_w*0.50)" calcmode="lin" valueType="num">
                                      <p:cBhvr>
                                        <p:cTn id="16" dur="500" decel="50000" autoRev="1" fill="hold">
                                          <p:stCondLst>
                                            <p:cond delay="0"/>
                                          </p:stCondLst>
                                        </p:cTn>
                                        <p:tgtEl>
                                          <p:spTgt spid="8">
                                            <p:txEl>
                                              <p:pRg st="2" end="2"/>
                                            </p:txEl>
                                          </p:spTgt>
                                        </p:tgtEl>
                                        <p:attrNameLst>
                                          <p:attrName>ppt_x</p:attrName>
                                        </p:attrNameLst>
                                      </p:cBhvr>
                                    </p:anim>
                                    <p:anim from="(-#ppt_h/2)" to="(#ppt_y)" calcmode="lin" valueType="num">
                                      <p:cBhvr>
                                        <p:cTn id="17" dur="1000" fill="hold">
                                          <p:stCondLst>
                                            <p:cond delay="0"/>
                                          </p:stCondLst>
                                        </p:cTn>
                                        <p:tgtEl>
                                          <p:spTgt spid="8">
                                            <p:txEl>
                                              <p:pRg st="2" end="2"/>
                                            </p:txEl>
                                          </p:spTgt>
                                        </p:tgtEl>
                                        <p:attrNameLst>
                                          <p:attrName>ppt_y</p:attrName>
                                        </p:attrNameLst>
                                      </p:cBhvr>
                                    </p:anim>
                                    <p:animRot by="21600000">
                                      <p:cBhvr>
                                        <p:cTn id="18"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6</a:t>
            </a:fld>
            <a:endParaRPr lang="fr-FR" sz="1400" b="1" dirty="0">
              <a:solidFill>
                <a:srgbClr val="FF0000"/>
              </a:solidFill>
            </a:endParaRPr>
          </a:p>
        </p:txBody>
      </p:sp>
      <p:pic>
        <p:nvPicPr>
          <p:cNvPr id="3" name="Image 2"/>
          <p:cNvPicPr>
            <a:picLocks noChangeAspect="1"/>
          </p:cNvPicPr>
          <p:nvPr/>
        </p:nvPicPr>
        <p:blipFill>
          <a:blip r:embed="rId3"/>
          <a:stretch>
            <a:fillRect/>
          </a:stretch>
        </p:blipFill>
        <p:spPr>
          <a:xfrm>
            <a:off x="1497495" y="456030"/>
            <a:ext cx="9090991" cy="6016097"/>
          </a:xfrm>
          <a:prstGeom prst="rect">
            <a:avLst/>
          </a:prstGeom>
          <a:effectLst>
            <a:softEdge rad="127000"/>
          </a:effectLst>
        </p:spPr>
      </p:pic>
      <p:sp>
        <p:nvSpPr>
          <p:cNvPr id="8" name="Rectangle 7"/>
          <p:cNvSpPr/>
          <p:nvPr/>
        </p:nvSpPr>
        <p:spPr>
          <a:xfrm>
            <a:off x="4336265" y="5966385"/>
            <a:ext cx="3533981" cy="461665"/>
          </a:xfrm>
          <a:prstGeom prst="rect">
            <a:avLst/>
          </a:prstGeom>
        </p:spPr>
        <p:txBody>
          <a:bodyPr wrap="none">
            <a:spAutoFit/>
          </a:bodyPr>
          <a:lstStyle/>
          <a:p>
            <a:r>
              <a:rPr lang="fr-FR" sz="2400" b="1" dirty="0">
                <a:solidFill>
                  <a:schemeClr val="bg1"/>
                </a:solidFill>
              </a:rPr>
              <a:t>2. Shimokitazawa, à Tokyo</a:t>
            </a:r>
          </a:p>
        </p:txBody>
      </p:sp>
    </p:spTree>
    <p:extLst>
      <p:ext uri="{BB962C8B-B14F-4D97-AF65-F5344CB8AC3E}">
        <p14:creationId xmlns:p14="http://schemas.microsoft.com/office/powerpoint/2010/main" val="357489467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7</a:t>
            </a:fld>
            <a:endParaRPr lang="fr-FR" sz="1400" b="1" dirty="0">
              <a:solidFill>
                <a:srgbClr val="FF0000"/>
              </a:solidFill>
            </a:endParaRPr>
          </a:p>
        </p:txBody>
      </p:sp>
      <p:sp>
        <p:nvSpPr>
          <p:cNvPr id="8" name="Rectangle 7"/>
          <p:cNvSpPr/>
          <p:nvPr/>
        </p:nvSpPr>
        <p:spPr>
          <a:xfrm>
            <a:off x="1319221" y="2101057"/>
            <a:ext cx="9568069" cy="2677656"/>
          </a:xfrm>
          <a:prstGeom prst="rect">
            <a:avLst/>
          </a:prstGeom>
        </p:spPr>
        <p:txBody>
          <a:bodyPr wrap="square">
            <a:spAutoFit/>
          </a:bodyPr>
          <a:lstStyle/>
          <a:p>
            <a:r>
              <a:rPr lang="fr-FR" sz="2400" b="1" dirty="0">
                <a:solidFill>
                  <a:schemeClr val="bg1"/>
                </a:solidFill>
              </a:rPr>
              <a:t>« Shimokitazawa est à Tokyo ce que Brooklyn est à New York, mais en plus cool », annonce Time Out. Commercialement moins développé que les quartiers voisins, Shimokitazawa se distingue par son atmosphère unique, bouillonnante, mêlant des boutiques d’antiquaires et de nombreux restaurants, cafés et bars atypiques à découvrir au fil des promenades. Un lieu de vie à taille humaine, plus facile à explorer à pied, où le style de la jeunesse </a:t>
            </a:r>
            <a:r>
              <a:rPr lang="fr-FR" sz="2400" b="1" dirty="0" err="1">
                <a:solidFill>
                  <a:schemeClr val="bg1"/>
                </a:solidFill>
              </a:rPr>
              <a:t>japonnaise</a:t>
            </a:r>
            <a:r>
              <a:rPr lang="fr-FR" sz="2400" b="1" dirty="0">
                <a:solidFill>
                  <a:schemeClr val="bg1"/>
                </a:solidFill>
              </a:rPr>
              <a:t> s’exprime en toute liberté.</a:t>
            </a:r>
          </a:p>
        </p:txBody>
      </p:sp>
    </p:spTree>
    <p:extLst>
      <p:ext uri="{BB962C8B-B14F-4D97-AF65-F5344CB8AC3E}">
        <p14:creationId xmlns:p14="http://schemas.microsoft.com/office/powerpoint/2010/main" val="77677599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8</a:t>
            </a:fld>
            <a:endParaRPr lang="fr-FR" sz="1400" b="1" dirty="0">
              <a:solidFill>
                <a:srgbClr val="FF0000"/>
              </a:solidFill>
            </a:endParaRPr>
          </a:p>
        </p:txBody>
      </p:sp>
      <p:pic>
        <p:nvPicPr>
          <p:cNvPr id="3" name="Image 2"/>
          <p:cNvPicPr>
            <a:picLocks noChangeAspect="1"/>
          </p:cNvPicPr>
          <p:nvPr/>
        </p:nvPicPr>
        <p:blipFill>
          <a:blip r:embed="rId3"/>
          <a:stretch>
            <a:fillRect/>
          </a:stretch>
        </p:blipFill>
        <p:spPr>
          <a:xfrm>
            <a:off x="808383" y="457590"/>
            <a:ext cx="10522226" cy="5972910"/>
          </a:xfrm>
          <a:prstGeom prst="rect">
            <a:avLst/>
          </a:prstGeom>
          <a:effectLst>
            <a:softEdge rad="127000"/>
          </a:effectLst>
        </p:spPr>
      </p:pic>
      <p:sp>
        <p:nvSpPr>
          <p:cNvPr id="8" name="Rectangle 7"/>
          <p:cNvSpPr/>
          <p:nvPr/>
        </p:nvSpPr>
        <p:spPr>
          <a:xfrm>
            <a:off x="4853704" y="580647"/>
            <a:ext cx="2484591" cy="461665"/>
          </a:xfrm>
          <a:prstGeom prst="rect">
            <a:avLst/>
          </a:prstGeom>
        </p:spPr>
        <p:txBody>
          <a:bodyPr wrap="none">
            <a:spAutoFit/>
          </a:bodyPr>
          <a:lstStyle/>
          <a:p>
            <a:r>
              <a:rPr lang="fr-FR" sz="2400" b="1" dirty="0">
                <a:solidFill>
                  <a:schemeClr val="bg1"/>
                </a:solidFill>
              </a:rPr>
              <a:t>3. </a:t>
            </a:r>
            <a:r>
              <a:rPr lang="fr-FR" sz="2400" b="1" dirty="0" err="1">
                <a:solidFill>
                  <a:schemeClr val="bg1"/>
                </a:solidFill>
              </a:rPr>
              <a:t>Onikan</a:t>
            </a:r>
            <a:r>
              <a:rPr lang="fr-FR" sz="2400" b="1" dirty="0">
                <a:solidFill>
                  <a:schemeClr val="bg1"/>
                </a:solidFill>
              </a:rPr>
              <a:t>, à Lagos</a:t>
            </a:r>
          </a:p>
        </p:txBody>
      </p:sp>
    </p:spTree>
    <p:extLst>
      <p:ext uri="{BB962C8B-B14F-4D97-AF65-F5344CB8AC3E}">
        <p14:creationId xmlns:p14="http://schemas.microsoft.com/office/powerpoint/2010/main" val="427564335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9</a:t>
            </a:fld>
            <a:endParaRPr lang="fr-FR" sz="1400" b="1" dirty="0">
              <a:solidFill>
                <a:srgbClr val="FF0000"/>
              </a:solidFill>
            </a:endParaRPr>
          </a:p>
        </p:txBody>
      </p:sp>
      <p:sp>
        <p:nvSpPr>
          <p:cNvPr id="8" name="Rectangle 7"/>
          <p:cNvSpPr/>
          <p:nvPr/>
        </p:nvSpPr>
        <p:spPr>
          <a:xfrm>
            <a:off x="1868557" y="1905506"/>
            <a:ext cx="8110330" cy="3046988"/>
          </a:xfrm>
          <a:prstGeom prst="rect">
            <a:avLst/>
          </a:prstGeom>
        </p:spPr>
        <p:txBody>
          <a:bodyPr wrap="square">
            <a:spAutoFit/>
          </a:bodyPr>
          <a:lstStyle/>
          <a:p>
            <a:r>
              <a:rPr lang="fr-FR" sz="2400" b="1" dirty="0">
                <a:solidFill>
                  <a:schemeClr val="bg1"/>
                </a:solidFill>
              </a:rPr>
              <a:t>Au Nigeria, pour comprendre ce qui agite la plus grande ville d’Afrique, le magazine britannique nous entraîne dans le quartier historique d’</a:t>
            </a:r>
            <a:r>
              <a:rPr lang="fr-FR" sz="2400" b="1" dirty="0" err="1">
                <a:solidFill>
                  <a:schemeClr val="bg1"/>
                </a:solidFill>
              </a:rPr>
              <a:t>Onikan</a:t>
            </a:r>
            <a:r>
              <a:rPr lang="fr-FR" sz="2400" b="1" dirty="0">
                <a:solidFill>
                  <a:schemeClr val="bg1"/>
                </a:solidFill>
              </a:rPr>
              <a:t>. Ses ruelles étroites, ses espaces verts et ses maisons de l’époque coloniale côtoient l’architecture métallique des années 1970. Un village dans la mégapole qui offre d’</a:t>
            </a:r>
            <a:r>
              <a:rPr lang="fr-FR" sz="2400" b="1" dirty="0" err="1">
                <a:solidFill>
                  <a:schemeClr val="bg1"/>
                </a:solidFill>
              </a:rPr>
              <a:t>inombrables</a:t>
            </a:r>
            <a:r>
              <a:rPr lang="fr-FR" sz="2400" b="1" dirty="0">
                <a:solidFill>
                  <a:schemeClr val="bg1"/>
                </a:solidFill>
              </a:rPr>
              <a:t> lieux d’évasion et de découverte, tel que le musée national nigérian ou la galerie d’art contemporain </a:t>
            </a:r>
            <a:r>
              <a:rPr lang="fr-FR" sz="2400" b="1" dirty="0" err="1">
                <a:solidFill>
                  <a:schemeClr val="bg1"/>
                </a:solidFill>
              </a:rPr>
              <a:t>Rele</a:t>
            </a:r>
            <a:r>
              <a:rPr lang="fr-FR" sz="2400" b="1" dirty="0">
                <a:solidFill>
                  <a:schemeClr val="bg1"/>
                </a:solidFill>
              </a:rPr>
              <a:t>.</a:t>
            </a:r>
          </a:p>
        </p:txBody>
      </p:sp>
    </p:spTree>
    <p:extLst>
      <p:ext uri="{BB962C8B-B14F-4D97-AF65-F5344CB8AC3E}">
        <p14:creationId xmlns:p14="http://schemas.microsoft.com/office/powerpoint/2010/main" val="63868877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10</a:t>
            </a:fld>
            <a:endParaRPr lang="fr-FR" sz="1400" b="1" dirty="0">
              <a:solidFill>
                <a:srgbClr val="FF0000"/>
              </a:solidFill>
            </a:endParaRPr>
          </a:p>
        </p:txBody>
      </p:sp>
      <p:pic>
        <p:nvPicPr>
          <p:cNvPr id="3" name="Image 2"/>
          <p:cNvPicPr>
            <a:picLocks noChangeAspect="1"/>
          </p:cNvPicPr>
          <p:nvPr/>
        </p:nvPicPr>
        <p:blipFill>
          <a:blip r:embed="rId3"/>
          <a:stretch>
            <a:fillRect/>
          </a:stretch>
        </p:blipFill>
        <p:spPr>
          <a:xfrm>
            <a:off x="2067339" y="447260"/>
            <a:ext cx="8004313" cy="6003235"/>
          </a:xfrm>
          <a:prstGeom prst="rect">
            <a:avLst/>
          </a:prstGeom>
          <a:effectLst>
            <a:softEdge rad="127000"/>
          </a:effectLst>
        </p:spPr>
      </p:pic>
      <p:sp>
        <p:nvSpPr>
          <p:cNvPr id="8" name="Rectangle 7"/>
          <p:cNvSpPr/>
          <p:nvPr/>
        </p:nvSpPr>
        <p:spPr>
          <a:xfrm>
            <a:off x="4674655" y="5955726"/>
            <a:ext cx="2759025" cy="461665"/>
          </a:xfrm>
          <a:prstGeom prst="rect">
            <a:avLst/>
          </a:prstGeom>
        </p:spPr>
        <p:txBody>
          <a:bodyPr wrap="none">
            <a:spAutoFit/>
          </a:bodyPr>
          <a:lstStyle/>
          <a:p>
            <a:r>
              <a:rPr lang="fr-FR" sz="2400" b="1" dirty="0">
                <a:solidFill>
                  <a:schemeClr val="bg1"/>
                </a:solidFill>
              </a:rPr>
              <a:t>4. </a:t>
            </a:r>
            <a:r>
              <a:rPr lang="fr-FR" sz="2400" b="1" dirty="0" err="1">
                <a:solidFill>
                  <a:schemeClr val="bg1"/>
                </a:solidFill>
              </a:rPr>
              <a:t>Wedding</a:t>
            </a:r>
            <a:r>
              <a:rPr lang="fr-FR" sz="2400" b="1" dirty="0">
                <a:solidFill>
                  <a:schemeClr val="bg1"/>
                </a:solidFill>
              </a:rPr>
              <a:t>, à Berlin</a:t>
            </a:r>
          </a:p>
        </p:txBody>
      </p:sp>
    </p:spTree>
    <p:extLst>
      <p:ext uri="{BB962C8B-B14F-4D97-AF65-F5344CB8AC3E}">
        <p14:creationId xmlns:p14="http://schemas.microsoft.com/office/powerpoint/2010/main" val="207129733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11</a:t>
            </a:fld>
            <a:endParaRPr lang="fr-FR" sz="1400" b="1" dirty="0">
              <a:solidFill>
                <a:srgbClr val="FF0000"/>
              </a:solidFill>
            </a:endParaRPr>
          </a:p>
        </p:txBody>
      </p:sp>
      <p:sp>
        <p:nvSpPr>
          <p:cNvPr id="8" name="Rectangle 7"/>
          <p:cNvSpPr/>
          <p:nvPr/>
        </p:nvSpPr>
        <p:spPr>
          <a:xfrm>
            <a:off x="1669774" y="2101057"/>
            <a:ext cx="8852452" cy="2677656"/>
          </a:xfrm>
          <a:prstGeom prst="rect">
            <a:avLst/>
          </a:prstGeom>
        </p:spPr>
        <p:txBody>
          <a:bodyPr wrap="square">
            <a:spAutoFit/>
          </a:bodyPr>
          <a:lstStyle/>
          <a:p>
            <a:r>
              <a:rPr lang="fr-FR" sz="2400" b="1" dirty="0">
                <a:solidFill>
                  <a:schemeClr val="bg1"/>
                </a:solidFill>
              </a:rPr>
              <a:t>Ce quartier du nord-ouest de la capitale allemande renferme l’âme de la ville. « Un des quartiers les plus sous-estimés » de la capitale allemande, selon Time Out, berceau de communautés ouvrières métissées, connu pour ses marchés animés, ses bars à bière et ses grands espaces publics, devenus rares dans la ville. Un quartier « authentique et international, peu fréquenté par les touristes, avec beaucoup de choses à faires, mais aussi des lieux paisibles ».</a:t>
            </a:r>
          </a:p>
        </p:txBody>
      </p:sp>
    </p:spTree>
    <p:extLst>
      <p:ext uri="{BB962C8B-B14F-4D97-AF65-F5344CB8AC3E}">
        <p14:creationId xmlns:p14="http://schemas.microsoft.com/office/powerpoint/2010/main" val="20167919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12</a:t>
            </a:fld>
            <a:endParaRPr lang="fr-FR" sz="1400" b="1" dirty="0">
              <a:solidFill>
                <a:srgbClr val="FF0000"/>
              </a:solidFill>
            </a:endParaRPr>
          </a:p>
        </p:txBody>
      </p:sp>
      <p:pic>
        <p:nvPicPr>
          <p:cNvPr id="3" name="Image 2"/>
          <p:cNvPicPr>
            <a:picLocks noChangeAspect="1"/>
          </p:cNvPicPr>
          <p:nvPr/>
        </p:nvPicPr>
        <p:blipFill>
          <a:blip r:embed="rId3"/>
          <a:stretch>
            <a:fillRect/>
          </a:stretch>
        </p:blipFill>
        <p:spPr>
          <a:xfrm>
            <a:off x="2213113" y="422316"/>
            <a:ext cx="7726017" cy="6044472"/>
          </a:xfrm>
          <a:prstGeom prst="rect">
            <a:avLst/>
          </a:prstGeom>
          <a:effectLst>
            <a:softEdge rad="127000"/>
          </a:effectLst>
        </p:spPr>
      </p:pic>
      <p:sp>
        <p:nvSpPr>
          <p:cNvPr id="8" name="Rectangle 7"/>
          <p:cNvSpPr/>
          <p:nvPr/>
        </p:nvSpPr>
        <p:spPr>
          <a:xfrm>
            <a:off x="3690179" y="527638"/>
            <a:ext cx="4771884" cy="461665"/>
          </a:xfrm>
          <a:prstGeom prst="rect">
            <a:avLst/>
          </a:prstGeom>
        </p:spPr>
        <p:txBody>
          <a:bodyPr wrap="none">
            <a:spAutoFit/>
          </a:bodyPr>
          <a:lstStyle/>
          <a:p>
            <a:r>
              <a:rPr lang="fr-FR" sz="2400" b="1" dirty="0">
                <a:solidFill>
                  <a:schemeClr val="bg1"/>
                </a:solidFill>
              </a:rPr>
              <a:t>5. Historic </a:t>
            </a:r>
            <a:r>
              <a:rPr lang="fr-FR" sz="2400" b="1" dirty="0" err="1">
                <a:solidFill>
                  <a:schemeClr val="bg1"/>
                </a:solidFill>
              </a:rPr>
              <a:t>Filipinotown</a:t>
            </a:r>
            <a:r>
              <a:rPr lang="fr-FR" sz="2400" b="1" dirty="0">
                <a:solidFill>
                  <a:schemeClr val="bg1"/>
                </a:solidFill>
              </a:rPr>
              <a:t>, Los Angeles</a:t>
            </a:r>
          </a:p>
        </p:txBody>
      </p:sp>
    </p:spTree>
    <p:extLst>
      <p:ext uri="{BB962C8B-B14F-4D97-AF65-F5344CB8AC3E}">
        <p14:creationId xmlns:p14="http://schemas.microsoft.com/office/powerpoint/2010/main" val="34490984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13</a:t>
            </a:fld>
            <a:endParaRPr lang="fr-FR" sz="1400" b="1" dirty="0">
              <a:solidFill>
                <a:srgbClr val="FF0000"/>
              </a:solidFill>
            </a:endParaRPr>
          </a:p>
        </p:txBody>
      </p:sp>
      <p:sp>
        <p:nvSpPr>
          <p:cNvPr id="8" name="Rectangle 7"/>
          <p:cNvSpPr/>
          <p:nvPr/>
        </p:nvSpPr>
        <p:spPr>
          <a:xfrm>
            <a:off x="1556341" y="1916391"/>
            <a:ext cx="9064487" cy="3046988"/>
          </a:xfrm>
          <a:prstGeom prst="rect">
            <a:avLst/>
          </a:prstGeom>
        </p:spPr>
        <p:txBody>
          <a:bodyPr wrap="square">
            <a:spAutoFit/>
          </a:bodyPr>
          <a:lstStyle/>
          <a:p>
            <a:r>
              <a:rPr lang="fr-FR" sz="2400" b="1" dirty="0">
                <a:solidFill>
                  <a:schemeClr val="bg1"/>
                </a:solidFill>
              </a:rPr>
              <a:t>Aussi connu sous le nom de Hi-Fi ou P-</a:t>
            </a:r>
            <a:r>
              <a:rPr lang="fr-FR" sz="2400" b="1" dirty="0" err="1">
                <a:solidFill>
                  <a:schemeClr val="bg1"/>
                </a:solidFill>
              </a:rPr>
              <a:t>Town</a:t>
            </a:r>
            <a:r>
              <a:rPr lang="fr-FR" sz="2400" b="1" dirty="0">
                <a:solidFill>
                  <a:schemeClr val="bg1"/>
                </a:solidFill>
              </a:rPr>
              <a:t>, le quartier d’Historic </a:t>
            </a:r>
            <a:r>
              <a:rPr lang="fr-FR" sz="2400" b="1" dirty="0" err="1">
                <a:solidFill>
                  <a:schemeClr val="bg1"/>
                </a:solidFill>
              </a:rPr>
              <a:t>Filipinotown</a:t>
            </a:r>
            <a:r>
              <a:rPr lang="fr-FR" sz="2400" b="1" dirty="0">
                <a:solidFill>
                  <a:schemeClr val="bg1"/>
                </a:solidFill>
              </a:rPr>
              <a:t> « s’affirme comme une ville à part entière », au milieu de la deuxième ville la plus peuplée des États-Unis. Beaucoup de restaurants aux saveurs internationales inondent les rues de ce quartier américano-asiatique, maquillé de nombreuses fresques. Loin du </a:t>
            </a:r>
            <a:r>
              <a:rPr lang="fr-FR" sz="2400" b="1" dirty="0" err="1">
                <a:solidFill>
                  <a:schemeClr val="bg1"/>
                </a:solidFill>
              </a:rPr>
              <a:t>bling-bling</a:t>
            </a:r>
            <a:r>
              <a:rPr lang="fr-FR" sz="2400" b="1" dirty="0">
                <a:solidFill>
                  <a:schemeClr val="bg1"/>
                </a:solidFill>
              </a:rPr>
              <a:t> de la cité des anges, Historic </a:t>
            </a:r>
            <a:r>
              <a:rPr lang="fr-FR" sz="2400" b="1" dirty="0" err="1">
                <a:solidFill>
                  <a:schemeClr val="bg1"/>
                </a:solidFill>
              </a:rPr>
              <a:t>Filipinotown</a:t>
            </a:r>
            <a:r>
              <a:rPr lang="fr-FR" sz="2400" b="1" dirty="0">
                <a:solidFill>
                  <a:schemeClr val="bg1"/>
                </a:solidFill>
              </a:rPr>
              <a:t> offre de longues et nombreuses balades à vélo conduisant à Echo Park, l’un des plus vieux parcs de LA.</a:t>
            </a:r>
          </a:p>
        </p:txBody>
      </p:sp>
    </p:spTree>
    <p:extLst>
      <p:ext uri="{BB962C8B-B14F-4D97-AF65-F5344CB8AC3E}">
        <p14:creationId xmlns:p14="http://schemas.microsoft.com/office/powerpoint/2010/main" val="115694559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14</a:t>
            </a:fld>
            <a:endParaRPr lang="fr-FR" sz="1400" b="1" dirty="0">
              <a:solidFill>
                <a:srgbClr val="FF0000"/>
              </a:solidFill>
            </a:endParaRPr>
          </a:p>
        </p:txBody>
      </p:sp>
      <p:pic>
        <p:nvPicPr>
          <p:cNvPr id="3" name="Image 2"/>
          <p:cNvPicPr>
            <a:picLocks noChangeAspect="1"/>
          </p:cNvPicPr>
          <p:nvPr/>
        </p:nvPicPr>
        <p:blipFill>
          <a:blip r:embed="rId3"/>
          <a:stretch>
            <a:fillRect/>
          </a:stretch>
        </p:blipFill>
        <p:spPr>
          <a:xfrm>
            <a:off x="1563757" y="424070"/>
            <a:ext cx="9042954" cy="6024203"/>
          </a:xfrm>
          <a:prstGeom prst="rect">
            <a:avLst/>
          </a:prstGeom>
          <a:effectLst>
            <a:softEdge rad="127000"/>
          </a:effectLst>
        </p:spPr>
      </p:pic>
      <p:sp>
        <p:nvSpPr>
          <p:cNvPr id="8" name="Rectangle 7"/>
          <p:cNvSpPr/>
          <p:nvPr/>
        </p:nvSpPr>
        <p:spPr>
          <a:xfrm>
            <a:off x="3380014" y="5986608"/>
            <a:ext cx="5484963" cy="461665"/>
          </a:xfrm>
          <a:prstGeom prst="rect">
            <a:avLst/>
          </a:prstGeom>
        </p:spPr>
        <p:txBody>
          <a:bodyPr wrap="none">
            <a:spAutoFit/>
          </a:bodyPr>
          <a:lstStyle/>
          <a:p>
            <a:r>
              <a:rPr lang="fr-FR" sz="2400" b="1" dirty="0">
                <a:solidFill>
                  <a:schemeClr val="bg1"/>
                </a:solidFill>
              </a:rPr>
              <a:t>6. Le front de mer de Hobart, en Australie</a:t>
            </a:r>
          </a:p>
        </p:txBody>
      </p:sp>
    </p:spTree>
    <p:extLst>
      <p:ext uri="{BB962C8B-B14F-4D97-AF65-F5344CB8AC3E}">
        <p14:creationId xmlns:p14="http://schemas.microsoft.com/office/powerpoint/2010/main" val="68256063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15</a:t>
            </a:fld>
            <a:endParaRPr lang="fr-FR" sz="1400" b="1" dirty="0">
              <a:solidFill>
                <a:srgbClr val="FF0000"/>
              </a:solidFill>
            </a:endParaRPr>
          </a:p>
        </p:txBody>
      </p:sp>
      <p:sp>
        <p:nvSpPr>
          <p:cNvPr id="3" name="Rectangle 2"/>
          <p:cNvSpPr/>
          <p:nvPr/>
        </p:nvSpPr>
        <p:spPr>
          <a:xfrm>
            <a:off x="3618327" y="5966385"/>
            <a:ext cx="4988802" cy="461665"/>
          </a:xfrm>
          <a:prstGeom prst="rect">
            <a:avLst/>
          </a:prstGeom>
        </p:spPr>
        <p:txBody>
          <a:bodyPr wrap="none">
            <a:spAutoFit/>
          </a:bodyPr>
          <a:lstStyle/>
          <a:p>
            <a:r>
              <a:rPr lang="fr-FR" sz="2400" b="1" dirty="0" smtClean="0">
                <a:solidFill>
                  <a:schemeClr val="bg1"/>
                </a:solidFill>
              </a:rPr>
              <a:t>Le premier autobus parisien moderne</a:t>
            </a:r>
            <a:endParaRPr lang="fr-FR" sz="2400" b="1" dirty="0">
              <a:solidFill>
                <a:schemeClr val="bg1"/>
              </a:solidFill>
            </a:endParaRPr>
          </a:p>
        </p:txBody>
      </p:sp>
      <p:sp>
        <p:nvSpPr>
          <p:cNvPr id="8" name="Rectangle 7"/>
          <p:cNvSpPr/>
          <p:nvPr/>
        </p:nvSpPr>
        <p:spPr>
          <a:xfrm>
            <a:off x="1563757" y="2017043"/>
            <a:ext cx="8945217" cy="2677656"/>
          </a:xfrm>
          <a:prstGeom prst="rect">
            <a:avLst/>
          </a:prstGeom>
        </p:spPr>
        <p:txBody>
          <a:bodyPr wrap="square">
            <a:spAutoFit/>
          </a:bodyPr>
          <a:lstStyle/>
          <a:p>
            <a:r>
              <a:rPr lang="fr-FR" sz="2400" b="1" dirty="0" err="1">
                <a:solidFill>
                  <a:schemeClr val="bg1"/>
                </a:solidFill>
              </a:rPr>
              <a:t>Hobard</a:t>
            </a:r>
            <a:r>
              <a:rPr lang="fr-FR" sz="2400" b="1" dirty="0">
                <a:solidFill>
                  <a:schemeClr val="bg1"/>
                </a:solidFill>
              </a:rPr>
              <a:t> est la ville la plus peuplée de l’île de Tasmanie, en Australie. En 2011, David Walsh décide d’investir des millions de dollars dans l’ouverture d’un musée d’art international dans sa ville natale. Le Musée d’Art contemporain porte depuis cette petite ville de 220 000 âmes, devenue une destination touristique de premier plan. Le front de mer regorge de bonnes adresses qui incitent les visiteurs à poursuivre leur découverte de l’île australienne.</a:t>
            </a:r>
          </a:p>
        </p:txBody>
      </p:sp>
    </p:spTree>
    <p:extLst>
      <p:ext uri="{BB962C8B-B14F-4D97-AF65-F5344CB8AC3E}">
        <p14:creationId xmlns:p14="http://schemas.microsoft.com/office/powerpoint/2010/main" val="217583489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16</a:t>
            </a:fld>
            <a:endParaRPr lang="fr-FR" sz="1400" b="1" dirty="0">
              <a:solidFill>
                <a:srgbClr val="FF0000"/>
              </a:solidFill>
            </a:endParaRPr>
          </a:p>
        </p:txBody>
      </p:sp>
      <p:pic>
        <p:nvPicPr>
          <p:cNvPr id="3" name="Image 2"/>
          <p:cNvPicPr>
            <a:picLocks noChangeAspect="1"/>
          </p:cNvPicPr>
          <p:nvPr/>
        </p:nvPicPr>
        <p:blipFill>
          <a:blip r:embed="rId3"/>
          <a:stretch>
            <a:fillRect/>
          </a:stretch>
        </p:blipFill>
        <p:spPr>
          <a:xfrm>
            <a:off x="2857500" y="438150"/>
            <a:ext cx="6477000" cy="5981700"/>
          </a:xfrm>
          <a:prstGeom prst="rect">
            <a:avLst/>
          </a:prstGeom>
          <a:effectLst>
            <a:softEdge rad="127000"/>
          </a:effectLst>
        </p:spPr>
      </p:pic>
      <p:sp>
        <p:nvSpPr>
          <p:cNvPr id="8" name="Rectangle 7"/>
          <p:cNvSpPr/>
          <p:nvPr/>
        </p:nvSpPr>
        <p:spPr>
          <a:xfrm>
            <a:off x="3894916" y="546246"/>
            <a:ext cx="4402167" cy="461665"/>
          </a:xfrm>
          <a:prstGeom prst="rect">
            <a:avLst/>
          </a:prstGeom>
        </p:spPr>
        <p:txBody>
          <a:bodyPr wrap="none">
            <a:spAutoFit/>
          </a:bodyPr>
          <a:lstStyle/>
          <a:p>
            <a:r>
              <a:rPr lang="fr-FR" sz="2400" b="1" dirty="0">
                <a:solidFill>
                  <a:schemeClr val="bg1"/>
                </a:solidFill>
              </a:rPr>
              <a:t>7. Strasbourg-Saint-Denis, à Paris</a:t>
            </a:r>
          </a:p>
        </p:txBody>
      </p:sp>
    </p:spTree>
    <p:extLst>
      <p:ext uri="{BB962C8B-B14F-4D97-AF65-F5344CB8AC3E}">
        <p14:creationId xmlns:p14="http://schemas.microsoft.com/office/powerpoint/2010/main" val="347541612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17</a:t>
            </a:fld>
            <a:endParaRPr lang="fr-FR" sz="1400" b="1" dirty="0">
              <a:solidFill>
                <a:srgbClr val="FF0000"/>
              </a:solidFill>
            </a:endParaRPr>
          </a:p>
        </p:txBody>
      </p:sp>
      <p:sp>
        <p:nvSpPr>
          <p:cNvPr id="8" name="Rectangle 7"/>
          <p:cNvSpPr/>
          <p:nvPr/>
        </p:nvSpPr>
        <p:spPr>
          <a:xfrm>
            <a:off x="2008414" y="2274838"/>
            <a:ext cx="8057322" cy="2308324"/>
          </a:xfrm>
          <a:prstGeom prst="rect">
            <a:avLst/>
          </a:prstGeom>
        </p:spPr>
        <p:txBody>
          <a:bodyPr wrap="square">
            <a:spAutoFit/>
          </a:bodyPr>
          <a:lstStyle/>
          <a:p>
            <a:r>
              <a:rPr lang="fr-FR" sz="2400" b="1" dirty="0">
                <a:solidFill>
                  <a:schemeClr val="bg1"/>
                </a:solidFill>
              </a:rPr>
              <a:t>Un quartier parisien où les cultures se côtoient autour de la rue des Petites-Écuries et de la rue du Faubourg Saint-Denis, où l’on retrouve le meilleur des spécialités italiennes et des bars à cocktails de la capitale française. Un quartier qui garde encore son charme populaire, cosmopolite, tout en restant connecté au chic parisien.</a:t>
            </a:r>
          </a:p>
        </p:txBody>
      </p:sp>
    </p:spTree>
    <p:extLst>
      <p:ext uri="{BB962C8B-B14F-4D97-AF65-F5344CB8AC3E}">
        <p14:creationId xmlns:p14="http://schemas.microsoft.com/office/powerpoint/2010/main" val="163319593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18</a:t>
            </a:fld>
            <a:endParaRPr lang="fr-FR" sz="1400" b="1" dirty="0">
              <a:solidFill>
                <a:srgbClr val="FF0000"/>
              </a:solidFill>
            </a:endParaRPr>
          </a:p>
        </p:txBody>
      </p:sp>
      <p:pic>
        <p:nvPicPr>
          <p:cNvPr id="3" name="Image 2"/>
          <p:cNvPicPr>
            <a:picLocks noChangeAspect="1"/>
          </p:cNvPicPr>
          <p:nvPr/>
        </p:nvPicPr>
        <p:blipFill>
          <a:blip r:embed="rId3"/>
          <a:stretch>
            <a:fillRect/>
          </a:stretch>
        </p:blipFill>
        <p:spPr>
          <a:xfrm>
            <a:off x="742122" y="437322"/>
            <a:ext cx="10665472" cy="6007171"/>
          </a:xfrm>
          <a:prstGeom prst="rect">
            <a:avLst/>
          </a:prstGeom>
          <a:effectLst>
            <a:softEdge rad="127000"/>
          </a:effectLst>
        </p:spPr>
      </p:pic>
      <p:sp>
        <p:nvSpPr>
          <p:cNvPr id="8" name="Rectangle 7"/>
          <p:cNvSpPr/>
          <p:nvPr/>
        </p:nvSpPr>
        <p:spPr>
          <a:xfrm>
            <a:off x="4603796" y="633656"/>
            <a:ext cx="2984407" cy="461665"/>
          </a:xfrm>
          <a:prstGeom prst="rect">
            <a:avLst/>
          </a:prstGeom>
        </p:spPr>
        <p:txBody>
          <a:bodyPr wrap="none">
            <a:spAutoFit/>
          </a:bodyPr>
          <a:lstStyle/>
          <a:p>
            <a:r>
              <a:rPr lang="en-US" sz="2400" b="1" dirty="0">
                <a:solidFill>
                  <a:schemeClr val="bg1"/>
                </a:solidFill>
              </a:rPr>
              <a:t>8. Astoria, à New York</a:t>
            </a:r>
            <a:endParaRPr lang="fr-FR" sz="2400" b="1" dirty="0">
              <a:solidFill>
                <a:schemeClr val="bg1"/>
              </a:solidFill>
            </a:endParaRPr>
          </a:p>
        </p:txBody>
      </p:sp>
    </p:spTree>
    <p:extLst>
      <p:ext uri="{BB962C8B-B14F-4D97-AF65-F5344CB8AC3E}">
        <p14:creationId xmlns:p14="http://schemas.microsoft.com/office/powerpoint/2010/main" val="241427464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19</a:t>
            </a:fld>
            <a:endParaRPr lang="fr-FR" sz="1400" b="1" dirty="0">
              <a:solidFill>
                <a:srgbClr val="FF0000"/>
              </a:solidFill>
            </a:endParaRPr>
          </a:p>
        </p:txBody>
      </p:sp>
      <p:sp>
        <p:nvSpPr>
          <p:cNvPr id="8" name="Rectangle 7"/>
          <p:cNvSpPr/>
          <p:nvPr/>
        </p:nvSpPr>
        <p:spPr>
          <a:xfrm>
            <a:off x="1457739" y="2274838"/>
            <a:ext cx="8971722" cy="2677656"/>
          </a:xfrm>
          <a:prstGeom prst="rect">
            <a:avLst/>
          </a:prstGeom>
        </p:spPr>
        <p:txBody>
          <a:bodyPr wrap="square">
            <a:spAutoFit/>
          </a:bodyPr>
          <a:lstStyle/>
          <a:p>
            <a:r>
              <a:rPr lang="fr-FR" sz="2400" b="1" dirty="0">
                <a:solidFill>
                  <a:schemeClr val="bg1"/>
                </a:solidFill>
              </a:rPr>
              <a:t>Des magasins vieux de plusieurs décennies, des restaurants bondés offrant les saveurs du monde. Le quartier d’Astoria, dans l’arrondissement du Queens, offre une expérience new-yorkaise plus abordable et authentique que la plupart des quartiers de </a:t>
            </a:r>
            <a:r>
              <a:rPr lang="fr-FR" sz="2400" b="1" dirty="0" err="1">
                <a:solidFill>
                  <a:schemeClr val="bg1"/>
                </a:solidFill>
              </a:rPr>
              <a:t>Big</a:t>
            </a:r>
            <a:r>
              <a:rPr lang="fr-FR" sz="2400" b="1" dirty="0">
                <a:solidFill>
                  <a:schemeClr val="bg1"/>
                </a:solidFill>
              </a:rPr>
              <a:t> Apple. Un lieu propice aux sorties improvisées, où l’on peut également découvrir le Museum of the </a:t>
            </a:r>
            <a:r>
              <a:rPr lang="fr-FR" sz="2400" b="1" dirty="0" err="1">
                <a:solidFill>
                  <a:schemeClr val="bg1"/>
                </a:solidFill>
              </a:rPr>
              <a:t>Moving</a:t>
            </a:r>
            <a:r>
              <a:rPr lang="fr-FR" sz="2400" b="1" dirty="0">
                <a:solidFill>
                  <a:schemeClr val="bg1"/>
                </a:solidFill>
              </a:rPr>
              <a:t> Image, qui renferme l’une des plus importantes collections de jeux vidéo au monde.</a:t>
            </a:r>
          </a:p>
        </p:txBody>
      </p:sp>
    </p:spTree>
    <p:extLst>
      <p:ext uri="{BB962C8B-B14F-4D97-AF65-F5344CB8AC3E}">
        <p14:creationId xmlns:p14="http://schemas.microsoft.com/office/powerpoint/2010/main" val="365314418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20</a:t>
            </a:fld>
            <a:endParaRPr lang="fr-FR" sz="14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74208" y="451646"/>
            <a:ext cx="6043584" cy="5954708"/>
          </a:xfrm>
          <a:prstGeom prst="rect">
            <a:avLst/>
          </a:prstGeom>
          <a:effectLst>
            <a:softEdge rad="127000"/>
          </a:effectLst>
        </p:spPr>
      </p:pic>
      <p:sp>
        <p:nvSpPr>
          <p:cNvPr id="8" name="Rectangle 7"/>
          <p:cNvSpPr/>
          <p:nvPr/>
        </p:nvSpPr>
        <p:spPr>
          <a:xfrm>
            <a:off x="4372782" y="5916003"/>
            <a:ext cx="3460947" cy="461665"/>
          </a:xfrm>
          <a:prstGeom prst="rect">
            <a:avLst/>
          </a:prstGeom>
        </p:spPr>
        <p:txBody>
          <a:bodyPr wrap="none">
            <a:spAutoFit/>
          </a:bodyPr>
          <a:lstStyle/>
          <a:p>
            <a:r>
              <a:rPr lang="fr-FR" sz="2400" b="1" dirty="0">
                <a:solidFill>
                  <a:schemeClr val="bg1"/>
                </a:solidFill>
              </a:rPr>
              <a:t>9. </a:t>
            </a:r>
            <a:r>
              <a:rPr lang="fr-FR" sz="2400" b="1" dirty="0" err="1">
                <a:solidFill>
                  <a:schemeClr val="bg1"/>
                </a:solidFill>
              </a:rPr>
              <a:t>Embajadores</a:t>
            </a:r>
            <a:r>
              <a:rPr lang="fr-FR" sz="2400" b="1" dirty="0">
                <a:solidFill>
                  <a:schemeClr val="bg1"/>
                </a:solidFill>
              </a:rPr>
              <a:t>, à Madrid</a:t>
            </a:r>
          </a:p>
        </p:txBody>
      </p:sp>
    </p:spTree>
    <p:extLst>
      <p:ext uri="{BB962C8B-B14F-4D97-AF65-F5344CB8AC3E}">
        <p14:creationId xmlns:p14="http://schemas.microsoft.com/office/powerpoint/2010/main" val="89293665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21</a:t>
            </a:fld>
            <a:endParaRPr lang="fr-FR" sz="1400" b="1" dirty="0">
              <a:solidFill>
                <a:srgbClr val="FF0000"/>
              </a:solidFill>
            </a:endParaRPr>
          </a:p>
        </p:txBody>
      </p:sp>
      <p:sp>
        <p:nvSpPr>
          <p:cNvPr id="8" name="Rectangle 7"/>
          <p:cNvSpPr/>
          <p:nvPr/>
        </p:nvSpPr>
        <p:spPr>
          <a:xfrm>
            <a:off x="2452282" y="2459504"/>
            <a:ext cx="7301947" cy="1938992"/>
          </a:xfrm>
          <a:prstGeom prst="rect">
            <a:avLst/>
          </a:prstGeom>
        </p:spPr>
        <p:txBody>
          <a:bodyPr wrap="square">
            <a:spAutoFit/>
          </a:bodyPr>
          <a:lstStyle/>
          <a:p>
            <a:r>
              <a:rPr lang="fr-FR" sz="2400" b="1" dirty="0">
                <a:solidFill>
                  <a:schemeClr val="bg1"/>
                </a:solidFill>
              </a:rPr>
              <a:t>« C’est ici que vous trouverez les endroits les plus authentiques de la ville, et les gens les plus intéressants », expliquent les habitants de la capitale espagnole dans Time Out. Un quartier ultra animé et diversifié où le concept des bars à tapas prend tout son sens.</a:t>
            </a:r>
          </a:p>
        </p:txBody>
      </p:sp>
    </p:spTree>
    <p:extLst>
      <p:ext uri="{BB962C8B-B14F-4D97-AF65-F5344CB8AC3E}">
        <p14:creationId xmlns:p14="http://schemas.microsoft.com/office/powerpoint/2010/main" val="363939083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22</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1590261" y="453867"/>
            <a:ext cx="8971722" cy="5976750"/>
          </a:xfrm>
          <a:prstGeom prst="rect">
            <a:avLst/>
          </a:prstGeom>
          <a:effectLst>
            <a:softEdge rad="127000"/>
          </a:effectLst>
        </p:spPr>
      </p:pic>
      <p:sp>
        <p:nvSpPr>
          <p:cNvPr id="8" name="Rectangle 7"/>
          <p:cNvSpPr/>
          <p:nvPr/>
        </p:nvSpPr>
        <p:spPr>
          <a:xfrm>
            <a:off x="4713249" y="5954651"/>
            <a:ext cx="2765501" cy="461665"/>
          </a:xfrm>
          <a:prstGeom prst="rect">
            <a:avLst/>
          </a:prstGeom>
        </p:spPr>
        <p:txBody>
          <a:bodyPr wrap="none">
            <a:spAutoFit/>
          </a:bodyPr>
          <a:lstStyle/>
          <a:p>
            <a:r>
              <a:rPr lang="fr-FR" sz="2400" b="1" dirty="0">
                <a:solidFill>
                  <a:schemeClr val="bg1"/>
                </a:solidFill>
              </a:rPr>
              <a:t>10. Pilsen, à Chicago</a:t>
            </a:r>
          </a:p>
        </p:txBody>
      </p:sp>
    </p:spTree>
    <p:extLst>
      <p:ext uri="{BB962C8B-B14F-4D97-AF65-F5344CB8AC3E}">
        <p14:creationId xmlns:p14="http://schemas.microsoft.com/office/powerpoint/2010/main" val="172116027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23</a:t>
            </a:fld>
            <a:endParaRPr lang="fr-FR" sz="1400" b="1" dirty="0">
              <a:solidFill>
                <a:srgbClr val="FF0000"/>
              </a:solidFill>
            </a:endParaRPr>
          </a:p>
        </p:txBody>
      </p:sp>
      <p:sp>
        <p:nvSpPr>
          <p:cNvPr id="2" name="Rectangle 1"/>
          <p:cNvSpPr/>
          <p:nvPr/>
        </p:nvSpPr>
        <p:spPr>
          <a:xfrm>
            <a:off x="2001078" y="2470389"/>
            <a:ext cx="8189844" cy="1938992"/>
          </a:xfrm>
          <a:prstGeom prst="rect">
            <a:avLst/>
          </a:prstGeom>
        </p:spPr>
        <p:txBody>
          <a:bodyPr wrap="square">
            <a:spAutoFit/>
          </a:bodyPr>
          <a:lstStyle/>
          <a:p>
            <a:r>
              <a:rPr lang="fr-FR" sz="2400" b="1" dirty="0">
                <a:solidFill>
                  <a:schemeClr val="bg1"/>
                </a:solidFill>
              </a:rPr>
              <a:t>Du nom de la ville tchèque, le quartier de Pilsen devient depuis plusieurs années un lieu d’expression artistique important de la ville, notamment pour le </a:t>
            </a:r>
            <a:r>
              <a:rPr lang="fr-FR" sz="2400" b="1" dirty="0" err="1">
                <a:solidFill>
                  <a:schemeClr val="bg1"/>
                </a:solidFill>
              </a:rPr>
              <a:t>street</a:t>
            </a:r>
            <a:r>
              <a:rPr lang="fr-FR" sz="2400" b="1" dirty="0">
                <a:solidFill>
                  <a:schemeClr val="bg1"/>
                </a:solidFill>
              </a:rPr>
              <a:t>-art. « L’un des quartiers de Chicago resté intact », riche de nombreuses influences des cultures des pays de l’est de l’Europe et latino américaines.</a:t>
            </a:r>
          </a:p>
        </p:txBody>
      </p:sp>
    </p:spTree>
    <p:extLst>
      <p:ext uri="{BB962C8B-B14F-4D97-AF65-F5344CB8AC3E}">
        <p14:creationId xmlns:p14="http://schemas.microsoft.com/office/powerpoint/2010/main" val="27816106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24</a:t>
            </a:fld>
            <a:endParaRPr lang="fr-FR" sz="1400" b="1" dirty="0">
              <a:solidFill>
                <a:srgbClr val="FF0000"/>
              </a:solidFill>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r="-293"/>
          <a:stretch/>
        </p:blipFill>
        <p:spPr>
          <a:xfrm>
            <a:off x="477079" y="450574"/>
            <a:ext cx="11277600" cy="6007467"/>
          </a:xfrm>
          <a:prstGeom prst="rect">
            <a:avLst/>
          </a:prstGeom>
          <a:effectLst>
            <a:softEdge rad="127000"/>
          </a:effectLst>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064856" y="1740944"/>
            <a:ext cx="5986791" cy="4797968"/>
          </a:xfrm>
          <a:prstGeom prst="rect">
            <a:avLst/>
          </a:prstGeom>
        </p:spPr>
      </p:pic>
      <p:sp>
        <p:nvSpPr>
          <p:cNvPr id="3" name="Rectangle 2"/>
          <p:cNvSpPr/>
          <p:nvPr/>
        </p:nvSpPr>
        <p:spPr>
          <a:xfrm>
            <a:off x="1248615" y="3259200"/>
            <a:ext cx="9694770" cy="3139321"/>
          </a:xfrm>
          <a:prstGeom prst="rect">
            <a:avLst/>
          </a:prstGeom>
        </p:spPr>
        <p:txBody>
          <a:bodyPr wrap="none">
            <a:spAutoFit/>
          </a:bodyPr>
          <a:lstStyle/>
          <a:p>
            <a:r>
              <a:rPr lang="fr-FR" sz="6600" b="1" dirty="0" smtClean="0">
                <a:solidFill>
                  <a:srgbClr val="FFFF00"/>
                </a:solidFill>
              </a:rPr>
              <a:t>                  C’était</a:t>
            </a:r>
          </a:p>
          <a:p>
            <a:r>
              <a:rPr lang="fr-FR" sz="6600" b="1" dirty="0" smtClean="0">
                <a:solidFill>
                  <a:srgbClr val="FFFF00"/>
                </a:solidFill>
              </a:rPr>
              <a:t>Quartiers </a:t>
            </a:r>
            <a:r>
              <a:rPr lang="fr-FR" sz="6600" b="1" dirty="0">
                <a:solidFill>
                  <a:srgbClr val="FFFF00"/>
                </a:solidFill>
              </a:rPr>
              <a:t>les plus en vogue</a:t>
            </a:r>
          </a:p>
          <a:p>
            <a:r>
              <a:rPr lang="fr-FR" sz="6600" b="1" dirty="0" smtClean="0">
                <a:solidFill>
                  <a:srgbClr val="FFFF00"/>
                </a:solidFill>
              </a:rPr>
              <a:t>                par </a:t>
            </a:r>
            <a:r>
              <a:rPr lang="fr-FR" sz="6600" b="1" dirty="0" smtClean="0">
                <a:solidFill>
                  <a:srgbClr val="FFFF00"/>
                </a:solidFill>
              </a:rPr>
              <a:t>Lande</a:t>
            </a:r>
            <a:endParaRPr lang="fr-FR" sz="6600" b="1" dirty="0">
              <a:solidFill>
                <a:srgbClr val="FFFF00"/>
              </a:solidFill>
            </a:endParaRPr>
          </a:p>
        </p:txBody>
      </p:sp>
    </p:spTree>
    <p:extLst>
      <p:ext uri="{BB962C8B-B14F-4D97-AF65-F5344CB8AC3E}">
        <p14:creationId xmlns:p14="http://schemas.microsoft.com/office/powerpoint/2010/main" val="165043528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TotalTime>
  <Words>1468</Words>
  <Application>Microsoft Office PowerPoint</Application>
  <PresentationFormat>Grand écran</PresentationFormat>
  <Paragraphs>129</Paragraphs>
  <Slides>24</Slides>
  <Notes>24</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24</vt:i4>
      </vt:variant>
    </vt:vector>
  </HeadingPairs>
  <TitlesOfParts>
    <vt:vector size="28"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16</cp:revision>
  <dcterms:created xsi:type="dcterms:W3CDTF">2019-09-20T18:51:32Z</dcterms:created>
  <dcterms:modified xsi:type="dcterms:W3CDTF">2019-09-21T02:19:10Z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