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7" r:id="rId2"/>
    <p:sldId id="256" r:id="rId3"/>
    <p:sldId id="258" r:id="rId4"/>
    <p:sldId id="259" r:id="rId5"/>
    <p:sldId id="260" r:id="rId6"/>
    <p:sldId id="284" r:id="rId7"/>
    <p:sldId id="261" r:id="rId8"/>
    <p:sldId id="271" r:id="rId9"/>
    <p:sldId id="276" r:id="rId10"/>
    <p:sldId id="277" r:id="rId11"/>
    <p:sldId id="278" r:id="rId12"/>
    <p:sldId id="279" r:id="rId13"/>
    <p:sldId id="280" r:id="rId14"/>
    <p:sldId id="275" r:id="rId15"/>
    <p:sldId id="272" r:id="rId16"/>
    <p:sldId id="282" r:id="rId17"/>
    <p:sldId id="283" r:id="rId18"/>
    <p:sldId id="281"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68OBYvvgEjFCTZWC0PVrQ==" hashData="3rbJBsXYn+3YUxoy4VhTh+m7xuyB9/Ttu+Xehhbok3RJn8S0Wr369ccggdpPU54IcICvhukWEc9vLDv9CEM3M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10/03/2019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2993268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11351231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33934117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4127515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10/03/2019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10/03/2019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10/03/2019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10/03/2019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336071" y="1106099"/>
            <a:ext cx="9835511" cy="4154984"/>
          </a:xfrm>
          <a:prstGeom prst="rect">
            <a:avLst/>
          </a:prstGeom>
        </p:spPr>
        <p:txBody>
          <a:bodyPr wrap="square">
            <a:spAutoFit/>
          </a:bodyPr>
          <a:lstStyle/>
          <a:p>
            <a:r>
              <a:rPr lang="fr-FR" sz="8800" b="1" dirty="0" smtClean="0">
                <a:latin typeface="Brush Script MT" panose="03060802040406070304" pitchFamily="66" charset="0"/>
              </a:rPr>
              <a:t>  </a:t>
            </a:r>
            <a:r>
              <a:rPr lang="fr-FR" sz="8800" b="1" dirty="0" smtClean="0">
                <a:latin typeface="Brush Script MT" panose="03060802040406070304" pitchFamily="66" charset="0"/>
              </a:rPr>
              <a:t>  </a:t>
            </a:r>
            <a:r>
              <a:rPr lang="fr-FR" sz="8800" b="1" dirty="0" smtClean="0">
                <a:latin typeface="Brush Script MT" panose="03060802040406070304" pitchFamily="66" charset="0"/>
              </a:rPr>
              <a:t>30 photos d’annonces </a:t>
            </a:r>
          </a:p>
          <a:p>
            <a:r>
              <a:rPr lang="fr-FR" sz="8800" b="1" dirty="0" smtClean="0">
                <a:latin typeface="Brush Script MT" panose="03060802040406070304" pitchFamily="66" charset="0"/>
              </a:rPr>
              <a:t>       immobilières ? </a:t>
            </a:r>
            <a:endParaRPr lang="fr-FR" sz="8800" b="1" dirty="0" smtClean="0">
              <a:latin typeface="Brush Script MT" panose="03060802040406070304" pitchFamily="66" charset="0"/>
            </a:endParaRPr>
          </a:p>
          <a:p>
            <a:r>
              <a:rPr lang="fr-FR" sz="8800" b="1" dirty="0">
                <a:latin typeface="Brush Script MT" panose="03060802040406070304" pitchFamily="66" charset="0"/>
              </a:rPr>
              <a:t> </a:t>
            </a:r>
            <a:r>
              <a:rPr lang="fr-FR" sz="8800" b="1" dirty="0" smtClean="0">
                <a:latin typeface="Brush Script MT" panose="03060802040406070304" pitchFamily="66" charset="0"/>
              </a:rPr>
              <a:t>   </a:t>
            </a:r>
            <a:r>
              <a:rPr lang="fr-FR" sz="8800" b="1" dirty="0" smtClean="0">
                <a:latin typeface="Brush Script MT" panose="03060802040406070304" pitchFamily="66" charset="0"/>
              </a:rPr>
              <a:t>par </a:t>
            </a:r>
            <a:r>
              <a:rPr lang="fr-FR" sz="8800" b="1" dirty="0" smtClean="0">
                <a:latin typeface="Brush Script MT" panose="03060802040406070304" pitchFamily="66" charset="0"/>
              </a:rPr>
              <a:t>Lande  N° 1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Tourisme International PhD(1)_001.wav"/>
          </p:stSnd>
        </p:sndAc>
      </p:transition>
    </mc:Choice>
    <mc:Fallback>
      <p:transition spd="slow" advTm="10000">
        <p:circle/>
        <p:sndAc>
          <p:stSnd loop="1">
            <p:snd r:embed="rId3" name="Tourisme International PhD(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721129" y="828822"/>
            <a:ext cx="10749742" cy="5016758"/>
          </a:xfrm>
          <a:prstGeom prst="rect">
            <a:avLst/>
          </a:prstGeom>
        </p:spPr>
        <p:txBody>
          <a:bodyPr wrap="square">
            <a:spAutoFit/>
          </a:bodyPr>
          <a:lstStyle/>
          <a:p>
            <a:r>
              <a:rPr lang="fr-FR" sz="8000" b="1" dirty="0" smtClean="0">
                <a:latin typeface="Brush Script MT" panose="03060802040406070304" pitchFamily="66" charset="0"/>
              </a:rPr>
              <a:t>     30 </a:t>
            </a:r>
            <a:r>
              <a:rPr lang="fr-FR" sz="8000" b="1" dirty="0">
                <a:latin typeface="Brush Script MT" panose="03060802040406070304" pitchFamily="66" charset="0"/>
              </a:rPr>
              <a:t>photos d’annonces immobilières qui donnent clairement envie de fuir ! Mais que fait Stéphane Plaza </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838200" y="256496"/>
            <a:ext cx="10666615" cy="6001643"/>
          </a:xfrm>
          <a:prstGeom prst="rect">
            <a:avLst/>
          </a:prstGeom>
        </p:spPr>
        <p:txBody>
          <a:bodyPr wrap="square">
            <a:spAutoFit/>
          </a:bodyPr>
          <a:lstStyle/>
          <a:p>
            <a:endParaRPr lang="fr-FR" sz="3200" b="1" dirty="0">
              <a:latin typeface="Brush Script MT" panose="03060802040406070304" pitchFamily="66" charset="0"/>
            </a:endParaRPr>
          </a:p>
          <a:p>
            <a:r>
              <a:rPr lang="fr-FR" sz="3200" b="1" dirty="0">
                <a:latin typeface="Brush Script MT" panose="03060802040406070304" pitchFamily="66" charset="0"/>
              </a:rPr>
              <a:t>Vous imaginez sûrement votre future maison, ou appartement, super joli, bien agencé et bien situé ? Eh bien n’allez surtout pas habiter dans ces logements ! Il arrive que des agents immobiliers tombent sur de vraies perles et vous allez comprendre pourquoi. Certains propriétaires laissent leurs maisons dans un état pitoyable et d’autres ont simplement des goûts spéciaux. Entre piscine recouverte de pelouse et poupées qui envahissent le salon, vous aurez de quoi être surpris. Un compte </a:t>
            </a:r>
            <a:r>
              <a:rPr lang="fr-FR" sz="3200" b="1" dirty="0" err="1">
                <a:latin typeface="Brush Script MT" panose="03060802040406070304" pitchFamily="66" charset="0"/>
              </a:rPr>
              <a:t>tumblr</a:t>
            </a:r>
            <a:r>
              <a:rPr lang="fr-FR" sz="3200" b="1" dirty="0">
                <a:latin typeface="Brush Script MT" panose="03060802040406070304" pitchFamily="66" charset="0"/>
              </a:rPr>
              <a:t> nommé Terrible Real </a:t>
            </a:r>
            <a:r>
              <a:rPr lang="fr-FR" sz="3200" b="1" dirty="0" err="1">
                <a:latin typeface="Brush Script MT" panose="03060802040406070304" pitchFamily="66" charset="0"/>
              </a:rPr>
              <a:t>Estate</a:t>
            </a:r>
            <a:r>
              <a:rPr lang="fr-FR" sz="3200" b="1" dirty="0">
                <a:latin typeface="Brush Script MT" panose="03060802040406070304" pitchFamily="66" charset="0"/>
              </a:rPr>
              <a:t> Agent Photos recense d’ailleurs toutes les pires photos de logements prises par des agents immobiliers. Vous verrez donc les maisons de vos pires cauchemars pour lesquelles il vaut mieux être payé plutôt que payer. Découvrez donc une sélection de 30 logements qui vous feront forcément fuir.</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4"/>
          <a:stretch>
            <a:fillRect/>
          </a:stretch>
        </p:blipFill>
        <p:spPr>
          <a:xfrm>
            <a:off x="1863268" y="605166"/>
            <a:ext cx="8465460" cy="5647670"/>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4"/>
          <a:stretch>
            <a:fillRect/>
          </a:stretch>
        </p:blipFill>
        <p:spPr>
          <a:xfrm>
            <a:off x="1232451" y="604526"/>
            <a:ext cx="9674087" cy="5680071"/>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4"/>
          <a:stretch>
            <a:fillRect/>
          </a:stretch>
        </p:blipFill>
        <p:spPr>
          <a:xfrm>
            <a:off x="2196903" y="626278"/>
            <a:ext cx="7768731" cy="5626781"/>
          </a:xfrm>
          <a:prstGeom prst="rect">
            <a:avLst/>
          </a:prstGeom>
          <a:effectLst>
            <a:softEdge rad="127000"/>
          </a:effectLst>
        </p:spPr>
      </p:pic>
    </p:spTree>
    <p:extLst>
      <p:ext uri="{BB962C8B-B14F-4D97-AF65-F5344CB8AC3E}">
        <p14:creationId xmlns:p14="http://schemas.microsoft.com/office/powerpoint/2010/main" val="1601328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4"/>
          <a:stretch>
            <a:fillRect/>
          </a:stretch>
        </p:blipFill>
        <p:spPr>
          <a:xfrm>
            <a:off x="1863269" y="599119"/>
            <a:ext cx="8465459" cy="5659764"/>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4"/>
          <a:stretch>
            <a:fillRect/>
          </a:stretch>
        </p:blipFill>
        <p:spPr>
          <a:xfrm>
            <a:off x="1862934" y="605166"/>
            <a:ext cx="8465794" cy="5647894"/>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4"/>
          <a:stretch>
            <a:fillRect/>
          </a:stretch>
        </p:blipFill>
        <p:spPr>
          <a:xfrm>
            <a:off x="1862934" y="605166"/>
            <a:ext cx="8465794" cy="5647894"/>
          </a:xfrm>
          <a:prstGeom prst="rect">
            <a:avLst/>
          </a:prstGeom>
          <a:effectLst>
            <a:softEdge rad="127000"/>
          </a:effectLst>
        </p:spPr>
      </p:pic>
    </p:spTree>
    <p:extLst>
      <p:ext uri="{BB962C8B-B14F-4D97-AF65-F5344CB8AC3E}">
        <p14:creationId xmlns:p14="http://schemas.microsoft.com/office/powerpoint/2010/main" val="320218381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4"/>
          <a:stretch>
            <a:fillRect/>
          </a:stretch>
        </p:blipFill>
        <p:spPr>
          <a:xfrm>
            <a:off x="1844728" y="617259"/>
            <a:ext cx="8484000" cy="5635800"/>
          </a:xfrm>
          <a:prstGeom prst="rect">
            <a:avLst/>
          </a:prstGeom>
          <a:effectLst>
            <a:softEdge rad="127000"/>
          </a:effectLst>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a:stretch>
            <a:fillRect/>
          </a:stretch>
        </p:blipFill>
        <p:spPr>
          <a:xfrm>
            <a:off x="1863269" y="623306"/>
            <a:ext cx="8465459" cy="5611390"/>
          </a:xfrm>
          <a:prstGeom prst="rect">
            <a:avLst/>
          </a:prstGeom>
          <a:effectLst>
            <a:softEdge rad="127000"/>
          </a:effectLst>
        </p:spPr>
      </p:pic>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3286" y="606286"/>
            <a:ext cx="5645427" cy="5645427"/>
          </a:xfrm>
          <a:prstGeom prst="rect">
            <a:avLst/>
          </a:prstGeom>
          <a:effectLst>
            <a:softEdge rad="127000"/>
          </a:effectLst>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a:stretch>
            <a:fillRect/>
          </a:stretch>
        </p:blipFill>
        <p:spPr>
          <a:xfrm>
            <a:off x="2323401" y="621583"/>
            <a:ext cx="7522963" cy="5631475"/>
          </a:xfrm>
          <a:prstGeom prst="rect">
            <a:avLst/>
          </a:prstGeom>
          <a:effectLst>
            <a:softEdge rad="127000"/>
          </a:effectLst>
        </p:spPr>
      </p:pic>
    </p:spTree>
    <p:extLst>
      <p:ext uri="{BB962C8B-B14F-4D97-AF65-F5344CB8AC3E}">
        <p14:creationId xmlns:p14="http://schemas.microsoft.com/office/powerpoint/2010/main" val="86110205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a:blip r:embed="rId4"/>
          <a:stretch>
            <a:fillRect/>
          </a:stretch>
        </p:blipFill>
        <p:spPr>
          <a:xfrm>
            <a:off x="2316187" y="617040"/>
            <a:ext cx="7543429" cy="5636019"/>
          </a:xfrm>
          <a:prstGeom prst="rect">
            <a:avLst/>
          </a:prstGeom>
          <a:effectLst>
            <a:softEdge rad="127000"/>
          </a:effectLst>
        </p:spPr>
      </p:pic>
    </p:spTree>
    <p:extLst>
      <p:ext uri="{BB962C8B-B14F-4D97-AF65-F5344CB8AC3E}">
        <p14:creationId xmlns:p14="http://schemas.microsoft.com/office/powerpoint/2010/main" val="301211868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4"/>
          <a:stretch>
            <a:fillRect/>
          </a:stretch>
        </p:blipFill>
        <p:spPr>
          <a:xfrm>
            <a:off x="1653659" y="615184"/>
            <a:ext cx="8868567" cy="5637875"/>
          </a:xfrm>
          <a:prstGeom prst="rect">
            <a:avLst/>
          </a:prstGeom>
          <a:effectLst>
            <a:softEdge rad="127000"/>
          </a:effectLst>
        </p:spPr>
      </p:pic>
    </p:spTree>
    <p:extLst>
      <p:ext uri="{BB962C8B-B14F-4D97-AF65-F5344CB8AC3E}">
        <p14:creationId xmlns:p14="http://schemas.microsoft.com/office/powerpoint/2010/main" val="124998961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2" name="Image 1"/>
          <p:cNvPicPr>
            <a:picLocks noChangeAspect="1"/>
          </p:cNvPicPr>
          <p:nvPr/>
        </p:nvPicPr>
        <p:blipFill>
          <a:blip r:embed="rId4"/>
          <a:stretch>
            <a:fillRect/>
          </a:stretch>
        </p:blipFill>
        <p:spPr>
          <a:xfrm>
            <a:off x="2078030" y="643999"/>
            <a:ext cx="7980370" cy="5609060"/>
          </a:xfrm>
          <a:prstGeom prst="rect">
            <a:avLst/>
          </a:prstGeom>
          <a:effectLst>
            <a:softEdge rad="127000"/>
          </a:effectLst>
        </p:spPr>
      </p:pic>
    </p:spTree>
    <p:extLst>
      <p:ext uri="{BB962C8B-B14F-4D97-AF65-F5344CB8AC3E}">
        <p14:creationId xmlns:p14="http://schemas.microsoft.com/office/powerpoint/2010/main" val="266292726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2" name="Image 1"/>
          <p:cNvPicPr>
            <a:picLocks noChangeAspect="1"/>
          </p:cNvPicPr>
          <p:nvPr/>
        </p:nvPicPr>
        <p:blipFill>
          <a:blip r:embed="rId4"/>
          <a:stretch>
            <a:fillRect/>
          </a:stretch>
        </p:blipFill>
        <p:spPr>
          <a:xfrm>
            <a:off x="2150207" y="640477"/>
            <a:ext cx="7841931" cy="5612582"/>
          </a:xfrm>
          <a:prstGeom prst="rect">
            <a:avLst/>
          </a:prstGeom>
          <a:effectLst>
            <a:softEdge rad="127000"/>
          </a:effectLst>
        </p:spPr>
      </p:pic>
    </p:spTree>
    <p:extLst>
      <p:ext uri="{BB962C8B-B14F-4D97-AF65-F5344CB8AC3E}">
        <p14:creationId xmlns:p14="http://schemas.microsoft.com/office/powerpoint/2010/main" val="124304506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sp>
        <p:nvSpPr>
          <p:cNvPr id="9" name="Rectangle 8"/>
          <p:cNvSpPr/>
          <p:nvPr/>
        </p:nvSpPr>
        <p:spPr>
          <a:xfrm>
            <a:off x="1336072" y="1106099"/>
            <a:ext cx="9519852" cy="4154984"/>
          </a:xfrm>
          <a:prstGeom prst="rect">
            <a:avLst/>
          </a:prstGeom>
        </p:spPr>
        <p:txBody>
          <a:bodyPr wrap="square">
            <a:spAutoFit/>
          </a:bodyPr>
          <a:lstStyle/>
          <a:p>
            <a:r>
              <a:rPr lang="fr-FR" sz="8800" b="1" dirty="0" smtClean="0">
                <a:latin typeface="Brush Script MT" panose="03060802040406070304" pitchFamily="66" charset="0"/>
              </a:rPr>
              <a:t>  </a:t>
            </a:r>
            <a:r>
              <a:rPr lang="fr-FR" sz="8800" b="1" dirty="0" smtClean="0">
                <a:latin typeface="Brush Script MT" panose="03060802040406070304" pitchFamily="66" charset="0"/>
              </a:rPr>
              <a:t>  </a:t>
            </a:r>
            <a:r>
              <a:rPr lang="fr-FR" sz="8800" b="1" dirty="0" smtClean="0">
                <a:latin typeface="Brush Script MT" panose="03060802040406070304" pitchFamily="66" charset="0"/>
              </a:rPr>
              <a:t>30 photos d’annonces </a:t>
            </a:r>
          </a:p>
          <a:p>
            <a:r>
              <a:rPr lang="fr-FR" sz="8800" b="1" dirty="0" smtClean="0">
                <a:latin typeface="Brush Script MT" panose="03060802040406070304" pitchFamily="66" charset="0"/>
              </a:rPr>
              <a:t>       immobilières ? </a:t>
            </a:r>
            <a:endParaRPr lang="fr-FR" sz="8800" b="1" dirty="0" smtClean="0">
              <a:latin typeface="Brush Script MT" panose="03060802040406070304" pitchFamily="66" charset="0"/>
            </a:endParaRPr>
          </a:p>
          <a:p>
            <a:r>
              <a:rPr lang="fr-FR" sz="8800" b="1" dirty="0">
                <a:latin typeface="Brush Script MT" panose="03060802040406070304" pitchFamily="66" charset="0"/>
              </a:rPr>
              <a:t> </a:t>
            </a:r>
            <a:r>
              <a:rPr lang="fr-FR" sz="8800" b="1" dirty="0" smtClean="0">
                <a:latin typeface="Brush Script MT" panose="03060802040406070304" pitchFamily="66" charset="0"/>
              </a:rPr>
              <a:t>   </a:t>
            </a:r>
            <a:r>
              <a:rPr lang="fr-FR" sz="8800" b="1" dirty="0" smtClean="0">
                <a:latin typeface="Brush Script MT" panose="03060802040406070304" pitchFamily="66" charset="0"/>
              </a:rPr>
              <a:t>par </a:t>
            </a:r>
            <a:r>
              <a:rPr lang="fr-FR" sz="8800" b="1" dirty="0" smtClean="0">
                <a:latin typeface="Brush Script MT" panose="03060802040406070304" pitchFamily="66" charset="0"/>
              </a:rPr>
              <a:t>Lande  N° 1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29960404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141</TotalTime>
  <Words>469</Words>
  <Application>Microsoft Office PowerPoint</Application>
  <PresentationFormat>Grand écran</PresentationFormat>
  <Paragraphs>99</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2019-02-01T14:09:57Z</dcterms:created>
  <dcterms:modified xsi:type="dcterms:W3CDTF">2019-03-10T18:59:29Z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