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9" r:id="rId14"/>
    <p:sldId id="270"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a05pqQQDCcB60RvKdAhaw==" hashData="w1fq+BlwV3zmLkBT13fsWDHVotaT7nAYmGKQg4i+Y2DiXW1WRjg8q5i0OAqG9qQzP6WSs9C2TijJP71snVRpM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10/03/2019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18472455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2848147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10/03/2019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10/03/2019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10/03/2019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10/03/2019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t>
            </a:r>
            <a:endParaRPr lang="fr-FR" dirty="0"/>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523651" y="1729068"/>
            <a:ext cx="9462747" cy="3631763"/>
          </a:xfrm>
          <a:prstGeom prst="rect">
            <a:avLst/>
          </a:prstGeom>
        </p:spPr>
        <p:txBody>
          <a:bodyPr wrap="square">
            <a:spAutoFit/>
          </a:bodyPr>
          <a:lstStyle/>
          <a:p>
            <a:r>
              <a:rPr lang="fr-FR" sz="11500" b="1" dirty="0" smtClean="0">
                <a:latin typeface="Brush Script MT" panose="03060802040406070304" pitchFamily="66" charset="0"/>
              </a:rPr>
              <a:t>   10 </a:t>
            </a:r>
            <a:r>
              <a:rPr lang="fr-FR" sz="11500" b="1" dirty="0">
                <a:latin typeface="Brush Script MT" panose="03060802040406070304" pitchFamily="66" charset="0"/>
              </a:rPr>
              <a:t>magazines </a:t>
            </a:r>
            <a:r>
              <a:rPr lang="fr-FR" sz="11500" b="1" dirty="0" smtClean="0">
                <a:latin typeface="Brush Script MT" panose="03060802040406070304" pitchFamily="66" charset="0"/>
              </a:rPr>
              <a:t>insolites par </a:t>
            </a:r>
            <a:r>
              <a:rPr lang="fr-FR" sz="11500" b="1" dirty="0" smtClean="0">
                <a:latin typeface="Brush Script MT" panose="03060802040406070304" pitchFamily="66" charset="0"/>
              </a:rPr>
              <a:t>Lande </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7500" advTm="10000">
        <p:circle/>
        <p:sndAc>
          <p:stSnd loop="1">
            <p:snd r:embed="rId3" name="07-Indispensable pour passer une bonne journee_001.wav"/>
          </p:stSnd>
        </p:sndAc>
      </p:transition>
    </mc:Choice>
    <mc:Fallback>
      <p:transition spd="slow" advTm="10000">
        <p:circle/>
        <p:sndAc>
          <p:stSnd loop="1">
            <p:snd r:embed="rId3" name="07-Indispensable pour passer une bonne journe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835859" y="1348195"/>
            <a:ext cx="8520281" cy="4154984"/>
          </a:xfrm>
          <a:prstGeom prst="rect">
            <a:avLst/>
          </a:prstGeom>
        </p:spPr>
        <p:txBody>
          <a:bodyPr wrap="none">
            <a:spAutoFit/>
          </a:bodyPr>
          <a:lstStyle/>
          <a:p>
            <a:r>
              <a:rPr lang="fr-FR" sz="8800" b="1" dirty="0">
                <a:latin typeface="Brush Script MT" panose="03060802040406070304" pitchFamily="66" charset="0"/>
              </a:rPr>
              <a:t>10 magazines insolites</a:t>
            </a:r>
            <a:r>
              <a:rPr lang="fr-FR" sz="8800" b="1" dirty="0" smtClean="0">
                <a:latin typeface="Brush Script MT" panose="03060802040406070304" pitchFamily="66" charset="0"/>
              </a:rPr>
              <a:t>,</a:t>
            </a:r>
          </a:p>
          <a:p>
            <a:r>
              <a:rPr lang="fr-FR" sz="8800" b="1" dirty="0" smtClean="0">
                <a:latin typeface="Brush Script MT" panose="03060802040406070304" pitchFamily="66" charset="0"/>
              </a:rPr>
              <a:t> </a:t>
            </a:r>
            <a:r>
              <a:rPr lang="fr-FR" sz="8800" b="1" dirty="0">
                <a:latin typeface="Brush Script MT" panose="03060802040406070304" pitchFamily="66" charset="0"/>
              </a:rPr>
              <a:t>curieux, marrants </a:t>
            </a:r>
            <a:r>
              <a:rPr lang="fr-FR" sz="8800" b="1" dirty="0" smtClean="0">
                <a:latin typeface="Brush Script MT" panose="03060802040406070304" pitchFamily="66" charset="0"/>
              </a:rPr>
              <a:t>voir</a:t>
            </a:r>
          </a:p>
          <a:p>
            <a:r>
              <a:rPr lang="fr-FR" sz="8800" b="1" dirty="0" smtClean="0">
                <a:latin typeface="Brush Script MT" panose="03060802040406070304" pitchFamily="66" charset="0"/>
              </a:rPr>
              <a:t> </a:t>
            </a:r>
            <a:r>
              <a:rPr lang="fr-FR" sz="8800" b="1" dirty="0">
                <a:latin typeface="Brush Script MT" panose="03060802040406070304" pitchFamily="66" charset="0"/>
              </a:rPr>
              <a:t>dérangeants</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3" y="382756"/>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1044841" y="1344347"/>
            <a:ext cx="9927959" cy="4401205"/>
          </a:xfrm>
          <a:prstGeom prst="rect">
            <a:avLst/>
          </a:prstGeom>
        </p:spPr>
        <p:txBody>
          <a:bodyPr wrap="square">
            <a:spAutoFit/>
          </a:bodyPr>
          <a:lstStyle/>
          <a:p>
            <a:r>
              <a:rPr lang="fr-FR" sz="4000" b="1" dirty="0">
                <a:latin typeface="Brush Script MT" panose="03060802040406070304" pitchFamily="66" charset="0"/>
              </a:rPr>
              <a:t>Des magazines, il en existe pour tous les goûts. Les plus courants parlent de mode, de politique et de people et se retrouvent dans les salles d’attente à passer de mains sales en mains infectées. Et puis il y en a d’autres, plus ciblés, parfois ringard pour la majorité, qui font le plaisir de certains passionnés. Et enfin il y a ceux dont on se demande comment ils trouvent leur public.</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22643" y="609600"/>
            <a:ext cx="4353692" cy="5629775"/>
          </a:xfrm>
          <a:prstGeom prst="rect">
            <a:avLst/>
          </a:prstGeom>
          <a:effectLst>
            <a:softEdge rad="127000"/>
          </a:effectLst>
        </p:spPr>
      </p:pic>
      <p:sp>
        <p:nvSpPr>
          <p:cNvPr id="3" name="Rectangle 2"/>
          <p:cNvSpPr/>
          <p:nvPr/>
        </p:nvSpPr>
        <p:spPr>
          <a:xfrm>
            <a:off x="903545" y="3175618"/>
            <a:ext cx="2612510" cy="369332"/>
          </a:xfrm>
          <a:prstGeom prst="rect">
            <a:avLst/>
          </a:prstGeom>
        </p:spPr>
        <p:txBody>
          <a:bodyPr wrap="none">
            <a:spAutoFit/>
          </a:bodyPr>
          <a:lstStyle/>
          <a:p>
            <a:r>
              <a:rPr lang="fr-FR" dirty="0"/>
              <a:t>1 – </a:t>
            </a:r>
            <a:r>
              <a:rPr lang="fr-FR" dirty="0" err="1"/>
              <a:t>Fashion</a:t>
            </a:r>
            <a:r>
              <a:rPr lang="fr-FR" dirty="0"/>
              <a:t> </a:t>
            </a:r>
            <a:r>
              <a:rPr lang="fr-FR" dirty="0" err="1"/>
              <a:t>Doll</a:t>
            </a:r>
            <a:r>
              <a:rPr lang="fr-FR" dirty="0"/>
              <a:t> </a:t>
            </a:r>
            <a:r>
              <a:rPr lang="fr-FR" dirty="0" err="1"/>
              <a:t>Quarterly</a:t>
            </a:r>
            <a:endParaRPr lang="fr-FR"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22643" y="614112"/>
            <a:ext cx="4353692" cy="5629775"/>
          </a:xfrm>
          <a:prstGeom prst="rect">
            <a:avLst/>
          </a:prstGeom>
          <a:effectLst>
            <a:softEdge rad="127000"/>
          </a:effectLst>
        </p:spPr>
      </p:pic>
      <p:sp>
        <p:nvSpPr>
          <p:cNvPr id="10" name="Rectangle 9"/>
          <p:cNvSpPr/>
          <p:nvPr/>
        </p:nvSpPr>
        <p:spPr>
          <a:xfrm>
            <a:off x="3048000" y="3797293"/>
            <a:ext cx="6096000" cy="2554545"/>
          </a:xfrm>
          <a:prstGeom prst="rect">
            <a:avLst/>
          </a:prstGeom>
        </p:spPr>
        <p:txBody>
          <a:bodyPr>
            <a:spAutoFit/>
          </a:bodyPr>
          <a:lstStyle/>
          <a:p>
            <a:r>
              <a:rPr lang="fr-FR" sz="3200" b="1" dirty="0">
                <a:ln>
                  <a:solidFill>
                    <a:srgbClr val="FFFF00"/>
                  </a:solidFill>
                </a:ln>
                <a:solidFill>
                  <a:srgbClr val="FF0000"/>
                </a:solidFill>
                <a:latin typeface="Brush Script MT" panose="03060802040406070304" pitchFamily="66" charset="0"/>
              </a:rPr>
              <a:t>Un magazine de mode. Classique. Sauf que celui-ci est réservé aux poupées. Si vous n’avez pas de petite amie, vous pouvez toujours apprendre quoi offrir à votre poupée (gonflable ou non).</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a:t>2 – Bacon Busters </a:t>
            </a: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81375" y="656327"/>
            <a:ext cx="4229249" cy="5545345"/>
          </a:xfrm>
          <a:prstGeom prst="rect">
            <a:avLst/>
          </a:prstGeom>
          <a:effectLst>
            <a:softEdge rad="127000"/>
          </a:effectLst>
        </p:spPr>
      </p:pic>
      <p:sp>
        <p:nvSpPr>
          <p:cNvPr id="3" name="Rectangle 2"/>
          <p:cNvSpPr/>
          <p:nvPr/>
        </p:nvSpPr>
        <p:spPr>
          <a:xfrm>
            <a:off x="1388834" y="964383"/>
            <a:ext cx="1893724" cy="369332"/>
          </a:xfrm>
          <a:prstGeom prst="rect">
            <a:avLst/>
          </a:prstGeom>
        </p:spPr>
        <p:txBody>
          <a:bodyPr wrap="none">
            <a:spAutoFit/>
          </a:bodyPr>
          <a:lstStyle/>
          <a:p>
            <a:r>
              <a:rPr lang="fr-FR" dirty="0"/>
              <a:t>2 – Bacon </a:t>
            </a:r>
            <a:r>
              <a:rPr lang="fr-FR" dirty="0" err="1"/>
              <a:t>Busters</a:t>
            </a:r>
            <a:r>
              <a:rPr lang="fr-FR" dirty="0"/>
              <a:t> </a:t>
            </a:r>
          </a:p>
        </p:txBody>
      </p:sp>
      <p:sp>
        <p:nvSpPr>
          <p:cNvPr id="9" name="Rectangle 8"/>
          <p:cNvSpPr/>
          <p:nvPr/>
        </p:nvSpPr>
        <p:spPr>
          <a:xfrm>
            <a:off x="3180522" y="4233645"/>
            <a:ext cx="6096000" cy="2062103"/>
          </a:xfrm>
          <a:prstGeom prst="rect">
            <a:avLst/>
          </a:prstGeom>
        </p:spPr>
        <p:txBody>
          <a:bodyPr>
            <a:spAutoFit/>
          </a:bodyPr>
          <a:lstStyle/>
          <a:p>
            <a:r>
              <a:rPr lang="fr-FR" sz="3200" b="1" dirty="0">
                <a:ln>
                  <a:solidFill>
                    <a:srgbClr val="FFFF00"/>
                  </a:solidFill>
                </a:ln>
                <a:solidFill>
                  <a:srgbClr val="FF0000"/>
                </a:solidFill>
                <a:latin typeface="Brush Script MT" panose="03060802040406070304" pitchFamily="66" charset="0"/>
              </a:rPr>
              <a:t>Chasseurs de Bacon. Pour les fans de bacon. Mais plutôt que d’aller comme un fainéant au Quick, apprenez à le chasser vous même.</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88296" y="622851"/>
            <a:ext cx="3990715" cy="5647237"/>
          </a:xfrm>
          <a:prstGeom prst="rect">
            <a:avLst/>
          </a:prstGeom>
          <a:effectLst>
            <a:softEdge rad="127000"/>
          </a:effectLst>
        </p:spPr>
      </p:pic>
      <p:sp>
        <p:nvSpPr>
          <p:cNvPr id="3" name="Rectangle 2"/>
          <p:cNvSpPr/>
          <p:nvPr/>
        </p:nvSpPr>
        <p:spPr>
          <a:xfrm>
            <a:off x="1900058" y="642961"/>
            <a:ext cx="1103187" cy="369332"/>
          </a:xfrm>
          <a:prstGeom prst="rect">
            <a:avLst/>
          </a:prstGeom>
        </p:spPr>
        <p:txBody>
          <a:bodyPr wrap="none">
            <a:spAutoFit/>
          </a:bodyPr>
          <a:lstStyle/>
          <a:p>
            <a:r>
              <a:rPr lang="fr-FR" dirty="0"/>
              <a:t>3 – </a:t>
            </a:r>
            <a:r>
              <a:rPr lang="fr-FR" dirty="0" err="1"/>
              <a:t>Sheep</a:t>
            </a:r>
            <a:endParaRPr lang="fr-FR" dirty="0"/>
          </a:p>
        </p:txBody>
      </p:sp>
      <p:sp>
        <p:nvSpPr>
          <p:cNvPr id="9" name="Rectangle 8"/>
          <p:cNvSpPr/>
          <p:nvPr/>
        </p:nvSpPr>
        <p:spPr>
          <a:xfrm>
            <a:off x="3140765" y="4700428"/>
            <a:ext cx="6096000" cy="1569660"/>
          </a:xfrm>
          <a:prstGeom prst="rect">
            <a:avLst/>
          </a:prstGeom>
        </p:spPr>
        <p:txBody>
          <a:bodyPr>
            <a:spAutoFit/>
          </a:bodyPr>
          <a:lstStyle/>
          <a:p>
            <a:r>
              <a:rPr lang="fr-FR" sz="3200" b="1" dirty="0">
                <a:ln>
                  <a:solidFill>
                    <a:srgbClr val="FFFF00"/>
                  </a:solidFill>
                </a:ln>
                <a:solidFill>
                  <a:srgbClr val="FF0000"/>
                </a:solidFill>
                <a:latin typeface="Brush Script MT" panose="03060802040406070304" pitchFamily="66" charset="0"/>
              </a:rPr>
              <a:t>Une sorte de mouton magazine. Mais il traite aussi des chèvres et autres alpagas. Pour les fans de trucs chauds et doux.</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80101" y="636104"/>
            <a:ext cx="4008165" cy="5618922"/>
          </a:xfrm>
          <a:prstGeom prst="rect">
            <a:avLst/>
          </a:prstGeom>
          <a:effectLst>
            <a:softEdge rad="127000"/>
          </a:effectLst>
        </p:spPr>
      </p:pic>
      <p:sp>
        <p:nvSpPr>
          <p:cNvPr id="3" name="Rectangle 2"/>
          <p:cNvSpPr/>
          <p:nvPr/>
        </p:nvSpPr>
        <p:spPr>
          <a:xfrm>
            <a:off x="1411895" y="642961"/>
            <a:ext cx="2169505" cy="369332"/>
          </a:xfrm>
          <a:prstGeom prst="rect">
            <a:avLst/>
          </a:prstGeom>
        </p:spPr>
        <p:txBody>
          <a:bodyPr wrap="none">
            <a:spAutoFit/>
          </a:bodyPr>
          <a:lstStyle/>
          <a:p>
            <a:r>
              <a:rPr lang="fr-FR" dirty="0"/>
              <a:t>4 – Teddy </a:t>
            </a:r>
            <a:r>
              <a:rPr lang="fr-FR" dirty="0" err="1"/>
              <a:t>Bear</a:t>
            </a:r>
            <a:r>
              <a:rPr lang="fr-FR" dirty="0"/>
              <a:t> Times</a:t>
            </a:r>
          </a:p>
        </p:txBody>
      </p:sp>
      <p:sp>
        <p:nvSpPr>
          <p:cNvPr id="9" name="Rectangle 8"/>
          <p:cNvSpPr/>
          <p:nvPr/>
        </p:nvSpPr>
        <p:spPr>
          <a:xfrm>
            <a:off x="3048000" y="4294247"/>
            <a:ext cx="6096000" cy="2062103"/>
          </a:xfrm>
          <a:prstGeom prst="rect">
            <a:avLst/>
          </a:prstGeom>
        </p:spPr>
        <p:txBody>
          <a:bodyPr>
            <a:spAutoFit/>
          </a:bodyPr>
          <a:lstStyle/>
          <a:p>
            <a:r>
              <a:rPr lang="fr-FR" sz="3200" b="1" dirty="0">
                <a:ln>
                  <a:solidFill>
                    <a:srgbClr val="FFFF00"/>
                  </a:solidFill>
                </a:ln>
                <a:solidFill>
                  <a:srgbClr val="FF0000"/>
                </a:solidFill>
                <a:latin typeface="Brush Script MT" panose="03060802040406070304" pitchFamily="66" charset="0"/>
              </a:rPr>
              <a:t>Le magazine des ours en peluche. C’est mignon, mais un magazine entier doit être aussi passionnant qu’une séance à l’assemblée nationale.</a:t>
            </a:r>
          </a:p>
        </p:txBody>
      </p:sp>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35895" y="604014"/>
            <a:ext cx="4333461" cy="5632748"/>
          </a:xfrm>
          <a:prstGeom prst="rect">
            <a:avLst/>
          </a:prstGeom>
          <a:effectLst>
            <a:softEdge rad="127000"/>
          </a:effectLst>
        </p:spPr>
      </p:pic>
      <p:sp>
        <p:nvSpPr>
          <p:cNvPr id="3" name="Rectangle 2"/>
          <p:cNvSpPr/>
          <p:nvPr/>
        </p:nvSpPr>
        <p:spPr>
          <a:xfrm>
            <a:off x="1376078" y="733550"/>
            <a:ext cx="1667444" cy="369332"/>
          </a:xfrm>
          <a:prstGeom prst="rect">
            <a:avLst/>
          </a:prstGeom>
        </p:spPr>
        <p:txBody>
          <a:bodyPr wrap="none">
            <a:spAutoFit/>
          </a:bodyPr>
          <a:lstStyle/>
          <a:p>
            <a:r>
              <a:rPr lang="fr-FR" dirty="0"/>
              <a:t>5 – A </a:t>
            </a:r>
            <a:r>
              <a:rPr lang="fr-FR" dirty="0" err="1"/>
              <a:t>Bear’s</a:t>
            </a:r>
            <a:r>
              <a:rPr lang="fr-FR" dirty="0"/>
              <a:t> Life</a:t>
            </a:r>
          </a:p>
        </p:txBody>
      </p:sp>
      <p:sp>
        <p:nvSpPr>
          <p:cNvPr id="9" name="Rectangle 8"/>
          <p:cNvSpPr/>
          <p:nvPr/>
        </p:nvSpPr>
        <p:spPr>
          <a:xfrm>
            <a:off x="3054625" y="3830497"/>
            <a:ext cx="6096000" cy="2554545"/>
          </a:xfrm>
          <a:prstGeom prst="rect">
            <a:avLst/>
          </a:prstGeom>
        </p:spPr>
        <p:txBody>
          <a:bodyPr>
            <a:spAutoFit/>
          </a:bodyPr>
          <a:lstStyle/>
          <a:p>
            <a:r>
              <a:rPr lang="fr-FR" sz="3200" b="1" dirty="0">
                <a:ln>
                  <a:solidFill>
                    <a:srgbClr val="FFFF00"/>
                  </a:solidFill>
                </a:ln>
                <a:solidFill>
                  <a:srgbClr val="FF0000"/>
                </a:solidFill>
                <a:latin typeface="Brush Script MT" panose="03060802040406070304" pitchFamily="66" charset="0"/>
              </a:rPr>
              <a:t>Une vie d’ours. Non, rien à voir avec les animaux ni même ceux en peluche. Il s’agit d’un magazine pour les hommes…poilus…qui aiment aussi les hommes…poilus.</a:t>
            </a:r>
          </a:p>
        </p:txBody>
      </p:sp>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94922" y="649358"/>
            <a:ext cx="3950533" cy="5632890"/>
          </a:xfrm>
          <a:prstGeom prst="rect">
            <a:avLst/>
          </a:prstGeom>
          <a:effectLst>
            <a:softEdge rad="127000"/>
          </a:effectLst>
        </p:spPr>
      </p:pic>
      <p:sp>
        <p:nvSpPr>
          <p:cNvPr id="3" name="Rectangle 2"/>
          <p:cNvSpPr/>
          <p:nvPr/>
        </p:nvSpPr>
        <p:spPr>
          <a:xfrm>
            <a:off x="1261671" y="642961"/>
            <a:ext cx="2616422" cy="369332"/>
          </a:xfrm>
          <a:prstGeom prst="rect">
            <a:avLst/>
          </a:prstGeom>
        </p:spPr>
        <p:txBody>
          <a:bodyPr wrap="none">
            <a:spAutoFit/>
          </a:bodyPr>
          <a:lstStyle/>
          <a:p>
            <a:r>
              <a:rPr lang="fr-FR" dirty="0"/>
              <a:t>6 – Miniature </a:t>
            </a:r>
            <a:r>
              <a:rPr lang="fr-FR" dirty="0" err="1"/>
              <a:t>Donkey</a:t>
            </a:r>
            <a:r>
              <a:rPr lang="fr-FR" dirty="0"/>
              <a:t> Talk</a:t>
            </a:r>
          </a:p>
        </p:txBody>
      </p:sp>
      <p:sp>
        <p:nvSpPr>
          <p:cNvPr id="9" name="Rectangle 8"/>
          <p:cNvSpPr/>
          <p:nvPr/>
        </p:nvSpPr>
        <p:spPr>
          <a:xfrm>
            <a:off x="3022188" y="3764754"/>
            <a:ext cx="6096000" cy="2554545"/>
          </a:xfrm>
          <a:prstGeom prst="rect">
            <a:avLst/>
          </a:prstGeom>
        </p:spPr>
        <p:txBody>
          <a:bodyPr>
            <a:spAutoFit/>
          </a:bodyPr>
          <a:lstStyle/>
          <a:p>
            <a:r>
              <a:rPr lang="fr-FR" sz="3200" b="1" dirty="0">
                <a:ln>
                  <a:solidFill>
                    <a:srgbClr val="FFFF00"/>
                  </a:solidFill>
                </a:ln>
                <a:solidFill>
                  <a:srgbClr val="FF0000"/>
                </a:solidFill>
                <a:latin typeface="Brush Script MT" panose="03060802040406070304" pitchFamily="66" charset="0"/>
              </a:rPr>
              <a:t>On reste dans les animaux (enfin, façon de parler) avec un magazine consacré aux ânes. Déjà que le public doit pas être immense, mais en plus il s’agit d’ânes miniatures là. Le tirage ne doit pas se compter en millions.</a:t>
            </a:r>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58821" y="628333"/>
            <a:ext cx="4274357" cy="5594708"/>
          </a:xfrm>
          <a:prstGeom prst="rect">
            <a:avLst/>
          </a:prstGeom>
          <a:effectLst>
            <a:softEdge rad="127000"/>
          </a:effectLst>
        </p:spPr>
      </p:pic>
      <p:sp>
        <p:nvSpPr>
          <p:cNvPr id="3" name="Rectangle 2"/>
          <p:cNvSpPr/>
          <p:nvPr/>
        </p:nvSpPr>
        <p:spPr>
          <a:xfrm>
            <a:off x="918000" y="702142"/>
            <a:ext cx="3167662" cy="369332"/>
          </a:xfrm>
          <a:prstGeom prst="rect">
            <a:avLst/>
          </a:prstGeom>
        </p:spPr>
        <p:txBody>
          <a:bodyPr wrap="none">
            <a:spAutoFit/>
          </a:bodyPr>
          <a:lstStyle/>
          <a:p>
            <a:r>
              <a:rPr lang="fr-FR" dirty="0"/>
              <a:t>7 – Modern </a:t>
            </a:r>
            <a:r>
              <a:rPr lang="fr-FR" dirty="0" err="1"/>
              <a:t>Drunkard</a:t>
            </a:r>
            <a:r>
              <a:rPr lang="fr-FR" dirty="0"/>
              <a:t> Magazine</a:t>
            </a:r>
          </a:p>
        </p:txBody>
      </p:sp>
      <p:sp>
        <p:nvSpPr>
          <p:cNvPr id="9" name="Rectangle 8"/>
          <p:cNvSpPr/>
          <p:nvPr/>
        </p:nvSpPr>
        <p:spPr>
          <a:xfrm>
            <a:off x="2793525" y="5099638"/>
            <a:ext cx="6604950" cy="584775"/>
          </a:xfrm>
          <a:prstGeom prst="rect">
            <a:avLst/>
          </a:prstGeom>
        </p:spPr>
        <p:txBody>
          <a:bodyPr wrap="none">
            <a:spAutoFit/>
          </a:bodyPr>
          <a:lstStyle/>
          <a:p>
            <a:r>
              <a:rPr lang="fr-FR" sz="3200" b="1" dirty="0">
                <a:latin typeface="Brush Script MT" panose="03060802040406070304" pitchFamily="66" charset="0"/>
              </a:rPr>
              <a:t>Le magazine de l’ivrogne moderne. Tout est dit.</a:t>
            </a:r>
          </a:p>
        </p:txBody>
      </p:sp>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22643" y="622852"/>
            <a:ext cx="4343445" cy="5616524"/>
          </a:xfrm>
          <a:prstGeom prst="rect">
            <a:avLst/>
          </a:prstGeom>
          <a:effectLst>
            <a:softEdge rad="127000"/>
          </a:effectLst>
        </p:spPr>
      </p:pic>
      <p:sp>
        <p:nvSpPr>
          <p:cNvPr id="3" name="Rectangle 2"/>
          <p:cNvSpPr/>
          <p:nvPr/>
        </p:nvSpPr>
        <p:spPr>
          <a:xfrm>
            <a:off x="1548230" y="642961"/>
            <a:ext cx="1871025" cy="369332"/>
          </a:xfrm>
          <a:prstGeom prst="rect">
            <a:avLst/>
          </a:prstGeom>
        </p:spPr>
        <p:txBody>
          <a:bodyPr wrap="none">
            <a:spAutoFit/>
          </a:bodyPr>
          <a:lstStyle/>
          <a:p>
            <a:r>
              <a:rPr lang="fr-FR" dirty="0"/>
              <a:t>8 – </a:t>
            </a:r>
            <a:r>
              <a:rPr lang="fr-FR" dirty="0" err="1"/>
              <a:t>Private</a:t>
            </a:r>
            <a:r>
              <a:rPr lang="fr-FR" dirty="0"/>
              <a:t> </a:t>
            </a:r>
            <a:r>
              <a:rPr lang="fr-FR" dirty="0" err="1"/>
              <a:t>Islands</a:t>
            </a:r>
            <a:endParaRPr lang="fr-FR" dirty="0"/>
          </a:p>
        </p:txBody>
      </p:sp>
      <p:sp>
        <p:nvSpPr>
          <p:cNvPr id="9" name="Rectangle 8"/>
          <p:cNvSpPr/>
          <p:nvPr/>
        </p:nvSpPr>
        <p:spPr>
          <a:xfrm>
            <a:off x="3048000" y="4177273"/>
            <a:ext cx="6096000" cy="2062103"/>
          </a:xfrm>
          <a:prstGeom prst="rect">
            <a:avLst/>
          </a:prstGeom>
        </p:spPr>
        <p:txBody>
          <a:bodyPr>
            <a:spAutoFit/>
          </a:bodyPr>
          <a:lstStyle/>
          <a:p>
            <a:r>
              <a:rPr lang="fr-FR" sz="3200" b="1" dirty="0">
                <a:ln>
                  <a:solidFill>
                    <a:srgbClr val="FFFF00"/>
                  </a:solidFill>
                </a:ln>
                <a:solidFill>
                  <a:srgbClr val="FF0000"/>
                </a:solidFill>
                <a:latin typeface="Brush Script MT" panose="03060802040406070304" pitchFamily="66" charset="0"/>
              </a:rPr>
              <a:t>îles privées. Un magazine qui aidera les millions de personnes qui chaque année n’arrivent pas à se décider pour choisir l’île qu’ils vont acheter.</a:t>
            </a:r>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35896" y="636104"/>
            <a:ext cx="4312496" cy="5595800"/>
          </a:xfrm>
          <a:prstGeom prst="rect">
            <a:avLst/>
          </a:prstGeom>
          <a:effectLst>
            <a:softEdge rad="127000"/>
          </a:effectLst>
        </p:spPr>
      </p:pic>
      <p:sp>
        <p:nvSpPr>
          <p:cNvPr id="3" name="Rectangle 2"/>
          <p:cNvSpPr/>
          <p:nvPr/>
        </p:nvSpPr>
        <p:spPr>
          <a:xfrm>
            <a:off x="1246336" y="642961"/>
            <a:ext cx="2145587" cy="369332"/>
          </a:xfrm>
          <a:prstGeom prst="rect">
            <a:avLst/>
          </a:prstGeom>
        </p:spPr>
        <p:txBody>
          <a:bodyPr wrap="none">
            <a:spAutoFit/>
          </a:bodyPr>
          <a:lstStyle/>
          <a:p>
            <a:r>
              <a:rPr lang="fr-FR" dirty="0"/>
              <a:t>9 – Girls and </a:t>
            </a:r>
            <a:r>
              <a:rPr lang="fr-FR" dirty="0" err="1"/>
              <a:t>Corpses</a:t>
            </a:r>
            <a:endParaRPr lang="fr-FR" dirty="0"/>
          </a:p>
        </p:txBody>
      </p:sp>
      <p:sp>
        <p:nvSpPr>
          <p:cNvPr id="9" name="Rectangle 8"/>
          <p:cNvSpPr/>
          <p:nvPr/>
        </p:nvSpPr>
        <p:spPr>
          <a:xfrm>
            <a:off x="3048000" y="4169801"/>
            <a:ext cx="6096000" cy="2062103"/>
          </a:xfrm>
          <a:prstGeom prst="rect">
            <a:avLst/>
          </a:prstGeom>
        </p:spPr>
        <p:txBody>
          <a:bodyPr>
            <a:spAutoFit/>
          </a:bodyPr>
          <a:lstStyle/>
          <a:p>
            <a:r>
              <a:rPr lang="fr-FR" sz="3200" b="1" dirty="0">
                <a:ln>
                  <a:solidFill>
                    <a:srgbClr val="FFFF00"/>
                  </a:solidFill>
                </a:ln>
                <a:solidFill>
                  <a:srgbClr val="FF0000"/>
                </a:solidFill>
                <a:latin typeface="Brush Script MT" panose="03060802040406070304" pitchFamily="66" charset="0"/>
              </a:rPr>
              <a:t>Filles et cadavres. Vous aimez les femmes? C’est normal. Vous aimez les cadavres? Ça c’est moins normal. Dans ce magazine, il y aura tout pour vous satisfaire.</a:t>
            </a:r>
          </a:p>
        </p:txBody>
      </p:sp>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3"/>
          <a:stretch>
            <a:fillRect/>
          </a:stretch>
        </p:blipFill>
        <p:spPr>
          <a:xfrm>
            <a:off x="1696277" y="609600"/>
            <a:ext cx="8862457" cy="5598988"/>
          </a:xfrm>
          <a:prstGeom prst="rect">
            <a:avLst/>
          </a:prstGeom>
          <a:effectLst>
            <a:softEdge rad="127000"/>
          </a:effectLst>
        </p:spPr>
      </p:pic>
      <p:sp>
        <p:nvSpPr>
          <p:cNvPr id="3" name="Rectangle 2"/>
          <p:cNvSpPr/>
          <p:nvPr/>
        </p:nvSpPr>
        <p:spPr>
          <a:xfrm>
            <a:off x="3048000" y="3654043"/>
            <a:ext cx="6096000" cy="2554545"/>
          </a:xfrm>
          <a:prstGeom prst="rect">
            <a:avLst/>
          </a:prstGeom>
        </p:spPr>
        <p:txBody>
          <a:bodyPr>
            <a:spAutoFit/>
          </a:bodyPr>
          <a:lstStyle/>
          <a:p>
            <a:r>
              <a:rPr lang="fr-FR" sz="3200" b="1" dirty="0">
                <a:ln>
                  <a:solidFill>
                    <a:srgbClr val="FFFF00"/>
                  </a:solidFill>
                </a:ln>
                <a:latin typeface="Brush Script MT" panose="03060802040406070304" pitchFamily="66" charset="0"/>
              </a:rPr>
              <a:t>Si vous aimez les cadavres mais pas les femmes, ne choisissez pas </a:t>
            </a:r>
            <a:r>
              <a:rPr lang="fr-FR" sz="3200" b="1" dirty="0" err="1">
                <a:ln>
                  <a:solidFill>
                    <a:srgbClr val="FFFF00"/>
                  </a:solidFill>
                </a:ln>
                <a:latin typeface="Brush Script MT" panose="03060802040406070304" pitchFamily="66" charset="0"/>
              </a:rPr>
              <a:t>Girls&amp;Corpses</a:t>
            </a:r>
            <a:r>
              <a:rPr lang="fr-FR" sz="3200" b="1" dirty="0">
                <a:ln>
                  <a:solidFill>
                    <a:srgbClr val="FFFF00"/>
                  </a:solidFill>
                </a:ln>
                <a:latin typeface="Brush Script MT" panose="03060802040406070304" pitchFamily="66" charset="0"/>
              </a:rPr>
              <a:t> alors. Régalez-vous plutôt avec Serial Killer Magazine. Pas besoin de vous expliquer de quoi ça parle n’est ce pas?</a:t>
            </a:r>
          </a:p>
        </p:txBody>
      </p:sp>
    </p:spTree>
    <p:extLst>
      <p:ext uri="{BB962C8B-B14F-4D97-AF65-F5344CB8AC3E}">
        <p14:creationId xmlns:p14="http://schemas.microsoft.com/office/powerpoint/2010/main" val="283576228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  </a:t>
            </a:r>
            <a:endParaRPr lang="fr-FR" dirty="0"/>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sp>
        <p:nvSpPr>
          <p:cNvPr id="9" name="Rectangle 8"/>
          <p:cNvSpPr/>
          <p:nvPr/>
        </p:nvSpPr>
        <p:spPr>
          <a:xfrm>
            <a:off x="1470642" y="954871"/>
            <a:ext cx="9462747" cy="5401479"/>
          </a:xfrm>
          <a:prstGeom prst="rect">
            <a:avLst/>
          </a:prstGeom>
        </p:spPr>
        <p:txBody>
          <a:bodyPr wrap="square">
            <a:spAutoFit/>
          </a:bodyPr>
          <a:lstStyle/>
          <a:p>
            <a:r>
              <a:rPr lang="fr-FR" sz="11500" b="1" dirty="0" smtClean="0">
                <a:latin typeface="Brush Script MT" panose="03060802040406070304" pitchFamily="66" charset="0"/>
              </a:rPr>
              <a:t>      C’était</a:t>
            </a:r>
          </a:p>
          <a:p>
            <a:r>
              <a:rPr lang="fr-FR" sz="11500" b="1" dirty="0" smtClean="0">
                <a:latin typeface="Brush Script MT" panose="03060802040406070304" pitchFamily="66" charset="0"/>
              </a:rPr>
              <a:t>   10 </a:t>
            </a:r>
            <a:r>
              <a:rPr lang="fr-FR" sz="11500" b="1" dirty="0">
                <a:latin typeface="Brush Script MT" panose="03060802040406070304" pitchFamily="66" charset="0"/>
              </a:rPr>
              <a:t>magazines </a:t>
            </a:r>
            <a:r>
              <a:rPr lang="fr-FR" sz="11500" b="1" dirty="0" smtClean="0">
                <a:latin typeface="Brush Script MT" panose="03060802040406070304" pitchFamily="66" charset="0"/>
              </a:rPr>
              <a:t>insolites par </a:t>
            </a:r>
            <a:r>
              <a:rPr lang="fr-FR" sz="11500" b="1" dirty="0" smtClean="0">
                <a:latin typeface="Brush Script MT" panose="03060802040406070304" pitchFamily="66" charset="0"/>
              </a:rPr>
              <a:t>Lande </a:t>
            </a:r>
            <a:endParaRPr lang="fr-FR" sz="11500" b="1" dirty="0">
              <a:latin typeface="Brush Script MT" panose="03060802040406070304" pitchFamily="66" charset="0"/>
            </a:endParaRPr>
          </a:p>
        </p:txBody>
      </p:sp>
    </p:spTree>
    <p:extLst>
      <p:ext uri="{BB962C8B-B14F-4D97-AF65-F5344CB8AC3E}">
        <p14:creationId xmlns:p14="http://schemas.microsoft.com/office/powerpoint/2010/main" val="841982734"/>
      </p:ext>
    </p:extLst>
  </p:cSld>
  <p:clrMapOvr>
    <a:masterClrMapping/>
  </p:clrMapOvr>
  <mc:AlternateContent xmlns:mc="http://schemas.openxmlformats.org/markup-compatibility/2006">
    <mc:Choice xmlns:p14="http://schemas.microsoft.com/office/powerpoint/2010/main" Requires="p14">
      <p:transition spd="slow" p14:dur="7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156</TotalTime>
  <Words>672</Words>
  <Application>Microsoft Office PowerPoint</Application>
  <PresentationFormat>Grand écran</PresentationFormat>
  <Paragraphs>99</Paragraphs>
  <Slides>14</Slides>
  <Notes>14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29</cp:revision>
  <dcterms:created xsi:type="dcterms:W3CDTF">2019-02-01T14:09:57Z</dcterms:created>
  <dcterms:modified xsi:type="dcterms:W3CDTF">2019-03-10T18:00:44Z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