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85" r:id="rId4"/>
    <p:sldId id="275" r:id="rId5"/>
    <p:sldId id="281" r:id="rId6"/>
    <p:sldId id="287" r:id="rId7"/>
    <p:sldId id="280" r:id="rId8"/>
    <p:sldId id="276" r:id="rId9"/>
    <p:sldId id="279" r:id="rId10"/>
    <p:sldId id="284" r:id="rId11"/>
    <p:sldId id="277" r:id="rId12"/>
    <p:sldId id="278" r:id="rId13"/>
    <p:sldId id="282" r:id="rId14"/>
    <p:sldId id="283" r:id="rId15"/>
    <p:sldId id="288" r:id="rId16"/>
    <p:sldId id="290" r:id="rId17"/>
    <p:sldId id="289" r:id="rId18"/>
    <p:sldId id="291" r:id="rId19"/>
    <p:sldId id="286" r:id="rId20"/>
    <p:sldId id="274"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xeVq/N0YLFP8PiTfF+g9w==" hashData="0yLJ78Q75W7CHtPt/4Xj3n2ooi06BseCdxTpQgKvdivXIAwG3Fa/0NZBk+1YFZBmA5NLr6fNdpUNsE5/tDh3C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6" autoAdjust="0"/>
    <p:restoredTop sz="94660"/>
  </p:normalViewPr>
  <p:slideViewPr>
    <p:cSldViewPr snapToGrid="0" showGuides="1">
      <p:cViewPr varScale="1">
        <p:scale>
          <a:sx n="54" d="100"/>
          <a:sy n="54" d="100"/>
        </p:scale>
        <p:origin x="11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4001871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1792496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3378810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10891258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5871" y="313315"/>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7" name="Image 6"/>
          <p:cNvPicPr>
            <a:picLocks noChangeAspect="1"/>
          </p:cNvPicPr>
          <p:nvPr/>
        </p:nvPicPr>
        <p:blipFill rotWithShape="1">
          <a:blip r:embed="rId5" cstate="email">
            <a:extLst>
              <a:ext uri="{28A0092B-C50C-407E-A947-70E740481C1C}">
                <a14:useLocalDpi xmlns:a14="http://schemas.microsoft.com/office/drawing/2010/main"/>
              </a:ext>
            </a:extLst>
          </a:blip>
          <a:srcRect t="14326" r="-450"/>
          <a:stretch/>
        </p:blipFill>
        <p:spPr>
          <a:xfrm>
            <a:off x="817984" y="602515"/>
            <a:ext cx="10556032" cy="552523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40756" y="2703412"/>
            <a:ext cx="10237674" cy="1200329"/>
          </a:xfrm>
          <a:prstGeom prst="rect">
            <a:avLst/>
          </a:prstGeom>
          <a:noFill/>
        </p:spPr>
        <p:txBody>
          <a:bodyPr wrap="none" lIns="91440" tIns="45720" rIns="91440" bIns="45720">
            <a:spAutoFit/>
          </a:bodyPr>
          <a:lstStyle/>
          <a:p>
            <a:pPr algn="ctr"/>
            <a:r>
              <a:rPr lang="fr-FR" sz="72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Courtrai en </a:t>
            </a:r>
            <a:r>
              <a:rPr lang="fr-FR" sz="72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72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N°10</a:t>
            </a:r>
            <a:endParaRPr lang="fr-FR" sz="72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253 zachte muziek.wav"/>
          </p:stSnd>
        </p:sndAc>
      </p:transition>
    </mc:Choice>
    <mc:Fallback>
      <p:transition spd="slow" advTm="13000">
        <p:fade/>
        <p:sndAc>
          <p:stSnd loop="1">
            <p:snd r:embed="rId3" name="253 zachte muzie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sp>
        <p:nvSpPr>
          <p:cNvPr id="2" name="Rectangle 1"/>
          <p:cNvSpPr/>
          <p:nvPr/>
        </p:nvSpPr>
        <p:spPr>
          <a:xfrm>
            <a:off x="1272073" y="797510"/>
            <a:ext cx="9647853" cy="5262979"/>
          </a:xfrm>
          <a:prstGeom prst="rect">
            <a:avLst/>
          </a:prstGeom>
          <a:noFill/>
          <a:ln w="76200">
            <a:solidFill>
              <a:srgbClr val="FFFF00"/>
            </a:solidFill>
          </a:ln>
        </p:spPr>
        <p:txBody>
          <a:bodyPr wrap="square">
            <a:spAutoFit/>
          </a:bodyPr>
          <a:lstStyle/>
          <a:p>
            <a:r>
              <a:rPr lang="fr-FR" sz="4800" b="1" dirty="0" smtClean="0">
                <a:ln>
                  <a:solidFill>
                    <a:sysClr val="windowText" lastClr="000000"/>
                  </a:solidFill>
                </a:ln>
                <a:solidFill>
                  <a:schemeClr val="bg1"/>
                </a:solidFill>
              </a:rPr>
              <a:t>Néerlandais</a:t>
            </a:r>
            <a:r>
              <a:rPr lang="fr-FR" sz="4800" b="1" dirty="0">
                <a:ln>
                  <a:solidFill>
                    <a:sysClr val="windowText" lastClr="000000"/>
                  </a:solidFill>
                </a:ln>
                <a:solidFill>
                  <a:schemeClr val="bg1"/>
                </a:solidFill>
              </a:rPr>
              <a:t>, </a:t>
            </a:r>
            <a:r>
              <a:rPr lang="fr-FR" sz="4800" b="1" dirty="0" err="1">
                <a:ln>
                  <a:solidFill>
                    <a:sysClr val="windowText" lastClr="000000"/>
                  </a:solidFill>
                </a:ln>
                <a:solidFill>
                  <a:schemeClr val="bg1"/>
                </a:solidFill>
              </a:rPr>
              <a:t>Courtrais</a:t>
            </a:r>
            <a:r>
              <a:rPr lang="fr-FR" sz="4800" b="1" dirty="0">
                <a:ln>
                  <a:solidFill>
                    <a:sysClr val="windowText" lastClr="000000"/>
                  </a:solidFill>
                </a:ln>
                <a:solidFill>
                  <a:schemeClr val="bg1"/>
                </a:solidFill>
              </a:rPr>
              <a:t> en ancien français, </a:t>
            </a:r>
            <a:r>
              <a:rPr lang="fr-FR" sz="4800" b="1" dirty="0" err="1">
                <a:ln>
                  <a:solidFill>
                    <a:sysClr val="windowText" lastClr="000000"/>
                  </a:solidFill>
                </a:ln>
                <a:solidFill>
                  <a:schemeClr val="bg1"/>
                </a:solidFill>
              </a:rPr>
              <a:t>Cortryck</a:t>
            </a:r>
            <a:r>
              <a:rPr lang="fr-FR" sz="4800" b="1" dirty="0">
                <a:ln>
                  <a:solidFill>
                    <a:sysClr val="windowText" lastClr="000000"/>
                  </a:solidFill>
                </a:ln>
                <a:solidFill>
                  <a:schemeClr val="bg1"/>
                </a:solidFill>
              </a:rPr>
              <a:t> et </a:t>
            </a:r>
            <a:r>
              <a:rPr lang="fr-FR" sz="4800" b="1" dirty="0" err="1">
                <a:ln>
                  <a:solidFill>
                    <a:sysClr val="windowText" lastClr="000000"/>
                  </a:solidFill>
                </a:ln>
                <a:solidFill>
                  <a:schemeClr val="bg1"/>
                </a:solidFill>
              </a:rPr>
              <a:t>Cortrijcke</a:t>
            </a:r>
            <a:r>
              <a:rPr lang="fr-FR" sz="4800" b="1" dirty="0">
                <a:ln>
                  <a:solidFill>
                    <a:sysClr val="windowText" lastClr="000000"/>
                  </a:solidFill>
                </a:ln>
                <a:solidFill>
                  <a:schemeClr val="bg1"/>
                </a:solidFill>
              </a:rPr>
              <a:t> en ancien flamand, </a:t>
            </a:r>
            <a:r>
              <a:rPr lang="fr-FR" sz="4800" b="1" dirty="0" err="1">
                <a:ln>
                  <a:solidFill>
                    <a:sysClr val="windowText" lastClr="000000"/>
                  </a:solidFill>
                </a:ln>
                <a:solidFill>
                  <a:schemeClr val="bg1"/>
                </a:solidFill>
              </a:rPr>
              <a:t>Cortoriacum</a:t>
            </a:r>
            <a:r>
              <a:rPr lang="fr-FR" sz="4800" b="1" dirty="0">
                <a:ln>
                  <a:solidFill>
                    <a:sysClr val="windowText" lastClr="000000"/>
                  </a:solidFill>
                </a:ln>
                <a:solidFill>
                  <a:schemeClr val="bg1"/>
                </a:solidFill>
              </a:rPr>
              <a:t> en </a:t>
            </a:r>
            <a:r>
              <a:rPr lang="fr-FR" sz="4800" b="1" dirty="0" err="1">
                <a:ln>
                  <a:solidFill>
                    <a:sysClr val="windowText" lastClr="000000"/>
                  </a:solidFill>
                </a:ln>
                <a:solidFill>
                  <a:schemeClr val="bg1"/>
                </a:solidFill>
              </a:rPr>
              <a:t>latinNote</a:t>
            </a:r>
            <a:r>
              <a:rPr lang="fr-FR" sz="4800" b="1" dirty="0">
                <a:ln>
                  <a:solidFill>
                    <a:sysClr val="windowText" lastClr="000000"/>
                  </a:solidFill>
                </a:ln>
                <a:solidFill>
                  <a:schemeClr val="bg1"/>
                </a:solidFill>
              </a:rPr>
              <a:t> 1) est une ville de Belgique située en Région flamande, chef-lieu d'arrondissement en province de Flandre-Occidentale. </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sp>
        <p:nvSpPr>
          <p:cNvPr id="2" name="Rectangle 1"/>
          <p:cNvSpPr/>
          <p:nvPr/>
        </p:nvSpPr>
        <p:spPr>
          <a:xfrm>
            <a:off x="753036" y="491232"/>
            <a:ext cx="10542494" cy="6001643"/>
          </a:xfrm>
          <a:prstGeom prst="rect">
            <a:avLst/>
          </a:prstGeom>
        </p:spPr>
        <p:txBody>
          <a:bodyPr wrap="square">
            <a:spAutoFit/>
          </a:bodyPr>
          <a:lstStyle/>
          <a:p>
            <a:r>
              <a:rPr lang="fr-FR" sz="3200" b="1" dirty="0">
                <a:ln>
                  <a:solidFill>
                    <a:sysClr val="windowText" lastClr="000000"/>
                  </a:solidFill>
                </a:ln>
                <a:solidFill>
                  <a:schemeClr val="bg1"/>
                </a:solidFill>
              </a:rPr>
              <a:t>TEXTURE raconte l’histoire de l’industrie du lin et de l’industrie drapière. Une histoire solidement enracinée qui témoigne d’un savoir-faire et d’un esprit d’entreprise exceptionnels, d’une innovation et flexibilités osées et d’une constante réinvention de soi-même. Dans trois chambres, aménagées comme dépôt de lin authentique (1912) ; vous pourrez découvrir le développement révolutionnaire auguré par l’industrie du lin dans notre région. Le passé vous surprendra, alors que les histoires d’aujourd’hui et de demain vous étonneront et inspireront. Depuis des siècles, la Flandre est renommée pour son textile et le lin y occupe un rôle de premier plan.</a:t>
            </a:r>
          </a:p>
        </p:txBody>
      </p:sp>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780777" y="627529"/>
            <a:ext cx="10526749" cy="55969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Rectangle 2"/>
          <p:cNvSpPr/>
          <p:nvPr/>
        </p:nvSpPr>
        <p:spPr>
          <a:xfrm>
            <a:off x="4082468" y="788004"/>
            <a:ext cx="4027064" cy="923330"/>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4">
                      <a:satMod val="175000"/>
                      <a:alpha val="40000"/>
                    </a:schemeClr>
                  </a:glow>
                </a:effectLst>
              </a:rPr>
              <a:t>Musée </a:t>
            </a:r>
            <a:r>
              <a:rPr lang="fr-FR" sz="5400" b="1" dirty="0">
                <a:ln>
                  <a:solidFill>
                    <a:sysClr val="windowText" lastClr="000000"/>
                  </a:solidFill>
                </a:ln>
                <a:solidFill>
                  <a:schemeClr val="bg1"/>
                </a:solidFill>
                <a:effectLst>
                  <a:glow rad="228600">
                    <a:schemeClr val="accent4">
                      <a:satMod val="175000"/>
                      <a:alpha val="40000"/>
                    </a:schemeClr>
                  </a:glow>
                </a:effectLst>
              </a:rPr>
              <a:t>du Lin</a:t>
            </a:r>
          </a:p>
        </p:txBody>
      </p:sp>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3">
                                            <p:txEl>
                                              <p:pRg st="0" end="0"/>
                                            </p:txEl>
                                          </p:spTgt>
                                        </p:tgtEl>
                                        <p:attrNameLst>
                                          <p:attrName>style.visibility</p:attrName>
                                        </p:attrNameLst>
                                      </p:cBhvr>
                                      <p:to>
                                        <p:strVal val="visible"/>
                                      </p:to>
                                    </p:set>
                                    <p:set>
                                      <p:cBhvr>
                                        <p:cTn id="14" dur="455" fill="hold">
                                          <p:stCondLst>
                                            <p:cond delay="0"/>
                                          </p:stCondLst>
                                        </p:cTn>
                                        <p:tgtEl>
                                          <p:spTgt spid="3">
                                            <p:txEl>
                                              <p:pRg st="0" end="0"/>
                                            </p:txEl>
                                          </p:spTgt>
                                        </p:tgtEl>
                                        <p:attrNameLst>
                                          <p:attrName>style.rotation</p:attrName>
                                        </p:attrNameLst>
                                      </p:cBhvr>
                                      <p:to>
                                        <p:strVal val="-45.0"/>
                                      </p:to>
                                    </p:set>
                                    <p:anim calcmode="lin" valueType="num">
                                      <p:cBhvr>
                                        <p:cTn id="15"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38971" y="606695"/>
            <a:ext cx="8488370" cy="566174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402541" y="586767"/>
            <a:ext cx="7386918" cy="568446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48753" y="618565"/>
            <a:ext cx="7458635" cy="559397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10871" y="577442"/>
            <a:ext cx="8588187" cy="571504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669241" y="623046"/>
            <a:ext cx="6853518" cy="561190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277035" y="568463"/>
            <a:ext cx="7619999" cy="570764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28800" y="625166"/>
            <a:ext cx="8480612" cy="564346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3334871" y="667871"/>
            <a:ext cx="5571564" cy="557156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6355" b="150"/>
          <a:stretch/>
        </p:blipFill>
        <p:spPr>
          <a:xfrm>
            <a:off x="833518" y="639911"/>
            <a:ext cx="10524964" cy="560068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6" y="127730"/>
            <a:ext cx="11510246" cy="660254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96961" y="609600"/>
            <a:ext cx="7459528" cy="563194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6" y="127730"/>
            <a:ext cx="11510246" cy="6602540"/>
          </a:xfrm>
          <a:prstGeom prst="rect">
            <a:avLst/>
          </a:prstGeom>
        </p:spPr>
      </p:pic>
      <p:pic>
        <p:nvPicPr>
          <p:cNvPr id="3" name="Image 2"/>
          <p:cNvPicPr>
            <a:picLocks noChangeAspect="1"/>
          </p:cNvPicPr>
          <p:nvPr/>
        </p:nvPicPr>
        <p:blipFill>
          <a:blip r:embed="rId4"/>
          <a:stretch>
            <a:fillRect/>
          </a:stretch>
        </p:blipFill>
        <p:spPr>
          <a:xfrm>
            <a:off x="2259105" y="551329"/>
            <a:ext cx="7637929" cy="572844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1490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6" y="127730"/>
            <a:ext cx="11510246" cy="6602540"/>
          </a:xfrm>
          <a:prstGeom prst="rect">
            <a:avLst/>
          </a:prstGeom>
        </p:spPr>
      </p:pic>
      <p:pic>
        <p:nvPicPr>
          <p:cNvPr id="2" name="Image 1"/>
          <p:cNvPicPr>
            <a:picLocks noChangeAspect="1"/>
          </p:cNvPicPr>
          <p:nvPr/>
        </p:nvPicPr>
        <p:blipFill>
          <a:blip r:embed="rId4"/>
          <a:stretch>
            <a:fillRect/>
          </a:stretch>
        </p:blipFill>
        <p:spPr>
          <a:xfrm>
            <a:off x="2286000" y="571500"/>
            <a:ext cx="7620000" cy="5715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670789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6" y="127730"/>
            <a:ext cx="11510246" cy="6602540"/>
          </a:xfrm>
          <a:prstGeom prst="rect">
            <a:avLst/>
          </a:prstGeom>
        </p:spPr>
      </p:pic>
      <p:pic>
        <p:nvPicPr>
          <p:cNvPr id="2" name="Image 1"/>
          <p:cNvPicPr>
            <a:picLocks noChangeAspect="1"/>
          </p:cNvPicPr>
          <p:nvPr/>
        </p:nvPicPr>
        <p:blipFill>
          <a:blip r:embed="rId4"/>
          <a:stretch>
            <a:fillRect/>
          </a:stretch>
        </p:blipFill>
        <p:spPr>
          <a:xfrm>
            <a:off x="1775012" y="553580"/>
            <a:ext cx="8588188" cy="571504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8011695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6" y="127730"/>
            <a:ext cx="11510246" cy="6602540"/>
          </a:xfrm>
          <a:prstGeom prst="rect">
            <a:avLst/>
          </a:prstGeom>
        </p:spPr>
      </p:pic>
      <p:pic>
        <p:nvPicPr>
          <p:cNvPr id="2" name="Image 1"/>
          <p:cNvPicPr>
            <a:picLocks noChangeAspect="1"/>
          </p:cNvPicPr>
          <p:nvPr/>
        </p:nvPicPr>
        <p:blipFill>
          <a:blip r:embed="rId4"/>
          <a:stretch>
            <a:fillRect/>
          </a:stretch>
        </p:blipFill>
        <p:spPr>
          <a:xfrm>
            <a:off x="2259106" y="555032"/>
            <a:ext cx="7627689" cy="571340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123502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4241" r="4794" b="-123"/>
          <a:stretch/>
        </p:blipFill>
        <p:spPr>
          <a:xfrm>
            <a:off x="788771" y="591671"/>
            <a:ext cx="10596405" cy="570423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12409" r="292" b="5267"/>
          <a:stretch/>
        </p:blipFill>
        <p:spPr>
          <a:xfrm>
            <a:off x="824204" y="645792"/>
            <a:ext cx="10543591" cy="557866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sp>
        <p:nvSpPr>
          <p:cNvPr id="8" name="Rectangle 7"/>
          <p:cNvSpPr/>
          <p:nvPr/>
        </p:nvSpPr>
        <p:spPr>
          <a:xfrm>
            <a:off x="1556619" y="2330500"/>
            <a:ext cx="9078767"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Courtrai en </a:t>
            </a:r>
          </a:p>
          <a:p>
            <a:pPr algn="ctr"/>
            <a:r>
              <a:rPr lang="fr-FR" sz="8800" b="1" spc="5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a:t>
            </a:r>
            <a:endPar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TotalTime>
  <Words>274</Words>
  <Application>Microsoft Office PowerPoint</Application>
  <PresentationFormat>Grand écran</PresentationFormat>
  <Paragraphs>86</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72</cp:revision>
  <dcterms:created xsi:type="dcterms:W3CDTF">2019-08-01T23:06:17Z</dcterms:created>
  <dcterms:modified xsi:type="dcterms:W3CDTF">2021-07-03T16:28:10Z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