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8" r:id="rId2"/>
    <p:sldId id="258" r:id="rId3"/>
    <p:sldId id="259" r:id="rId4"/>
    <p:sldId id="280" r:id="rId5"/>
    <p:sldId id="301" r:id="rId6"/>
    <p:sldId id="281" r:id="rId7"/>
    <p:sldId id="260" r:id="rId8"/>
    <p:sldId id="302" r:id="rId9"/>
    <p:sldId id="261" r:id="rId10"/>
    <p:sldId id="282" r:id="rId11"/>
    <p:sldId id="262" r:id="rId12"/>
    <p:sldId id="283" r:id="rId13"/>
    <p:sldId id="263" r:id="rId14"/>
    <p:sldId id="284" r:id="rId15"/>
    <p:sldId id="264" r:id="rId16"/>
    <p:sldId id="285" r:id="rId17"/>
    <p:sldId id="266" r:id="rId18"/>
    <p:sldId id="265" r:id="rId19"/>
    <p:sldId id="289" r:id="rId20"/>
    <p:sldId id="269" r:id="rId21"/>
    <p:sldId id="303" r:id="rId22"/>
    <p:sldId id="267" r:id="rId23"/>
    <p:sldId id="307" r:id="rId24"/>
    <p:sldId id="268" r:id="rId25"/>
    <p:sldId id="288" r:id="rId26"/>
    <p:sldId id="287" r:id="rId27"/>
    <p:sldId id="294" r:id="rId28"/>
    <p:sldId id="292" r:id="rId29"/>
    <p:sldId id="270" r:id="rId30"/>
    <p:sldId id="271" r:id="rId31"/>
    <p:sldId id="272" r:id="rId32"/>
    <p:sldId id="296" r:id="rId33"/>
    <p:sldId id="273" r:id="rId34"/>
    <p:sldId id="298" r:id="rId35"/>
    <p:sldId id="274" r:id="rId36"/>
    <p:sldId id="290" r:id="rId37"/>
    <p:sldId id="305" r:id="rId38"/>
    <p:sldId id="306" r:id="rId39"/>
    <p:sldId id="309" r:id="rId40"/>
    <p:sldId id="304" r:id="rId41"/>
    <p:sldId id="275" r:id="rId42"/>
    <p:sldId id="276" r:id="rId43"/>
    <p:sldId id="310" r:id="rId44"/>
    <p:sldId id="311" r:id="rId45"/>
    <p:sldId id="308" r:id="rId46"/>
    <p:sldId id="312" r:id="rId47"/>
    <p:sldId id="277" r:id="rId48"/>
    <p:sldId id="279" r:id="rId49"/>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modifyVerifier cryptProviderType="rsaAES" cryptAlgorithmClass="hash" cryptAlgorithmType="typeAny" cryptAlgorithmSid="14" spinCount="100000" saltData="aII51q+REjDQ5XzFZrsufw==" hashData="bs5sltQGm7oEsRw41ha8Hq16GUo5G1RnCxnTR27Yr+B8mTLovNePPtScGgEOwKxsz5nst1TpcTOrKNWOoqt8s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0"/>
    <p:restoredTop sz="94600"/>
  </p:normalViewPr>
  <p:slideViewPr>
    <p:cSldViewPr showGuides="1">
      <p:cViewPr varScale="1">
        <p:scale>
          <a:sx n="71" d="100"/>
          <a:sy n="71" d="100"/>
        </p:scale>
        <p:origin x="127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143000" y="1122363"/>
            <a:ext cx="6858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endParaRPr lang="fr-FR" altLang="fr-FR"/>
          </a:p>
        </p:txBody>
      </p:sp>
      <p:sp>
        <p:nvSpPr>
          <p:cNvPr id="5" name="Espace réservé du pied de page 4"/>
          <p:cNvSpPr>
            <a:spLocks noGrp="1"/>
          </p:cNvSpPr>
          <p:nvPr>
            <p:ph type="ftr" sz="quarter" idx="11"/>
          </p:nvPr>
        </p:nvSpPr>
        <p:spPr/>
        <p:txBody>
          <a:bodyPr/>
          <a:lstStyle>
            <a:lvl1pPr>
              <a:defRPr/>
            </a:lvl1pPr>
          </a:lstStyle>
          <a:p>
            <a:endParaRPr lang="fr-FR" altLang="fr-FR"/>
          </a:p>
        </p:txBody>
      </p:sp>
      <p:sp>
        <p:nvSpPr>
          <p:cNvPr id="6" name="Espace réservé du numéro de diapositive 5"/>
          <p:cNvSpPr>
            <a:spLocks noGrp="1"/>
          </p:cNvSpPr>
          <p:nvPr>
            <p:ph type="sldNum" sz="quarter" idx="12"/>
          </p:nvPr>
        </p:nvSpPr>
        <p:spPr/>
        <p:txBody>
          <a:bodyPr/>
          <a:lstStyle>
            <a:lvl1pPr>
              <a:defRPr/>
            </a:lvl1pPr>
          </a:lstStyle>
          <a:p>
            <a:fld id="{0F4447F4-D56A-475E-A9CE-FAE62E0A7B36}" type="slidenum">
              <a:rPr lang="fr-FR" altLang="fr-FR"/>
              <a:pPr/>
              <a:t>‹N°›</a:t>
            </a:fld>
            <a:endParaRPr lang="fr-FR" altLang="fr-FR"/>
          </a:p>
        </p:txBody>
      </p:sp>
    </p:spTree>
    <p:extLst>
      <p:ext uri="{BB962C8B-B14F-4D97-AF65-F5344CB8AC3E}">
        <p14:creationId xmlns:p14="http://schemas.microsoft.com/office/powerpoint/2010/main" val="729348818"/>
      </p:ext>
    </p:extLst>
  </p:cSld>
  <p:clrMapOvr>
    <a:masterClrMapping/>
  </p:clrMapOvr>
  <p:transition spd="slow" advTm="7000">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fr-FR" altLang="fr-FR"/>
          </a:p>
        </p:txBody>
      </p:sp>
      <p:sp>
        <p:nvSpPr>
          <p:cNvPr id="5" name="Espace réservé du pied de page 4"/>
          <p:cNvSpPr>
            <a:spLocks noGrp="1"/>
          </p:cNvSpPr>
          <p:nvPr>
            <p:ph type="ftr" sz="quarter" idx="11"/>
          </p:nvPr>
        </p:nvSpPr>
        <p:spPr/>
        <p:txBody>
          <a:bodyPr/>
          <a:lstStyle>
            <a:lvl1pPr>
              <a:defRPr/>
            </a:lvl1pPr>
          </a:lstStyle>
          <a:p>
            <a:endParaRPr lang="fr-FR" altLang="fr-FR"/>
          </a:p>
        </p:txBody>
      </p:sp>
      <p:sp>
        <p:nvSpPr>
          <p:cNvPr id="6" name="Espace réservé du numéro de diapositive 5"/>
          <p:cNvSpPr>
            <a:spLocks noGrp="1"/>
          </p:cNvSpPr>
          <p:nvPr>
            <p:ph type="sldNum" sz="quarter" idx="12"/>
          </p:nvPr>
        </p:nvSpPr>
        <p:spPr/>
        <p:txBody>
          <a:bodyPr/>
          <a:lstStyle>
            <a:lvl1pPr>
              <a:defRPr/>
            </a:lvl1pPr>
          </a:lstStyle>
          <a:p>
            <a:fld id="{EDA6C373-80BB-4D1D-A7B4-399F025D84F8}" type="slidenum">
              <a:rPr lang="fr-FR" altLang="fr-FR"/>
              <a:pPr/>
              <a:t>‹N°›</a:t>
            </a:fld>
            <a:endParaRPr lang="fr-FR" altLang="fr-FR"/>
          </a:p>
        </p:txBody>
      </p:sp>
    </p:spTree>
    <p:extLst>
      <p:ext uri="{BB962C8B-B14F-4D97-AF65-F5344CB8AC3E}">
        <p14:creationId xmlns:p14="http://schemas.microsoft.com/office/powerpoint/2010/main" val="912509092"/>
      </p:ext>
    </p:extLst>
  </p:cSld>
  <p:clrMapOvr>
    <a:masterClrMapping/>
  </p:clrMapOvr>
  <p:transition spd="slow" advTm="7000">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23888" y="1709738"/>
            <a:ext cx="78867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lvl1pPr>
              <a:defRPr/>
            </a:lvl1pPr>
          </a:lstStyle>
          <a:p>
            <a:endParaRPr lang="fr-FR" altLang="fr-FR"/>
          </a:p>
        </p:txBody>
      </p:sp>
      <p:sp>
        <p:nvSpPr>
          <p:cNvPr id="5" name="Espace réservé du pied de page 4"/>
          <p:cNvSpPr>
            <a:spLocks noGrp="1"/>
          </p:cNvSpPr>
          <p:nvPr>
            <p:ph type="ftr" sz="quarter" idx="11"/>
          </p:nvPr>
        </p:nvSpPr>
        <p:spPr/>
        <p:txBody>
          <a:bodyPr/>
          <a:lstStyle>
            <a:lvl1pPr>
              <a:defRPr/>
            </a:lvl1pPr>
          </a:lstStyle>
          <a:p>
            <a:endParaRPr lang="fr-FR" altLang="fr-FR"/>
          </a:p>
        </p:txBody>
      </p:sp>
      <p:sp>
        <p:nvSpPr>
          <p:cNvPr id="6" name="Espace réservé du numéro de diapositive 5"/>
          <p:cNvSpPr>
            <a:spLocks noGrp="1"/>
          </p:cNvSpPr>
          <p:nvPr>
            <p:ph type="sldNum" sz="quarter" idx="12"/>
          </p:nvPr>
        </p:nvSpPr>
        <p:spPr/>
        <p:txBody>
          <a:bodyPr/>
          <a:lstStyle>
            <a:lvl1pPr>
              <a:defRPr/>
            </a:lvl1pPr>
          </a:lstStyle>
          <a:p>
            <a:fld id="{4D297AF7-4232-4CEB-8085-AC95CD1539BF}" type="slidenum">
              <a:rPr lang="fr-FR" altLang="fr-FR"/>
              <a:pPr/>
              <a:t>‹N°›</a:t>
            </a:fld>
            <a:endParaRPr lang="fr-FR" altLang="fr-FR"/>
          </a:p>
        </p:txBody>
      </p:sp>
    </p:spTree>
    <p:extLst>
      <p:ext uri="{BB962C8B-B14F-4D97-AF65-F5344CB8AC3E}">
        <p14:creationId xmlns:p14="http://schemas.microsoft.com/office/powerpoint/2010/main" val="2872035398"/>
      </p:ext>
    </p:extLst>
  </p:cSld>
  <p:clrMapOvr>
    <a:masterClrMapping/>
  </p:clrMapOvr>
  <p:transition spd="slow" advTm="7000">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lvl1pPr>
              <a:defRPr/>
            </a:lvl1pPr>
          </a:lstStyle>
          <a:p>
            <a:endParaRPr lang="fr-FR" altLang="fr-FR"/>
          </a:p>
        </p:txBody>
      </p:sp>
      <p:sp>
        <p:nvSpPr>
          <p:cNvPr id="6" name="Espace réservé du pied de page 5"/>
          <p:cNvSpPr>
            <a:spLocks noGrp="1"/>
          </p:cNvSpPr>
          <p:nvPr>
            <p:ph type="ftr" sz="quarter" idx="11"/>
          </p:nvPr>
        </p:nvSpPr>
        <p:spPr/>
        <p:txBody>
          <a:bodyPr/>
          <a:lstStyle>
            <a:lvl1pPr>
              <a:defRPr/>
            </a:lvl1pPr>
          </a:lstStyle>
          <a:p>
            <a:endParaRPr lang="fr-FR" altLang="fr-FR"/>
          </a:p>
        </p:txBody>
      </p:sp>
      <p:sp>
        <p:nvSpPr>
          <p:cNvPr id="7" name="Espace réservé du numéro de diapositive 6"/>
          <p:cNvSpPr>
            <a:spLocks noGrp="1"/>
          </p:cNvSpPr>
          <p:nvPr>
            <p:ph type="sldNum" sz="quarter" idx="12"/>
          </p:nvPr>
        </p:nvSpPr>
        <p:spPr/>
        <p:txBody>
          <a:bodyPr/>
          <a:lstStyle>
            <a:lvl1pPr>
              <a:defRPr/>
            </a:lvl1pPr>
          </a:lstStyle>
          <a:p>
            <a:fld id="{D02A8750-86AC-47A9-B6A2-6EC0CD10C9FC}" type="slidenum">
              <a:rPr lang="fr-FR" altLang="fr-FR"/>
              <a:pPr/>
              <a:t>‹N°›</a:t>
            </a:fld>
            <a:endParaRPr lang="fr-FR" altLang="fr-FR"/>
          </a:p>
        </p:txBody>
      </p:sp>
    </p:spTree>
    <p:extLst>
      <p:ext uri="{BB962C8B-B14F-4D97-AF65-F5344CB8AC3E}">
        <p14:creationId xmlns:p14="http://schemas.microsoft.com/office/powerpoint/2010/main" val="180274622"/>
      </p:ext>
    </p:extLst>
  </p:cSld>
  <p:clrMapOvr>
    <a:masterClrMapping/>
  </p:clrMapOvr>
  <p:transition spd="slow" advTm="7000">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30238" y="365125"/>
            <a:ext cx="78867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630238" y="2505075"/>
            <a:ext cx="386873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29150" y="2505075"/>
            <a:ext cx="38877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lvl1pPr>
              <a:defRPr/>
            </a:lvl1pPr>
          </a:lstStyle>
          <a:p>
            <a:endParaRPr lang="fr-FR" altLang="fr-FR"/>
          </a:p>
        </p:txBody>
      </p:sp>
      <p:sp>
        <p:nvSpPr>
          <p:cNvPr id="8" name="Espace réservé du pied de page 7"/>
          <p:cNvSpPr>
            <a:spLocks noGrp="1"/>
          </p:cNvSpPr>
          <p:nvPr>
            <p:ph type="ftr" sz="quarter" idx="11"/>
          </p:nvPr>
        </p:nvSpPr>
        <p:spPr/>
        <p:txBody>
          <a:bodyPr/>
          <a:lstStyle>
            <a:lvl1pPr>
              <a:defRPr/>
            </a:lvl1pPr>
          </a:lstStyle>
          <a:p>
            <a:endParaRPr lang="fr-FR" altLang="fr-FR"/>
          </a:p>
        </p:txBody>
      </p:sp>
      <p:sp>
        <p:nvSpPr>
          <p:cNvPr id="9" name="Espace réservé du numéro de diapositive 8"/>
          <p:cNvSpPr>
            <a:spLocks noGrp="1"/>
          </p:cNvSpPr>
          <p:nvPr>
            <p:ph type="sldNum" sz="quarter" idx="12"/>
          </p:nvPr>
        </p:nvSpPr>
        <p:spPr/>
        <p:txBody>
          <a:bodyPr/>
          <a:lstStyle>
            <a:lvl1pPr>
              <a:defRPr/>
            </a:lvl1pPr>
          </a:lstStyle>
          <a:p>
            <a:fld id="{027E4477-FC5B-4ADD-AD1A-A32028DBA260}" type="slidenum">
              <a:rPr lang="fr-FR" altLang="fr-FR"/>
              <a:pPr/>
              <a:t>‹N°›</a:t>
            </a:fld>
            <a:endParaRPr lang="fr-FR" altLang="fr-FR"/>
          </a:p>
        </p:txBody>
      </p:sp>
    </p:spTree>
    <p:extLst>
      <p:ext uri="{BB962C8B-B14F-4D97-AF65-F5344CB8AC3E}">
        <p14:creationId xmlns:p14="http://schemas.microsoft.com/office/powerpoint/2010/main" val="2387664627"/>
      </p:ext>
    </p:extLst>
  </p:cSld>
  <p:clrMapOvr>
    <a:masterClrMapping/>
  </p:clrMapOvr>
  <p:transition spd="slow" advTm="7000">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lvl1pPr>
              <a:defRPr/>
            </a:lvl1pPr>
          </a:lstStyle>
          <a:p>
            <a:endParaRPr lang="fr-FR" altLang="fr-FR"/>
          </a:p>
        </p:txBody>
      </p:sp>
      <p:sp>
        <p:nvSpPr>
          <p:cNvPr id="4" name="Espace réservé du pied de page 3"/>
          <p:cNvSpPr>
            <a:spLocks noGrp="1"/>
          </p:cNvSpPr>
          <p:nvPr>
            <p:ph type="ftr" sz="quarter" idx="11"/>
          </p:nvPr>
        </p:nvSpPr>
        <p:spPr/>
        <p:txBody>
          <a:bodyPr/>
          <a:lstStyle>
            <a:lvl1pPr>
              <a:defRPr/>
            </a:lvl1pPr>
          </a:lstStyle>
          <a:p>
            <a:endParaRPr lang="fr-FR" altLang="fr-FR"/>
          </a:p>
        </p:txBody>
      </p:sp>
      <p:sp>
        <p:nvSpPr>
          <p:cNvPr id="5" name="Espace réservé du numéro de diapositive 4"/>
          <p:cNvSpPr>
            <a:spLocks noGrp="1"/>
          </p:cNvSpPr>
          <p:nvPr>
            <p:ph type="sldNum" sz="quarter" idx="12"/>
          </p:nvPr>
        </p:nvSpPr>
        <p:spPr/>
        <p:txBody>
          <a:bodyPr/>
          <a:lstStyle>
            <a:lvl1pPr>
              <a:defRPr/>
            </a:lvl1pPr>
          </a:lstStyle>
          <a:p>
            <a:fld id="{9EBFA525-CC4B-408C-9C5E-CD83EF04DF65}" type="slidenum">
              <a:rPr lang="fr-FR" altLang="fr-FR"/>
              <a:pPr/>
              <a:t>‹N°›</a:t>
            </a:fld>
            <a:endParaRPr lang="fr-FR" altLang="fr-FR"/>
          </a:p>
        </p:txBody>
      </p:sp>
    </p:spTree>
    <p:extLst>
      <p:ext uri="{BB962C8B-B14F-4D97-AF65-F5344CB8AC3E}">
        <p14:creationId xmlns:p14="http://schemas.microsoft.com/office/powerpoint/2010/main" val="1187066474"/>
      </p:ext>
    </p:extLst>
  </p:cSld>
  <p:clrMapOvr>
    <a:masterClrMapping/>
  </p:clrMapOvr>
  <p:transition spd="slow" advTm="7000">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lvl1pPr>
              <a:defRPr/>
            </a:lvl1pPr>
          </a:lstStyle>
          <a:p>
            <a:endParaRPr lang="fr-FR" altLang="fr-FR"/>
          </a:p>
        </p:txBody>
      </p:sp>
      <p:sp>
        <p:nvSpPr>
          <p:cNvPr id="3" name="Espace réservé du pied de page 2"/>
          <p:cNvSpPr>
            <a:spLocks noGrp="1"/>
          </p:cNvSpPr>
          <p:nvPr>
            <p:ph type="ftr" sz="quarter" idx="11"/>
          </p:nvPr>
        </p:nvSpPr>
        <p:spPr/>
        <p:txBody>
          <a:bodyPr/>
          <a:lstStyle>
            <a:lvl1pPr>
              <a:defRPr/>
            </a:lvl1pPr>
          </a:lstStyle>
          <a:p>
            <a:endParaRPr lang="fr-FR" altLang="fr-FR"/>
          </a:p>
        </p:txBody>
      </p:sp>
      <p:sp>
        <p:nvSpPr>
          <p:cNvPr id="4" name="Espace réservé du numéro de diapositive 3"/>
          <p:cNvSpPr>
            <a:spLocks noGrp="1"/>
          </p:cNvSpPr>
          <p:nvPr>
            <p:ph type="sldNum" sz="quarter" idx="12"/>
          </p:nvPr>
        </p:nvSpPr>
        <p:spPr/>
        <p:txBody>
          <a:bodyPr/>
          <a:lstStyle>
            <a:lvl1pPr>
              <a:defRPr/>
            </a:lvl1pPr>
          </a:lstStyle>
          <a:p>
            <a:fld id="{3DA95DE2-FA2F-4D73-A0F7-4341490419BF}" type="slidenum">
              <a:rPr lang="fr-FR" altLang="fr-FR"/>
              <a:pPr/>
              <a:t>‹N°›</a:t>
            </a:fld>
            <a:endParaRPr lang="fr-FR" altLang="fr-FR"/>
          </a:p>
        </p:txBody>
      </p:sp>
    </p:spTree>
    <p:extLst>
      <p:ext uri="{BB962C8B-B14F-4D97-AF65-F5344CB8AC3E}">
        <p14:creationId xmlns:p14="http://schemas.microsoft.com/office/powerpoint/2010/main" val="2027155175"/>
      </p:ext>
    </p:extLst>
  </p:cSld>
  <p:clrMapOvr>
    <a:masterClrMapping/>
  </p:clrMapOvr>
  <p:transition spd="slow" advTm="7000">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457200"/>
            <a:ext cx="2949575"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lvl1pPr>
              <a:defRPr/>
            </a:lvl1pPr>
          </a:lstStyle>
          <a:p>
            <a:endParaRPr lang="fr-FR" altLang="fr-FR"/>
          </a:p>
        </p:txBody>
      </p:sp>
      <p:sp>
        <p:nvSpPr>
          <p:cNvPr id="6" name="Espace réservé du pied de page 5"/>
          <p:cNvSpPr>
            <a:spLocks noGrp="1"/>
          </p:cNvSpPr>
          <p:nvPr>
            <p:ph type="ftr" sz="quarter" idx="11"/>
          </p:nvPr>
        </p:nvSpPr>
        <p:spPr/>
        <p:txBody>
          <a:bodyPr/>
          <a:lstStyle>
            <a:lvl1pPr>
              <a:defRPr/>
            </a:lvl1pPr>
          </a:lstStyle>
          <a:p>
            <a:endParaRPr lang="fr-FR" altLang="fr-FR"/>
          </a:p>
        </p:txBody>
      </p:sp>
      <p:sp>
        <p:nvSpPr>
          <p:cNvPr id="7" name="Espace réservé du numéro de diapositive 6"/>
          <p:cNvSpPr>
            <a:spLocks noGrp="1"/>
          </p:cNvSpPr>
          <p:nvPr>
            <p:ph type="sldNum" sz="quarter" idx="12"/>
          </p:nvPr>
        </p:nvSpPr>
        <p:spPr/>
        <p:txBody>
          <a:bodyPr/>
          <a:lstStyle>
            <a:lvl1pPr>
              <a:defRPr/>
            </a:lvl1pPr>
          </a:lstStyle>
          <a:p>
            <a:fld id="{BC3688F8-89FB-4015-A0C0-8D6A0379A97A}" type="slidenum">
              <a:rPr lang="fr-FR" altLang="fr-FR"/>
              <a:pPr/>
              <a:t>‹N°›</a:t>
            </a:fld>
            <a:endParaRPr lang="fr-FR" altLang="fr-FR"/>
          </a:p>
        </p:txBody>
      </p:sp>
    </p:spTree>
    <p:extLst>
      <p:ext uri="{BB962C8B-B14F-4D97-AF65-F5344CB8AC3E}">
        <p14:creationId xmlns:p14="http://schemas.microsoft.com/office/powerpoint/2010/main" val="1992199909"/>
      </p:ext>
    </p:extLst>
  </p:cSld>
  <p:clrMapOvr>
    <a:masterClrMapping/>
  </p:clrMapOvr>
  <p:transition spd="slow" advTm="7000">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457200"/>
            <a:ext cx="2949575"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lvl1pPr>
              <a:defRPr/>
            </a:lvl1pPr>
          </a:lstStyle>
          <a:p>
            <a:endParaRPr lang="fr-FR" altLang="fr-FR"/>
          </a:p>
        </p:txBody>
      </p:sp>
      <p:sp>
        <p:nvSpPr>
          <p:cNvPr id="6" name="Espace réservé du pied de page 5"/>
          <p:cNvSpPr>
            <a:spLocks noGrp="1"/>
          </p:cNvSpPr>
          <p:nvPr>
            <p:ph type="ftr" sz="quarter" idx="11"/>
          </p:nvPr>
        </p:nvSpPr>
        <p:spPr/>
        <p:txBody>
          <a:bodyPr/>
          <a:lstStyle>
            <a:lvl1pPr>
              <a:defRPr/>
            </a:lvl1pPr>
          </a:lstStyle>
          <a:p>
            <a:endParaRPr lang="fr-FR" altLang="fr-FR"/>
          </a:p>
        </p:txBody>
      </p:sp>
      <p:sp>
        <p:nvSpPr>
          <p:cNvPr id="7" name="Espace réservé du numéro de diapositive 6"/>
          <p:cNvSpPr>
            <a:spLocks noGrp="1"/>
          </p:cNvSpPr>
          <p:nvPr>
            <p:ph type="sldNum" sz="quarter" idx="12"/>
          </p:nvPr>
        </p:nvSpPr>
        <p:spPr/>
        <p:txBody>
          <a:bodyPr/>
          <a:lstStyle>
            <a:lvl1pPr>
              <a:defRPr/>
            </a:lvl1pPr>
          </a:lstStyle>
          <a:p>
            <a:fld id="{688DD777-ADA9-4A52-9570-236D12FE09A9}" type="slidenum">
              <a:rPr lang="fr-FR" altLang="fr-FR"/>
              <a:pPr/>
              <a:t>‹N°›</a:t>
            </a:fld>
            <a:endParaRPr lang="fr-FR" altLang="fr-FR"/>
          </a:p>
        </p:txBody>
      </p:sp>
    </p:spTree>
    <p:extLst>
      <p:ext uri="{BB962C8B-B14F-4D97-AF65-F5344CB8AC3E}">
        <p14:creationId xmlns:p14="http://schemas.microsoft.com/office/powerpoint/2010/main" val="2935429922"/>
      </p:ext>
    </p:extLst>
  </p:cSld>
  <p:clrMapOvr>
    <a:masterClrMapping/>
  </p:clrMapOvr>
  <p:transition spd="slow" advTm="7000">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fr-FR" altLang="fr-FR"/>
          </a:p>
        </p:txBody>
      </p:sp>
      <p:sp>
        <p:nvSpPr>
          <p:cNvPr id="5" name="Espace réservé du pied de page 4"/>
          <p:cNvSpPr>
            <a:spLocks noGrp="1"/>
          </p:cNvSpPr>
          <p:nvPr>
            <p:ph type="ftr" sz="quarter" idx="11"/>
          </p:nvPr>
        </p:nvSpPr>
        <p:spPr/>
        <p:txBody>
          <a:bodyPr/>
          <a:lstStyle>
            <a:lvl1pPr>
              <a:defRPr/>
            </a:lvl1pPr>
          </a:lstStyle>
          <a:p>
            <a:endParaRPr lang="fr-FR" altLang="fr-FR"/>
          </a:p>
        </p:txBody>
      </p:sp>
      <p:sp>
        <p:nvSpPr>
          <p:cNvPr id="6" name="Espace réservé du numéro de diapositive 5"/>
          <p:cNvSpPr>
            <a:spLocks noGrp="1"/>
          </p:cNvSpPr>
          <p:nvPr>
            <p:ph type="sldNum" sz="quarter" idx="12"/>
          </p:nvPr>
        </p:nvSpPr>
        <p:spPr/>
        <p:txBody>
          <a:bodyPr/>
          <a:lstStyle>
            <a:lvl1pPr>
              <a:defRPr/>
            </a:lvl1pPr>
          </a:lstStyle>
          <a:p>
            <a:fld id="{61F084F5-395A-43DF-A659-E11823DC0AA8}" type="slidenum">
              <a:rPr lang="fr-FR" altLang="fr-FR"/>
              <a:pPr/>
              <a:t>‹N°›</a:t>
            </a:fld>
            <a:endParaRPr lang="fr-FR" altLang="fr-FR"/>
          </a:p>
        </p:txBody>
      </p:sp>
    </p:spTree>
    <p:extLst>
      <p:ext uri="{BB962C8B-B14F-4D97-AF65-F5344CB8AC3E}">
        <p14:creationId xmlns:p14="http://schemas.microsoft.com/office/powerpoint/2010/main" val="1666758096"/>
      </p:ext>
    </p:extLst>
  </p:cSld>
  <p:clrMapOvr>
    <a:masterClrMapping/>
  </p:clrMapOvr>
  <p:transition spd="slow" advTm="7000">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fr-FR" altLang="fr-FR"/>
          </a:p>
        </p:txBody>
      </p:sp>
      <p:sp>
        <p:nvSpPr>
          <p:cNvPr id="5" name="Espace réservé du pied de page 4"/>
          <p:cNvSpPr>
            <a:spLocks noGrp="1"/>
          </p:cNvSpPr>
          <p:nvPr>
            <p:ph type="ftr" sz="quarter" idx="11"/>
          </p:nvPr>
        </p:nvSpPr>
        <p:spPr/>
        <p:txBody>
          <a:bodyPr/>
          <a:lstStyle>
            <a:lvl1pPr>
              <a:defRPr/>
            </a:lvl1pPr>
          </a:lstStyle>
          <a:p>
            <a:endParaRPr lang="fr-FR" altLang="fr-FR"/>
          </a:p>
        </p:txBody>
      </p:sp>
      <p:sp>
        <p:nvSpPr>
          <p:cNvPr id="6" name="Espace réservé du numéro de diapositive 5"/>
          <p:cNvSpPr>
            <a:spLocks noGrp="1"/>
          </p:cNvSpPr>
          <p:nvPr>
            <p:ph type="sldNum" sz="quarter" idx="12"/>
          </p:nvPr>
        </p:nvSpPr>
        <p:spPr/>
        <p:txBody>
          <a:bodyPr/>
          <a:lstStyle>
            <a:lvl1pPr>
              <a:defRPr/>
            </a:lvl1pPr>
          </a:lstStyle>
          <a:p>
            <a:fld id="{6CBC30EA-CF90-4C0E-8EE8-74E9731502BB}" type="slidenum">
              <a:rPr lang="fr-FR" altLang="fr-FR"/>
              <a:pPr/>
              <a:t>‹N°›</a:t>
            </a:fld>
            <a:endParaRPr lang="fr-FR" altLang="fr-FR"/>
          </a:p>
        </p:txBody>
      </p:sp>
    </p:spTree>
    <p:extLst>
      <p:ext uri="{BB962C8B-B14F-4D97-AF65-F5344CB8AC3E}">
        <p14:creationId xmlns:p14="http://schemas.microsoft.com/office/powerpoint/2010/main" val="2732887104"/>
      </p:ext>
    </p:extLst>
  </p:cSld>
  <p:clrMapOvr>
    <a:masterClrMapping/>
  </p:clrMapOvr>
  <p:transition spd="slow" advTm="7000">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fr-FR" altLang="fr-FR" smtClean="0"/>
              <a:t>Cliquez pour modifier le style du titre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fr-FR" altLang="fr-F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fr-FR" altLang="fr-F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84BAFD6B-BBA8-4821-8658-03B20FE9FFAE}" type="slidenum">
              <a:rPr lang="fr-FR" altLang="fr-FR"/>
              <a:pPr/>
              <a:t>‹N°›</a:t>
            </a:fld>
            <a:endParaRPr lang="fr-FR" alt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wedge/>
  </p:transition>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 Id="rId4"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6" name="Rectangle 3"/>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81075"/>
            <a:ext cx="9144000" cy="1560513"/>
          </a:xfrm>
          <a:prstGeom prst="rect">
            <a:avLst/>
          </a:prstGeom>
          <a:noFill/>
          <a:extLst>
            <a:ext uri="{909E8E84-426E-40DD-AFC4-6F175D3DCCD1}">
              <a14:hiddenFill xmlns:a14="http://schemas.microsoft.com/office/drawing/2010/main">
                <a:solidFill>
                  <a:srgbClr val="FFFFFF"/>
                </a:solidFill>
              </a14:hiddenFill>
            </a:ext>
          </a:extLst>
        </p:spPr>
      </p:pic>
      <p:pic>
        <p:nvPicPr>
          <p:cNvPr id="105477" name="Rectangle 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713" y="2755900"/>
            <a:ext cx="7832725" cy="2413000"/>
          </a:xfrm>
          <a:prstGeom prst="rect">
            <a:avLst/>
          </a:prstGeom>
          <a:noFill/>
          <a:extLst>
            <a:ext uri="{909E8E84-426E-40DD-AFC4-6F175D3DCCD1}">
              <a14:hiddenFill xmlns:a14="http://schemas.microsoft.com/office/drawing/2010/main">
                <a:solidFill>
                  <a:srgbClr val="FFFFFF"/>
                </a:solidFill>
              </a14:hiddenFill>
            </a:ext>
          </a:extLst>
        </p:spPr>
      </p:pic>
      <p:pic>
        <p:nvPicPr>
          <p:cNvPr id="105478" name="Rectangle 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0688" y="5565775"/>
            <a:ext cx="8351837" cy="1292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sndAc>
      <p:stSnd loop="1">
        <p:snd r:embed="rId2" name="05 40th Symphony.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0" y="0"/>
            <a:ext cx="9144000" cy="1844675"/>
          </a:xfrm>
        </p:spPr>
        <p:txBody>
          <a:bodyPr/>
          <a:lstStyle/>
          <a:p>
            <a:r>
              <a:rPr lang="nl-NL" altLang="fr-FR" sz="2000" b="1">
                <a:latin typeface="Lucida Calligraphy" panose="03010101010101010101" pitchFamily="66" charset="0"/>
              </a:rPr>
              <a:t/>
            </a:r>
            <a:br>
              <a:rPr lang="nl-NL" altLang="fr-FR" sz="2000" b="1">
                <a:latin typeface="Lucida Calligraphy" panose="03010101010101010101" pitchFamily="66" charset="0"/>
              </a:rPr>
            </a:br>
            <a:r>
              <a:rPr lang="nl-NL" altLang="fr-FR" sz="2000" b="1">
                <a:latin typeface="Lucida Calligraphy" panose="03010101010101010101" pitchFamily="66" charset="0"/>
              </a:rPr>
              <a:t>Bienvenue en Belgique ! Voici une sélection des lieux et des sites à visiter lors de votre prochaine visite. Ici, la Grand-Place de Bruxelles, un site exceptionnel pour son histoire et son architecture. Bordée, notamment, par l'Hôtel de ville et la Maison du roi, elle accueille le 15 août de chaque année paire des tapis de fleurs monumentaux. </a:t>
            </a:r>
          </a:p>
        </p:txBody>
      </p:sp>
      <p:pic>
        <p:nvPicPr>
          <p:cNvPr id="4100" name="Picture 4" descr="les 20 plus beaux sites de belgiq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89138"/>
            <a:ext cx="9144000" cy="46529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07950" y="260350"/>
            <a:ext cx="9251950" cy="1655763"/>
          </a:xfrm>
        </p:spPr>
        <p:txBody>
          <a:bodyPr/>
          <a:lstStyle/>
          <a:p>
            <a:r>
              <a:rPr lang="nl-NL" altLang="fr-FR" sz="2000" b="1">
                <a:latin typeface="Lucida Calligraphy" panose="03010101010101010101" pitchFamily="66" charset="0"/>
                <a:cs typeface="Times New Roman" panose="02020603050405020304" pitchFamily="18" charset="0"/>
              </a:rPr>
              <a:t>Sur les murs de Bruxelles</a:t>
            </a:r>
            <a:br>
              <a:rPr lang="nl-NL" altLang="fr-FR" sz="2000" b="1">
                <a:latin typeface="Lucida Calligraphy" panose="03010101010101010101" pitchFamily="66" charset="0"/>
                <a:cs typeface="Times New Roman" panose="02020603050405020304" pitchFamily="18" charset="0"/>
              </a:rPr>
            </a:br>
            <a:r>
              <a:rPr lang="nl-NL" altLang="fr-FR" sz="2000" b="1">
                <a:latin typeface="Lucida Calligraphy" panose="03010101010101010101" pitchFamily="66" charset="0"/>
                <a:cs typeface="Times New Roman" panose="02020603050405020304" pitchFamily="18" charset="0"/>
              </a:rPr>
              <a:t>Les meilleurs créateurs de bande-dessinée se sont donnés rendez-vous dans la capitale belge qui accueille depuis 1989 le Centre belge de la Bande Dessinée, on y visite notamment le Musée de l'Imaginaire. Mais la BD est aussi dans les rues, ne manquez pas le fameux itinéraire qui vous promènera d'une fresque à l'autre.</a:t>
            </a:r>
          </a:p>
        </p:txBody>
      </p:sp>
      <p:pic>
        <p:nvPicPr>
          <p:cNvPr id="5124" name="Picture 4" descr="sur les murs de bruxel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76475"/>
            <a:ext cx="9144000" cy="4581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4" name="Rectangle 4"/>
          <p:cNvSpPr>
            <a:spLocks noChangeArrowheads="1"/>
          </p:cNvSpPr>
          <p:nvPr/>
        </p:nvSpPr>
        <p:spPr bwMode="auto">
          <a:xfrm>
            <a:off x="468313" y="188913"/>
            <a:ext cx="8210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nl-NL" altLang="fr-FR" b="1">
                <a:latin typeface="Lucida Calligraphy" panose="03010101010101010101" pitchFamily="66" charset="0"/>
              </a:rPr>
              <a:t>Le Musée royal de l'Afrique centrale à Tervuren fermera fin novembre pour trois ans</a:t>
            </a:r>
          </a:p>
        </p:txBody>
      </p:sp>
      <p:sp>
        <p:nvSpPr>
          <p:cNvPr id="107525" name="Rectangle 5"/>
          <p:cNvSpPr>
            <a:spLocks noChangeArrowheads="1"/>
          </p:cNvSpPr>
          <p:nvPr/>
        </p:nvSpPr>
        <p:spPr bwMode="auto">
          <a:xfrm>
            <a:off x="323850" y="1052513"/>
            <a:ext cx="8208963" cy="1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nl-NL" altLang="fr-FR" b="1">
                <a:latin typeface="Lucida Calligraphy" panose="03010101010101010101" pitchFamily="66" charset="0"/>
              </a:rPr>
              <a:t>La rénovation complète du Musée royal de l’Afrique centrale à Tervuren est désormais dans les starting-blocks, après plusieurs années d’attente. Le musée fermera ses portes à la fin du mois de novembre et deux mois seront alors nécessaires pour vider le bâtiment avant le début du chantier. </a:t>
            </a:r>
          </a:p>
        </p:txBody>
      </p:sp>
      <p:pic>
        <p:nvPicPr>
          <p:cNvPr id="107526" name="Picture 6" descr="1430840141_B97943026Z_1_20130828144210_000_GC9161OVQ_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36838"/>
            <a:ext cx="9144000" cy="42211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8" name="Picture 4" descr="Tervuren_MuseeAfrique_140310_Chantier_0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41438"/>
            <a:ext cx="9144000" cy="5516562"/>
          </a:xfrm>
          <a:prstGeom prst="rect">
            <a:avLst/>
          </a:prstGeom>
          <a:noFill/>
          <a:extLst>
            <a:ext uri="{909E8E84-426E-40DD-AFC4-6F175D3DCCD1}">
              <a14:hiddenFill xmlns:a14="http://schemas.microsoft.com/office/drawing/2010/main">
                <a:solidFill>
                  <a:srgbClr val="FFFFFF"/>
                </a:solidFill>
              </a14:hiddenFill>
            </a:ext>
          </a:extLst>
        </p:spPr>
      </p:pic>
      <p:sp>
        <p:nvSpPr>
          <p:cNvPr id="129029" name="Rectangle 5"/>
          <p:cNvSpPr>
            <a:spLocks noChangeArrowheads="1"/>
          </p:cNvSpPr>
          <p:nvPr/>
        </p:nvSpPr>
        <p:spPr bwMode="auto">
          <a:xfrm>
            <a:off x="0" y="476250"/>
            <a:ext cx="9144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nl-NL" altLang="fr-FR" b="1">
                <a:latin typeface="Lucida Calligraphy" panose="03010101010101010101" pitchFamily="66" charset="0"/>
              </a:rPr>
              <a:t>. L’objectif est de terminer les travaux à l’automne 2016, a indiqué mercredi avec soulagement le directeur Guido Gryseels</a:t>
            </a:r>
          </a:p>
        </p:txBody>
      </p:sp>
    </p:spTree>
  </p:cSld>
  <p:clrMapOvr>
    <a:masterClrMapping/>
  </p:clrMapOvr>
  <p:transition spd="slow" advTm="7000">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8" name="Rectangle 4"/>
          <p:cNvSpPr>
            <a:spLocks noChangeArrowheads="1"/>
          </p:cNvSpPr>
          <p:nvPr/>
        </p:nvSpPr>
        <p:spPr bwMode="auto">
          <a:xfrm>
            <a:off x="1042988" y="188913"/>
            <a:ext cx="669766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nl-NL" altLang="fr-FR" sz="2000" b="1">
                <a:latin typeface="Lucida Calligraphy" panose="03010101010101010101" pitchFamily="66" charset="0"/>
              </a:rPr>
              <a:t>Monument dans le parc du Musée royal de l’Afrique centrale à Tervueren. </a:t>
            </a:r>
          </a:p>
        </p:txBody>
      </p:sp>
      <p:pic>
        <p:nvPicPr>
          <p:cNvPr id="108549" name="Picture 5" descr="monument à Tervur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2513"/>
            <a:ext cx="9144000" cy="58054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0" y="0"/>
            <a:ext cx="9231313" cy="1993900"/>
          </a:xfrm>
        </p:spPr>
        <p:txBody>
          <a:bodyPr/>
          <a:lstStyle/>
          <a:p>
            <a:r>
              <a:rPr lang="nl-NL" altLang="fr-FR" sz="2000" b="1">
                <a:latin typeface="Lucida Calligraphy" panose="03010101010101010101" pitchFamily="66" charset="0"/>
              </a:rPr>
              <a:t>Les canaux de Bruges</a:t>
            </a:r>
            <a:br>
              <a:rPr lang="nl-NL" altLang="fr-FR" sz="2000" b="1">
                <a:latin typeface="Lucida Calligraphy" panose="03010101010101010101" pitchFamily="66" charset="0"/>
              </a:rPr>
            </a:br>
            <a:r>
              <a:rPr lang="nl-NL" altLang="fr-FR" sz="2000" b="1">
                <a:latin typeface="Lucida Calligraphy" panose="03010101010101010101" pitchFamily="66" charset="0"/>
              </a:rPr>
              <a:t>Reconnaissez-vous ces canaux ? Ce sont de Bruges (Brugge en flamand) surnommée à juste titre "la Venise du Nord". Les canaux sont bordés de bâtiments en briques rouges de style gothique qui donnent à la ville un style unique, elle est d'ailleurs classée au Patrimoine mondial de l'Unesco depuis 2000. </a:t>
            </a:r>
          </a:p>
        </p:txBody>
      </p:sp>
      <p:pic>
        <p:nvPicPr>
          <p:cNvPr id="6148" name="Picture 4" descr="les canaux de bru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16113"/>
            <a:ext cx="9144000" cy="49418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2" name="Picture 4" descr="brug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30054" name="Text Box 6"/>
          <p:cNvSpPr txBox="1">
            <a:spLocks noChangeArrowheads="1"/>
          </p:cNvSpPr>
          <p:nvPr/>
        </p:nvSpPr>
        <p:spPr bwMode="auto">
          <a:xfrm>
            <a:off x="5364163" y="476250"/>
            <a:ext cx="30956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nl-BE" altLang="fr-FR" sz="4000" i="1">
                <a:latin typeface="Vivaldi" panose="03020602050506090804" pitchFamily="66" charset="0"/>
              </a:rPr>
              <a:t>Bruges</a:t>
            </a:r>
            <a:endParaRPr lang="nl-NL" altLang="fr-FR" sz="4000" i="1">
              <a:latin typeface="Vivaldi" panose="03020602050506090804" pitchFamily="66" charset="0"/>
            </a:endParaRPr>
          </a:p>
        </p:txBody>
      </p:sp>
    </p:spTree>
  </p:cSld>
  <p:clrMapOvr>
    <a:masterClrMapping/>
  </p:clrMapOvr>
  <p:transition spd="slow" advTm="7000">
    <p:wedg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0" y="260350"/>
            <a:ext cx="9144000" cy="1143000"/>
          </a:xfrm>
        </p:spPr>
        <p:txBody>
          <a:bodyPr/>
          <a:lstStyle/>
          <a:p>
            <a:r>
              <a:rPr lang="nl-NL" altLang="fr-FR" sz="1800" b="1">
                <a:latin typeface="Lucida Calligraphy" panose="03010101010101010101" pitchFamily="66" charset="0"/>
              </a:rPr>
              <a:t>Ostende face à la mer</a:t>
            </a:r>
            <a:br>
              <a:rPr lang="nl-NL" altLang="fr-FR" sz="1800" b="1">
                <a:latin typeface="Lucida Calligraphy" panose="03010101010101010101" pitchFamily="66" charset="0"/>
              </a:rPr>
            </a:br>
            <a:r>
              <a:rPr lang="nl-NL" altLang="fr-FR" sz="1800" b="1">
                <a:latin typeface="Lucida Calligraphy" panose="03010101010101010101" pitchFamily="66" charset="0"/>
              </a:rPr>
              <a:t>Pas très loin de Bruges se trouve Ostende, station balnéaire réputée de la Mer du Nord. On y découvre le Fort Napoléon construit par l'empereur dans le but de protéger la côte des Anglais. Ne ratez pas le Bal du rat mort, un bal masqué très populaire qui se déroule chaque mois de mars, depuis 1898.</a:t>
            </a:r>
          </a:p>
        </p:txBody>
      </p:sp>
      <p:pic>
        <p:nvPicPr>
          <p:cNvPr id="7172" name="Picture 4" descr="ostende face à la m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00213"/>
            <a:ext cx="9144000" cy="51577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2" name="Picture 4" descr="oostende    oostende--196665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09573" name="Text Box 5"/>
          <p:cNvSpPr txBox="1">
            <a:spLocks noChangeArrowheads="1"/>
          </p:cNvSpPr>
          <p:nvPr/>
        </p:nvSpPr>
        <p:spPr bwMode="auto">
          <a:xfrm>
            <a:off x="179388" y="692150"/>
            <a:ext cx="38163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nl-BE" altLang="fr-FR" sz="4000" b="1" i="1">
                <a:latin typeface="Vivaldi" panose="03020602050506090804" pitchFamily="66" charset="0"/>
              </a:rPr>
              <a:t>Ostende </a:t>
            </a:r>
            <a:endParaRPr lang="nl-NL" altLang="fr-FR" sz="4000" b="1" i="1">
              <a:latin typeface="Vivaldi" panose="03020602050506090804" pitchFamily="66" charset="0"/>
            </a:endParaRPr>
          </a:p>
        </p:txBody>
      </p:sp>
    </p:spTree>
  </p:cSld>
  <p:clrMapOvr>
    <a:masterClrMapping/>
  </p:clrMapOvr>
  <p:transition spd="slow" advTm="7000">
    <p:wedg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333375"/>
            <a:ext cx="9144000" cy="1143000"/>
          </a:xfrm>
        </p:spPr>
        <p:txBody>
          <a:bodyPr/>
          <a:lstStyle/>
          <a:p>
            <a:r>
              <a:rPr lang="nl-NL" altLang="fr-FR" sz="1800" b="1">
                <a:latin typeface="Lucida Calligraphy" panose="03010101010101010101" pitchFamily="66" charset="0"/>
              </a:rPr>
              <a:t>Gand entre fêtes et spectacles</a:t>
            </a:r>
            <a:br>
              <a:rPr lang="nl-NL" altLang="fr-FR" sz="1800" b="1">
                <a:latin typeface="Lucida Calligraphy" panose="03010101010101010101" pitchFamily="66" charset="0"/>
              </a:rPr>
            </a:br>
            <a:r>
              <a:rPr lang="nl-NL" altLang="fr-FR" sz="1800" b="1">
                <a:latin typeface="Lucida Calligraphy" panose="03010101010101010101" pitchFamily="66" charset="0"/>
              </a:rPr>
              <a:t>A l'image de Bruges, Gand est parcourue de canaux, moins touristique, plus discrète, elle est une étape agréable dans la découverte de la Belgique. Surnommée parfois "la Ville fleurie", elle accueille au mois de juillet les fêtes gantoises dont la renommée dépasse largement les frontières du pays. </a:t>
            </a:r>
          </a:p>
        </p:txBody>
      </p:sp>
      <p:pic>
        <p:nvPicPr>
          <p:cNvPr id="8196" name="Picture 4" descr="ga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44675"/>
            <a:ext cx="9144000" cy="50133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6" name="Picture 4" descr="Gent   2520060520-141254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0597" name="Text Box 5"/>
          <p:cNvSpPr txBox="1">
            <a:spLocks noChangeArrowheads="1"/>
          </p:cNvSpPr>
          <p:nvPr/>
        </p:nvSpPr>
        <p:spPr bwMode="auto">
          <a:xfrm>
            <a:off x="5940425" y="5876925"/>
            <a:ext cx="18002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nl-BE" altLang="fr-FR" sz="4000" b="1" i="1">
                <a:latin typeface="Vivaldi" panose="03020602050506090804" pitchFamily="66" charset="0"/>
              </a:rPr>
              <a:t>Gand </a:t>
            </a:r>
            <a:endParaRPr lang="nl-NL" altLang="fr-FR" sz="4000" b="1" i="1">
              <a:latin typeface="Vivaldi" panose="03020602050506090804" pitchFamily="66" charset="0"/>
            </a:endParaRPr>
          </a:p>
        </p:txBody>
      </p:sp>
    </p:spTree>
  </p:cSld>
  <p:clrMapOvr>
    <a:masterClrMapping/>
  </p:clrMapOvr>
  <p:transition spd="slow" advTm="7000">
    <p:wedg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0" y="188913"/>
            <a:ext cx="9144000" cy="1143000"/>
          </a:xfrm>
        </p:spPr>
        <p:txBody>
          <a:bodyPr/>
          <a:lstStyle/>
          <a:p>
            <a:r>
              <a:rPr lang="nl-NL" altLang="fr-FR" sz="1800" b="1">
                <a:latin typeface="Lucida Calligraphy" panose="03010101010101010101" pitchFamily="66" charset="0"/>
              </a:rPr>
              <a:t>Anvers et sa cathédrale</a:t>
            </a:r>
            <a:br>
              <a:rPr lang="nl-NL" altLang="fr-FR" sz="1800" b="1">
                <a:latin typeface="Lucida Calligraphy" panose="03010101010101010101" pitchFamily="66" charset="0"/>
              </a:rPr>
            </a:br>
            <a:r>
              <a:rPr lang="nl-NL" altLang="fr-FR" sz="1800" b="1">
                <a:latin typeface="Lucida Calligraphy" panose="03010101010101010101" pitchFamily="66" charset="0"/>
              </a:rPr>
              <a:t>Anvers est la capitale des Flandres. Cité commerciale et industrielle, elle est également connue pour son centre historique bordé de bâtiments typiques et pour sa cathédrale (l'un des monuments les plus vastes de Belgique !) Anvers, c'est une cité portuaire majeure.</a:t>
            </a:r>
          </a:p>
        </p:txBody>
      </p:sp>
      <p:pic>
        <p:nvPicPr>
          <p:cNvPr id="9220" name="Picture 4" descr="anvers et sa cathédra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73238"/>
            <a:ext cx="9144000" cy="50847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20" name="Picture 4" descr="the-cathedral-antwer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1621" name="Text Box 5"/>
          <p:cNvSpPr txBox="1">
            <a:spLocks noChangeArrowheads="1"/>
          </p:cNvSpPr>
          <p:nvPr/>
        </p:nvSpPr>
        <p:spPr bwMode="auto">
          <a:xfrm>
            <a:off x="0" y="188913"/>
            <a:ext cx="64087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nl-BE" altLang="fr-FR" sz="4000" b="1">
                <a:latin typeface="Lucida Calligraphy" panose="03010101010101010101" pitchFamily="66" charset="0"/>
              </a:rPr>
              <a:t>Anvers</a:t>
            </a:r>
            <a:endParaRPr lang="nl-NL" altLang="fr-FR" sz="4000" b="1">
              <a:latin typeface="Lucida Calligraphy" panose="03010101010101010101" pitchFamily="66" charset="0"/>
            </a:endParaRPr>
          </a:p>
        </p:txBody>
      </p:sp>
    </p:spTree>
  </p:cSld>
  <p:clrMapOvr>
    <a:masterClrMapping/>
  </p:clrMapOvr>
  <p:transition spd="slow" advTm="7000">
    <p:wedg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50825" y="260350"/>
            <a:ext cx="8208963" cy="1574800"/>
          </a:xfrm>
        </p:spPr>
        <p:txBody>
          <a:bodyPr/>
          <a:lstStyle/>
          <a:p>
            <a:r>
              <a:rPr lang="nl-NL" altLang="fr-FR" sz="1800" b="1">
                <a:latin typeface="Lucida Calligraphy" panose="03010101010101010101" pitchFamily="66" charset="0"/>
              </a:rPr>
              <a:t>Louvain, capitale de la bière</a:t>
            </a:r>
            <a:br>
              <a:rPr lang="nl-NL" altLang="fr-FR" sz="1800" b="1">
                <a:latin typeface="Lucida Calligraphy" panose="03010101010101010101" pitchFamily="66" charset="0"/>
              </a:rPr>
            </a:br>
            <a:r>
              <a:rPr lang="nl-NL" altLang="fr-FR" sz="1800" b="1">
                <a:latin typeface="Lucida Calligraphy" panose="03010101010101010101" pitchFamily="66" charset="0"/>
              </a:rPr>
              <a:t>Louvain qui accueille la plus ancienne université de Belgique est une ville dynamique et jeune. Pour s'en assurer, il suffit de parcourir Naamsestraat qui accueille de nombreux collèges universitaires, certains ont été construits au XVe siècle. Ici, l'Hôtel de Ville et son architecture spectaculaire.</a:t>
            </a:r>
          </a:p>
        </p:txBody>
      </p:sp>
      <p:pic>
        <p:nvPicPr>
          <p:cNvPr id="10244" name="Picture 4" descr="louva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33600"/>
            <a:ext cx="9144000" cy="4724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4" name="Picture 4" descr="2197-004-9BE1BF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2646" name="Text Box 6"/>
          <p:cNvSpPr txBox="1">
            <a:spLocks noChangeArrowheads="1"/>
          </p:cNvSpPr>
          <p:nvPr/>
        </p:nvSpPr>
        <p:spPr bwMode="auto">
          <a:xfrm>
            <a:off x="250825" y="765175"/>
            <a:ext cx="23050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nl-BE" altLang="fr-FR" sz="4400" b="1" i="1">
                <a:latin typeface="Vivaldi" panose="03020602050506090804" pitchFamily="66" charset="0"/>
              </a:rPr>
              <a:t>Louvain</a:t>
            </a:r>
            <a:endParaRPr lang="nl-NL" altLang="fr-FR" sz="4400" b="1" i="1">
              <a:latin typeface="Vivaldi" panose="03020602050506090804" pitchFamily="66" charset="0"/>
            </a:endParaRPr>
          </a:p>
        </p:txBody>
      </p:sp>
    </p:spTree>
  </p:cSld>
  <p:clrMapOvr>
    <a:masterClrMapping/>
  </p:clrMapOvr>
  <p:transition spd="slow" advTm="7000">
    <p:wedg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0" y="260350"/>
            <a:ext cx="9144000" cy="1143000"/>
          </a:xfrm>
        </p:spPr>
        <p:txBody>
          <a:bodyPr/>
          <a:lstStyle/>
          <a:p>
            <a:r>
              <a:rPr lang="nl-NL" altLang="fr-FR" sz="1800" b="1">
                <a:latin typeface="Lucida Calligraphy" panose="03010101010101010101" pitchFamily="66" charset="0"/>
              </a:rPr>
              <a:t>Binche et ses remparts</a:t>
            </a:r>
            <a:br>
              <a:rPr lang="nl-NL" altLang="fr-FR" sz="1800" b="1">
                <a:latin typeface="Lucida Calligraphy" panose="03010101010101010101" pitchFamily="66" charset="0"/>
              </a:rPr>
            </a:br>
            <a:r>
              <a:rPr lang="nl-NL" altLang="fr-FR" sz="1800" b="1">
                <a:latin typeface="Lucida Calligraphy" panose="03010101010101010101" pitchFamily="66" charset="0"/>
              </a:rPr>
              <a:t>A Binche, on visite également les anciens remparts, enceinte de protection construite au XIIe siècle. La plupart des ruines encore visibles ont été restaurées et reconstruites à l'identique. Ces vestiges sont un témoignage historique unique en Wallonie.</a:t>
            </a:r>
          </a:p>
        </p:txBody>
      </p:sp>
      <p:pic>
        <p:nvPicPr>
          <p:cNvPr id="12292" name="Picture 4" descr="binche et ses rempar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73238"/>
            <a:ext cx="9144000" cy="50847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0" y="115888"/>
            <a:ext cx="9144000" cy="2016125"/>
          </a:xfrm>
        </p:spPr>
        <p:txBody>
          <a:bodyPr/>
          <a:lstStyle/>
          <a:p>
            <a:r>
              <a:rPr lang="nl-NL" altLang="fr-FR" sz="1800" b="1">
                <a:latin typeface="Lucida Calligraphy" panose="03010101010101010101" pitchFamily="66" charset="0"/>
              </a:rPr>
              <a:t>Le carnaval de Binche</a:t>
            </a:r>
            <a:br>
              <a:rPr lang="nl-NL" altLang="fr-FR" sz="1800" b="1">
                <a:latin typeface="Lucida Calligraphy" panose="03010101010101010101" pitchFamily="66" charset="0"/>
              </a:rPr>
            </a:br>
            <a:r>
              <a:rPr lang="nl-NL" altLang="fr-FR" sz="1800" b="1">
                <a:latin typeface="Lucida Calligraphy" panose="03010101010101010101" pitchFamily="66" charset="0"/>
              </a:rPr>
              <a:t>49 jours avant les célébrations de Pâques se déroule le Carnaval de Binche, petite ville, située à environ 60 kms de Bruxelles. Il est le plus important de Belgique. Pour coller à la tradition les participants sont vêtus du costume du Gilles puis paradent dans les rues et distribuent des oranges placées dans un panier en osier tressé. Attention, n'est pas Gille qui veut, c'est une tradition qui se transmet de génération en génération.</a:t>
            </a:r>
          </a:p>
        </p:txBody>
      </p:sp>
      <p:pic>
        <p:nvPicPr>
          <p:cNvPr id="11268" name="Picture 4" descr="le carnaval de binch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05038"/>
            <a:ext cx="9144000" cy="46529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1" name="Rectangle 5"/>
          <p:cNvSpPr>
            <a:spLocks noChangeArrowheads="1"/>
          </p:cNvSpPr>
          <p:nvPr/>
        </p:nvSpPr>
        <p:spPr bwMode="auto">
          <a:xfrm>
            <a:off x="395288" y="404813"/>
            <a:ext cx="90360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nl-NL" altLang="fr-FR" sz="2000" b="1">
                <a:latin typeface="Lucida Calligraphy" panose="03010101010101010101" pitchFamily="66" charset="0"/>
              </a:rPr>
              <a:t>Beffroi de Binche, Patrimoine Mondial de l'Unesco </a:t>
            </a:r>
          </a:p>
        </p:txBody>
      </p:sp>
      <p:pic>
        <p:nvPicPr>
          <p:cNvPr id="116742" name="Picture 6" descr="beffroi  1108060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25538"/>
            <a:ext cx="9144000" cy="57324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0" y="0"/>
            <a:ext cx="9144000" cy="1412875"/>
          </a:xfrm>
        </p:spPr>
        <p:txBody>
          <a:bodyPr/>
          <a:lstStyle/>
          <a:p>
            <a:r>
              <a:rPr lang="nl-NL" altLang="fr-FR" sz="1600" b="1">
                <a:latin typeface="Lucida Calligraphy" panose="03010101010101010101" pitchFamily="66" charset="0"/>
              </a:rPr>
              <a:t>Dinant et sa forteresse</a:t>
            </a:r>
            <a:br>
              <a:rPr lang="nl-NL" altLang="fr-FR" sz="1600" b="1">
                <a:latin typeface="Lucida Calligraphy" panose="03010101010101010101" pitchFamily="66" charset="0"/>
              </a:rPr>
            </a:br>
            <a:r>
              <a:rPr lang="nl-NL" altLang="fr-FR" sz="1600" b="1">
                <a:latin typeface="Lucida Calligraphy" panose="03010101010101010101" pitchFamily="66" charset="0"/>
              </a:rPr>
              <a:t>Et maintenant, direction la vallée de la Meuse au charme bucolique. Si Dinant accueille quelques chefs d'oeuvres à l'image de la Collégiale de Notre Dame de Dinant, son principal atout reste la forteresse qui la domine construite au XIe siècle. Sur l'image, les ruines de Crèvecoeur.</a:t>
            </a:r>
          </a:p>
        </p:txBody>
      </p:sp>
      <p:pic>
        <p:nvPicPr>
          <p:cNvPr id="15364" name="Picture 4" descr="dinant et sa forteres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84313"/>
            <a:ext cx="9144000" cy="53736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6" name="Picture 4" descr="Dinant-1--et-la-Meu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31077" name="Text Box 5"/>
          <p:cNvSpPr txBox="1">
            <a:spLocks noChangeArrowheads="1"/>
          </p:cNvSpPr>
          <p:nvPr/>
        </p:nvSpPr>
        <p:spPr bwMode="auto">
          <a:xfrm>
            <a:off x="107950" y="2997200"/>
            <a:ext cx="388778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nl-BE" altLang="fr-FR" sz="4000" b="1" i="1">
                <a:latin typeface="Vivaldi" panose="03020602050506090804" pitchFamily="66" charset="0"/>
              </a:rPr>
              <a:t>Dinant</a:t>
            </a:r>
            <a:endParaRPr lang="nl-NL" altLang="fr-FR" sz="4000" b="1" i="1">
              <a:latin typeface="Vivaldi" panose="03020602050506090804" pitchFamily="66" charset="0"/>
            </a:endParaRPr>
          </a:p>
        </p:txBody>
      </p:sp>
    </p:spTree>
  </p:cSld>
  <p:clrMapOvr>
    <a:masterClrMapping/>
  </p:clrMapOvr>
  <p:transition spd="slow" advTm="7000">
    <p:wedg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0" y="188913"/>
            <a:ext cx="9144000" cy="1727200"/>
          </a:xfrm>
        </p:spPr>
        <p:txBody>
          <a:bodyPr/>
          <a:lstStyle/>
          <a:p>
            <a:r>
              <a:rPr lang="nl-NL" altLang="fr-FR" sz="1800" b="1">
                <a:latin typeface="Lucida Calligraphy" panose="03010101010101010101" pitchFamily="66" charset="0"/>
              </a:rPr>
              <a:t>Waterloo, morne plaine</a:t>
            </a:r>
            <a:br>
              <a:rPr lang="nl-NL" altLang="fr-FR" sz="1800" b="1">
                <a:latin typeface="Lucida Calligraphy" panose="03010101010101010101" pitchFamily="66" charset="0"/>
              </a:rPr>
            </a:br>
            <a:r>
              <a:rPr lang="nl-NL" altLang="fr-FR" sz="1800" b="1">
                <a:latin typeface="Lucida Calligraphy" panose="03010101010101010101" pitchFamily="66" charset="0"/>
              </a:rPr>
              <a:t>Le village de Waterloo est entré dans l'Histoire en 1815, année de la fameuse bataille qui opposa l'armée française menée par Napoléon et l'armée menée par le Duc de Wellington, composée de Britanniques, d'Allemands et de Néerlandais. De cet affrontement (perdu par la France, pour rappel...) la Belgique a gagné son indépendance.</a:t>
            </a:r>
          </a:p>
        </p:txBody>
      </p:sp>
      <p:pic>
        <p:nvPicPr>
          <p:cNvPr id="13316" name="Picture 4" descr="waterloo, morne pla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60575"/>
            <a:ext cx="9144000" cy="47974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6" name="Picture 4" descr="Belgique_Waterloo_Lion_38bd1d0693534b73b29f8e1030c281f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36197" name="Text Box 5"/>
          <p:cNvSpPr txBox="1">
            <a:spLocks noChangeArrowheads="1"/>
          </p:cNvSpPr>
          <p:nvPr/>
        </p:nvSpPr>
        <p:spPr bwMode="auto">
          <a:xfrm>
            <a:off x="5508625" y="836613"/>
            <a:ext cx="26638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nl-BE" altLang="fr-FR" sz="4000" b="1" i="1">
                <a:latin typeface="Vivaldi" panose="03020602050506090804" pitchFamily="66" charset="0"/>
              </a:rPr>
              <a:t>Waterloo</a:t>
            </a:r>
            <a:endParaRPr lang="nl-NL" altLang="fr-FR" sz="4000" b="1" i="1">
              <a:latin typeface="Vivaldi" panose="03020602050506090804" pitchFamily="66" charset="0"/>
            </a:endParaRPr>
          </a:p>
        </p:txBody>
      </p:sp>
    </p:spTree>
  </p:cSld>
  <p:clrMapOvr>
    <a:masterClrMapping/>
  </p:clrMapOvr>
  <p:transition spd="slow" advTm="7000">
    <p:wedg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0" y="188913"/>
            <a:ext cx="9144000" cy="1647825"/>
          </a:xfrm>
        </p:spPr>
        <p:txBody>
          <a:bodyPr/>
          <a:lstStyle/>
          <a:p>
            <a:r>
              <a:rPr lang="nl-NL" altLang="fr-FR" sz="1800" b="1">
                <a:latin typeface="Lucida Calligraphy" panose="03010101010101010101" pitchFamily="66" charset="0"/>
              </a:rPr>
              <a:t>Les églises de Liège</a:t>
            </a:r>
            <a:br>
              <a:rPr lang="nl-NL" altLang="fr-FR" sz="1800" b="1">
                <a:latin typeface="Lucida Calligraphy" panose="03010101010101010101" pitchFamily="66" charset="0"/>
              </a:rPr>
            </a:br>
            <a:r>
              <a:rPr lang="nl-NL" altLang="fr-FR" sz="1800" b="1">
                <a:latin typeface="Lucida Calligraphy" panose="03010101010101010101" pitchFamily="66" charset="0"/>
              </a:rPr>
              <a:t>A l'ouest du territoire se trouve la ville de Liège, cité industrielle réputée pour la qualité de ses monument religieux à l'image de la collégiale Saint Barthélémy, du palais des Princes Evêques ou de la Cathédrale. Ici, en image, une galerie du cloître de la cathédrale.</a:t>
            </a:r>
          </a:p>
        </p:txBody>
      </p:sp>
      <p:pic>
        <p:nvPicPr>
          <p:cNvPr id="14340" name="Picture 4" descr="les églises de liè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16113"/>
            <a:ext cx="9144000" cy="49418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6" name="Picture 4" descr="Chapelle St Roch e Volière à Liege 800px-20120419_liege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916113"/>
            <a:ext cx="4089400" cy="4752975"/>
          </a:xfrm>
          <a:prstGeom prst="rect">
            <a:avLst/>
          </a:prstGeom>
          <a:noFill/>
          <a:extLst>
            <a:ext uri="{909E8E84-426E-40DD-AFC4-6F175D3DCCD1}">
              <a14:hiddenFill xmlns:a14="http://schemas.microsoft.com/office/drawing/2010/main">
                <a:solidFill>
                  <a:srgbClr val="FFFFFF"/>
                </a:solidFill>
              </a14:hiddenFill>
            </a:ext>
          </a:extLst>
        </p:spPr>
      </p:pic>
      <p:sp>
        <p:nvSpPr>
          <p:cNvPr id="115717" name="Rectangle 5"/>
          <p:cNvSpPr>
            <a:spLocks noChangeArrowheads="1"/>
          </p:cNvSpPr>
          <p:nvPr/>
        </p:nvSpPr>
        <p:spPr bwMode="auto">
          <a:xfrm>
            <a:off x="179388" y="636588"/>
            <a:ext cx="8964612"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nl-NL" altLang="fr-FR" b="1">
                <a:latin typeface="Lucida Calligraphy" panose="03010101010101010101" pitchFamily="66" charset="0"/>
              </a:rPr>
              <a:t>Classé patrimoin exceptionnel de Wallonie, l’orgue baroque Robustelly (1769) de la chapelle présente la particularité d’avoir conservé une grande part de ses éléments d’origine.</a:t>
            </a:r>
          </a:p>
        </p:txBody>
      </p:sp>
      <p:sp>
        <p:nvSpPr>
          <p:cNvPr id="115718" name="Rectangle 6"/>
          <p:cNvSpPr>
            <a:spLocks noChangeArrowheads="1"/>
          </p:cNvSpPr>
          <p:nvPr/>
        </p:nvSpPr>
        <p:spPr bwMode="auto">
          <a:xfrm>
            <a:off x="1692275" y="188913"/>
            <a:ext cx="91440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nl-NL" altLang="fr-FR" b="1">
                <a:latin typeface="Lucida Calligraphy" panose="03010101010101010101" pitchFamily="66" charset="0"/>
              </a:rPr>
              <a:t>Chapelle Saint-Roch en Volière Liège</a:t>
            </a:r>
          </a:p>
        </p:txBody>
      </p:sp>
      <p:pic>
        <p:nvPicPr>
          <p:cNvPr id="115719" name="Picture 7" descr="les orguesvolière-dev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825" y="1916113"/>
            <a:ext cx="3673475" cy="47545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3" name="Picture 5" descr="site_0856_0007-750-0-201511041602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89138"/>
            <a:ext cx="9144000" cy="4868862"/>
          </a:xfrm>
          <a:prstGeom prst="rect">
            <a:avLst/>
          </a:prstGeom>
          <a:noFill/>
          <a:extLst>
            <a:ext uri="{909E8E84-426E-40DD-AFC4-6F175D3DCCD1}">
              <a14:hiddenFill xmlns:a14="http://schemas.microsoft.com/office/drawing/2010/main">
                <a:solidFill>
                  <a:srgbClr val="FFFFFF"/>
                </a:solidFill>
              </a14:hiddenFill>
            </a:ext>
          </a:extLst>
        </p:spPr>
      </p:pic>
      <p:sp>
        <p:nvSpPr>
          <p:cNvPr id="114694" name="Rectangle 6"/>
          <p:cNvSpPr>
            <a:spLocks noChangeArrowheads="1"/>
          </p:cNvSpPr>
          <p:nvPr/>
        </p:nvSpPr>
        <p:spPr bwMode="auto">
          <a:xfrm>
            <a:off x="107950" y="260350"/>
            <a:ext cx="9036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nl-NL" altLang="fr-FR" b="1">
                <a:latin typeface="Lucida Calligraphy" panose="03010101010101010101" pitchFamily="66" charset="0"/>
              </a:rPr>
              <a:t>Les quatre ascenseurs du canal du Centre et leur site, La Louvière et Le Roeulx (Hainaut) (Belgique</a:t>
            </a:r>
          </a:p>
        </p:txBody>
      </p:sp>
      <p:sp>
        <p:nvSpPr>
          <p:cNvPr id="114695" name="Rectangle 7"/>
          <p:cNvSpPr>
            <a:spLocks noChangeArrowheads="1"/>
          </p:cNvSpPr>
          <p:nvPr/>
        </p:nvSpPr>
        <p:spPr bwMode="auto">
          <a:xfrm>
            <a:off x="0" y="908050"/>
            <a:ext cx="91440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nl-NL" altLang="fr-FR" b="1">
                <a:latin typeface="Lucida Calligraphy" panose="03010101010101010101" pitchFamily="66" charset="0"/>
              </a:rPr>
              <a:t>Les ascenseurs pour bateaux du Canal du Centre sont un témoignage exceptionnel des remarquables développements de l'ingénierie hydraulique du XIXe siècle en Europe.</a:t>
            </a:r>
          </a:p>
        </p:txBody>
      </p:sp>
    </p:spTree>
  </p:cSld>
  <p:clrMapOvr>
    <a:masterClrMapping/>
  </p:clrMapOvr>
  <p:transition spd="slow" advTm="7000">
    <p:wedg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60" name="Picture 4" descr="site_0856_0003-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1484313"/>
            <a:ext cx="6481762" cy="4957762"/>
          </a:xfrm>
          <a:prstGeom prst="rect">
            <a:avLst/>
          </a:prstGeom>
          <a:noFill/>
          <a:extLst>
            <a:ext uri="{909E8E84-426E-40DD-AFC4-6F175D3DCCD1}">
              <a14:hiddenFill xmlns:a14="http://schemas.microsoft.com/office/drawing/2010/main">
                <a:solidFill>
                  <a:srgbClr val="FFFFFF"/>
                </a:solidFill>
              </a14:hiddenFill>
            </a:ext>
          </a:extLst>
        </p:spPr>
      </p:pic>
      <p:sp>
        <p:nvSpPr>
          <p:cNvPr id="121861" name="Rectangle 5"/>
          <p:cNvSpPr>
            <a:spLocks noChangeArrowheads="1"/>
          </p:cNvSpPr>
          <p:nvPr/>
        </p:nvSpPr>
        <p:spPr bwMode="auto">
          <a:xfrm>
            <a:off x="395288" y="260350"/>
            <a:ext cx="8640762"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nl-NL" altLang="fr-FR" b="1">
                <a:latin typeface="Lucida Calligraphy" panose="03010101010101010101" pitchFamily="66" charset="0"/>
              </a:rPr>
              <a:t>Les ascenseurs pour bateaux du Canal du Centre sont un témoignage exceptionnel des remarquables développements de l'ingénierie hydraulique du XIXe siècle en Europe</a:t>
            </a:r>
          </a:p>
        </p:txBody>
      </p:sp>
    </p:spTree>
  </p:cSld>
  <p:clrMapOvr>
    <a:masterClrMapping/>
  </p:clrMapOvr>
  <p:transition spd="slow" advTm="7000">
    <p:wedg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5" name="Rectangle 3"/>
          <p:cNvSpPr>
            <a:spLocks noChangeArrowheads="1"/>
          </p:cNvSpPr>
          <p:nvPr/>
        </p:nvSpPr>
        <p:spPr bwMode="auto">
          <a:xfrm>
            <a:off x="468313" y="260350"/>
            <a:ext cx="7847012"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nl-NL" altLang="fr-FR" b="1">
                <a:latin typeface="Lucida Calligraphy" panose="03010101010101010101" pitchFamily="66" charset="0"/>
              </a:rPr>
              <a:t>Inscrit au Patrimoine Mondial de l’Unesco, le Beffroi de Thuin offre au visiteur la possibilité de le visiter de la tête au pied. </a:t>
            </a:r>
            <a:br>
              <a:rPr lang="nl-NL" altLang="fr-FR" b="1">
                <a:latin typeface="Lucida Calligraphy" panose="03010101010101010101" pitchFamily="66" charset="0"/>
              </a:rPr>
            </a:br>
            <a:r>
              <a:rPr lang="nl-NL" altLang="fr-FR" b="1">
                <a:latin typeface="Lucida Calligraphy" panose="03010101010101010101" pitchFamily="66" charset="0"/>
              </a:rPr>
              <a:t>Vous découvrirez le carillon composé de 25 cloches ainsi les cloches principales de grande envergure, Maria et Paula. </a:t>
            </a:r>
          </a:p>
        </p:txBody>
      </p:sp>
      <p:pic>
        <p:nvPicPr>
          <p:cNvPr id="120836" name="Picture 4" descr="140466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1773238"/>
            <a:ext cx="4319588" cy="48688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0" y="0"/>
            <a:ext cx="9144000" cy="1412875"/>
          </a:xfrm>
        </p:spPr>
        <p:txBody>
          <a:bodyPr/>
          <a:lstStyle/>
          <a:p>
            <a:r>
              <a:rPr lang="nl-NL" altLang="fr-FR" sz="1800" b="1">
                <a:latin typeface="Lucida Calligraphy" panose="03010101010101010101" pitchFamily="66" charset="0"/>
              </a:rPr>
              <a:t>Le vieux château de Jehay</a:t>
            </a:r>
            <a:br>
              <a:rPr lang="nl-NL" altLang="fr-FR" sz="1800" b="1">
                <a:latin typeface="Lucida Calligraphy" panose="03010101010101010101" pitchFamily="66" charset="0"/>
              </a:rPr>
            </a:br>
            <a:r>
              <a:rPr lang="nl-NL" altLang="fr-FR" sz="1800" b="1">
                <a:latin typeface="Lucida Calligraphy" panose="03010101010101010101" pitchFamily="66" charset="0"/>
              </a:rPr>
              <a:t>Situé au sud-ouest de la ville de Liège, le site où a été construit le château de Jehay était déjà habité plusieurs siècles avant J.-C. à l'époque des Celtes. C'est au XVIIIe siècle qu'il prend sa forme actuelle, lorsque la seigneurie est achetée par Lambert Amand van den Steen. </a:t>
            </a:r>
          </a:p>
        </p:txBody>
      </p:sp>
      <p:pic>
        <p:nvPicPr>
          <p:cNvPr id="16388" name="Picture 4" descr="le château de jeh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00213"/>
            <a:ext cx="9144000" cy="5041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0" y="115888"/>
            <a:ext cx="9144000" cy="1700212"/>
          </a:xfrm>
        </p:spPr>
        <p:txBody>
          <a:bodyPr/>
          <a:lstStyle/>
          <a:p>
            <a:r>
              <a:rPr lang="nl-NL" altLang="fr-FR" sz="1800" b="1">
                <a:latin typeface="Lucida Calligraphy" panose="03010101010101010101" pitchFamily="66" charset="0"/>
              </a:rPr>
              <a:t>Le château de Freÿr sur les bords de la Meuse</a:t>
            </a:r>
            <a:br>
              <a:rPr lang="nl-NL" altLang="fr-FR" sz="1800" b="1">
                <a:latin typeface="Lucida Calligraphy" panose="03010101010101010101" pitchFamily="66" charset="0"/>
              </a:rPr>
            </a:br>
            <a:r>
              <a:rPr lang="nl-NL" altLang="fr-FR" sz="1800" b="1">
                <a:latin typeface="Lucida Calligraphy" panose="03010101010101010101" pitchFamily="66" charset="0"/>
              </a:rPr>
              <a:t>Situé sur les bords de la Meuse, dans un site naturel exceptionnel, le château de Freÿr fait face au rocher du même nom. Déjà présent au Moyen-Âge, il fut détruit au XVIe siècle puis reconstruit et agrandi le siècle suivant. Ses jardins dessinés à la manière de Le Nôtre ajoutent à la majesté du site classé Patrimoine Majeur de Wallonie.</a:t>
            </a:r>
          </a:p>
        </p:txBody>
      </p:sp>
      <p:pic>
        <p:nvPicPr>
          <p:cNvPr id="17412" name="Picture 4" descr="le château de freÿ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16113"/>
            <a:ext cx="9144000" cy="49418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115888"/>
            <a:ext cx="9144000" cy="1512887"/>
          </a:xfrm>
        </p:spPr>
        <p:txBody>
          <a:bodyPr/>
          <a:lstStyle/>
          <a:p>
            <a:r>
              <a:rPr lang="nl-NL" altLang="fr-FR" sz="1800" b="1">
                <a:latin typeface="Lucida Calligraphy" panose="03010101010101010101" pitchFamily="66" charset="0"/>
              </a:rPr>
              <a:t>Charleroi et son beffroi</a:t>
            </a:r>
            <a:br>
              <a:rPr lang="nl-NL" altLang="fr-FR" sz="1800" b="1">
                <a:latin typeface="Lucida Calligraphy" panose="03010101010101010101" pitchFamily="66" charset="0"/>
              </a:rPr>
            </a:br>
            <a:r>
              <a:rPr lang="nl-NL" altLang="fr-FR" sz="1800" b="1">
                <a:latin typeface="Lucida Calligraphy" panose="03010101010101010101" pitchFamily="66" charset="0"/>
              </a:rPr>
              <a:t>La ville de Charleroi est divisée en deux quartiers. Son Hôtel de Ville magnifique et son beffroi se situent dans la Ville Haute. Dans le bas de la ville se trouvent des rues commerçantes où il fait bon se promener. La ville est célèbre pour son Ecole de bande-dessinée Marcinelle d'où sont issus des auteur comme Frankin ou Morris.</a:t>
            </a:r>
          </a:p>
        </p:txBody>
      </p:sp>
      <p:pic>
        <p:nvPicPr>
          <p:cNvPr id="18436" name="Picture 4" descr="charlero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89138"/>
            <a:ext cx="9144000" cy="48688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9" name="Rectangle 5"/>
          <p:cNvSpPr>
            <a:spLocks noChangeArrowheads="1"/>
          </p:cNvSpPr>
          <p:nvPr/>
        </p:nvSpPr>
        <p:spPr bwMode="auto">
          <a:xfrm>
            <a:off x="611188" y="188913"/>
            <a:ext cx="8351837"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nl-NL" altLang="fr-FR" sz="2400" b="1">
                <a:latin typeface="Lucida Calligraphy" panose="03010101010101010101" pitchFamily="66" charset="0"/>
              </a:rPr>
              <a:t>Beffroi de Charleroi, Patrimoine Mondial de l'Unesco </a:t>
            </a:r>
          </a:p>
        </p:txBody>
      </p:sp>
      <p:pic>
        <p:nvPicPr>
          <p:cNvPr id="123910" name="Picture 6" descr="charleroibeffroi_de_charleroi_-_unesco_cgt_-_a_siqu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68413"/>
            <a:ext cx="9144000" cy="55895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0" y="260350"/>
            <a:ext cx="9144000" cy="1655763"/>
          </a:xfrm>
        </p:spPr>
        <p:txBody>
          <a:bodyPr/>
          <a:lstStyle/>
          <a:p>
            <a:r>
              <a:rPr lang="nl-NL" altLang="fr-FR" sz="1800" b="1">
                <a:latin typeface="Lucida Calligraphy" panose="03010101010101010101" pitchFamily="66" charset="0"/>
              </a:rPr>
              <a:t>Les cinq clochers de Tournai</a:t>
            </a:r>
            <a:br>
              <a:rPr lang="nl-NL" altLang="fr-FR" sz="1800" b="1">
                <a:latin typeface="Lucida Calligraphy" panose="03010101010101010101" pitchFamily="66" charset="0"/>
              </a:rPr>
            </a:br>
            <a:r>
              <a:rPr lang="nl-NL" altLang="fr-FR" sz="1800" b="1">
                <a:latin typeface="Lucida Calligraphy" panose="03010101010101010101" pitchFamily="66" charset="0"/>
              </a:rPr>
              <a:t>Tournai est l'une des plus anciennes cités de Belgique, elle est aussi... la ville de naissance de Clovis et, à ce titre, elle est souvent considérée comme le berceau de la monarchie française.  La cathédrale Notre-Dame de Tournai fut édifiée au XIIe siècle. Sa particularité : ses cinq clochers qui la rendent identifiable. Elle est classée au Patrimoine mondial de l'Unesco. </a:t>
            </a:r>
          </a:p>
        </p:txBody>
      </p:sp>
      <p:pic>
        <p:nvPicPr>
          <p:cNvPr id="19460" name="Picture 4" descr="les cinq clochers de tourna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05038"/>
            <a:ext cx="9144000" cy="46529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6" name="Picture 4" descr="464131a32be92db1eb03bd70266fdd38_X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25957" name="Text Box 5"/>
          <p:cNvSpPr txBox="1">
            <a:spLocks noChangeArrowheads="1"/>
          </p:cNvSpPr>
          <p:nvPr/>
        </p:nvSpPr>
        <p:spPr bwMode="auto">
          <a:xfrm>
            <a:off x="611188" y="836613"/>
            <a:ext cx="223202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nl-BE" altLang="fr-FR" sz="4400" i="1">
                <a:latin typeface="Vivaldi" panose="03020602050506090804" pitchFamily="66" charset="0"/>
              </a:rPr>
              <a:t>Tournai</a:t>
            </a:r>
            <a:endParaRPr lang="nl-NL" altLang="fr-FR" sz="4400" i="1">
              <a:latin typeface="Vivaldi" panose="03020602050506090804" pitchFamily="66" charset="0"/>
            </a:endParaRPr>
          </a:p>
        </p:txBody>
      </p:sp>
    </p:spTree>
  </p:cSld>
  <p:clrMapOvr>
    <a:masterClrMapping/>
  </p:clrMapOvr>
  <p:transition spd="slow" advTm="7000">
    <p:wedg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0" y="188913"/>
            <a:ext cx="9144000" cy="1358900"/>
          </a:xfrm>
        </p:spPr>
        <p:txBody>
          <a:bodyPr/>
          <a:lstStyle/>
          <a:p>
            <a:r>
              <a:rPr lang="nl-NL" altLang="fr-FR" sz="1800" b="1">
                <a:latin typeface="Lucida Calligraphy" panose="03010101010101010101" pitchFamily="66" charset="0"/>
              </a:rPr>
              <a:t>Les sites miniers de Wallonie</a:t>
            </a:r>
            <a:br>
              <a:rPr lang="nl-NL" altLang="fr-FR" sz="1800" b="1">
                <a:latin typeface="Lucida Calligraphy" panose="03010101010101010101" pitchFamily="66" charset="0"/>
              </a:rPr>
            </a:br>
            <a:r>
              <a:rPr lang="nl-NL" altLang="fr-FR" sz="1800" b="1">
                <a:latin typeface="Lucida Calligraphy" panose="03010101010101010101" pitchFamily="66" charset="0"/>
              </a:rPr>
              <a:t>Les quatre sites de ce bien forment une bande de 170km de long et de 3 à 15km de large, qui traverse la Belgique d'ouest en est. Il s'agit des sites les mieux conservés de l'exploitation charbonnière qui s'est étalée du début du XIXe siècle à la seconde moitié du XXe siècle. </a:t>
            </a:r>
          </a:p>
        </p:txBody>
      </p:sp>
      <p:pic>
        <p:nvPicPr>
          <p:cNvPr id="20484" name="Picture 4" descr="les sites miniers de walloni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44675"/>
            <a:ext cx="9144000" cy="50133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5" name="Picture 5" descr="Vlegny-Mine  59_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3141663"/>
            <a:ext cx="6840537" cy="3529012"/>
          </a:xfrm>
          <a:prstGeom prst="rect">
            <a:avLst/>
          </a:prstGeom>
          <a:noFill/>
          <a:extLst>
            <a:ext uri="{909E8E84-426E-40DD-AFC4-6F175D3DCCD1}">
              <a14:hiddenFill xmlns:a14="http://schemas.microsoft.com/office/drawing/2010/main">
                <a:solidFill>
                  <a:srgbClr val="FFFFFF"/>
                </a:solidFill>
              </a14:hiddenFill>
            </a:ext>
          </a:extLst>
        </p:spPr>
      </p:pic>
      <p:sp>
        <p:nvSpPr>
          <p:cNvPr id="117766" name="Rectangle 6"/>
          <p:cNvSpPr>
            <a:spLocks noChangeArrowheads="1"/>
          </p:cNvSpPr>
          <p:nvPr/>
        </p:nvSpPr>
        <p:spPr bwMode="auto">
          <a:xfrm>
            <a:off x="179388" y="765175"/>
            <a:ext cx="8569325" cy="201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nl-NL" altLang="fr-FR" b="1">
                <a:latin typeface="Lucida Calligraphy" panose="03010101010101010101" pitchFamily="66" charset="0"/>
              </a:rPr>
              <a:t>Sur la Route du Feu, situé entre Liège et Maastricht, Blegny-Mine est, conjointement avec les 3 autres sites miniers majeurs de Wallonie (Le Bois du Cazier, Bois-du-Luc et Grand-Hornu), reconnu depuis juillet 2012 comme patrimoine mondial de l’Unesco. Dans cette authentique mine de charbon, descendez dans les galeries souterraines à -30 et -60 mètres via le puits d’origine à la découverte du travail et de la vie quotidienne des « Gueules Noires ». </a:t>
            </a:r>
          </a:p>
        </p:txBody>
      </p:sp>
      <p:sp>
        <p:nvSpPr>
          <p:cNvPr id="117767" name="Rectangle 7"/>
          <p:cNvSpPr>
            <a:spLocks noChangeArrowheads="1"/>
          </p:cNvSpPr>
          <p:nvPr/>
        </p:nvSpPr>
        <p:spPr bwMode="auto">
          <a:xfrm>
            <a:off x="2987675" y="188913"/>
            <a:ext cx="2355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nl-NL" altLang="fr-FR" sz="2400" b="1">
                <a:latin typeface="Lucida Calligraphy" panose="03010101010101010101" pitchFamily="66" charset="0"/>
              </a:rPr>
              <a:t>Blegny-Mine </a:t>
            </a:r>
          </a:p>
        </p:txBody>
      </p:sp>
    </p:spTree>
  </p:cSld>
  <p:clrMapOvr>
    <a:masterClrMapping/>
  </p:clrMapOvr>
  <p:transition spd="slow" advTm="7000">
    <p:wedg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4" name="Picture 4" descr="grand_horn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73238"/>
            <a:ext cx="9144000" cy="5084762"/>
          </a:xfrm>
          <a:prstGeom prst="rect">
            <a:avLst/>
          </a:prstGeom>
          <a:noFill/>
          <a:extLst>
            <a:ext uri="{909E8E84-426E-40DD-AFC4-6F175D3DCCD1}">
              <a14:hiddenFill xmlns:a14="http://schemas.microsoft.com/office/drawing/2010/main">
                <a:solidFill>
                  <a:srgbClr val="FFFFFF"/>
                </a:solidFill>
              </a14:hiddenFill>
            </a:ext>
          </a:extLst>
        </p:spPr>
      </p:pic>
      <p:sp>
        <p:nvSpPr>
          <p:cNvPr id="133125" name="Rectangle 5"/>
          <p:cNvSpPr>
            <a:spLocks noChangeArrowheads="1"/>
          </p:cNvSpPr>
          <p:nvPr/>
        </p:nvSpPr>
        <p:spPr bwMode="auto">
          <a:xfrm>
            <a:off x="107950" y="549275"/>
            <a:ext cx="87122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nl-NL" altLang="fr-FR" b="1">
                <a:latin typeface="Lucida Calligraphy" panose="03010101010101010101" pitchFamily="66" charset="0"/>
              </a:rPr>
              <a:t>Installé au cœur de la Province de Hainaut, à quelques kilomètres des villes de Mons et Valenciennes, le Grand-Hornu compte parmi les plus beaux lieux de la Révolution industrielle.</a:t>
            </a:r>
            <a:br>
              <a:rPr lang="nl-NL" altLang="fr-FR" b="1">
                <a:latin typeface="Lucida Calligraphy" panose="03010101010101010101" pitchFamily="66" charset="0"/>
              </a:rPr>
            </a:br>
            <a:endParaRPr lang="nl-NL" altLang="fr-FR" b="1">
              <a:latin typeface="Lucida Calligraphy" panose="03010101010101010101" pitchFamily="66" charset="0"/>
            </a:endParaRPr>
          </a:p>
        </p:txBody>
      </p:sp>
    </p:spTree>
  </p:cSld>
  <p:clrMapOvr>
    <a:masterClrMapping/>
  </p:clrMapOvr>
  <p:transition spd="slow" advTm="7000">
    <p:wedg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8" name="Rectangle 4"/>
          <p:cNvSpPr>
            <a:spLocks noChangeArrowheads="1"/>
          </p:cNvSpPr>
          <p:nvPr/>
        </p:nvSpPr>
        <p:spPr bwMode="auto">
          <a:xfrm>
            <a:off x="0" y="188913"/>
            <a:ext cx="860425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nl-NL" altLang="fr-FR" b="1">
                <a:latin typeface="Lucida Calligraphy" panose="03010101010101010101" pitchFamily="66" charset="0"/>
              </a:rPr>
              <a:t>.</a:t>
            </a:r>
            <a:br>
              <a:rPr lang="nl-NL" altLang="fr-FR" b="1">
                <a:latin typeface="Lucida Calligraphy" panose="03010101010101010101" pitchFamily="66" charset="0"/>
              </a:rPr>
            </a:br>
            <a:endParaRPr lang="nl-NL" altLang="fr-FR" b="1">
              <a:latin typeface="Lucida Calligraphy" panose="03010101010101010101" pitchFamily="66" charset="0"/>
            </a:endParaRPr>
          </a:p>
          <a:p>
            <a:pPr algn="ctr"/>
            <a:r>
              <a:rPr lang="nl-NL" altLang="fr-FR" b="1">
                <a:latin typeface="Lucida Calligraphy" panose="03010101010101010101" pitchFamily="66" charset="0"/>
              </a:rPr>
              <a:t>Depuis 2012, il est classé par l'UNESCO sur la liste du Patrimoine mondial de l'humanité avec les sites de Bois-du-Luc, le Bois du Cazier et Blegny-Mine. (www.sitesminiersmajeursdewallonie.be)</a:t>
            </a:r>
            <a:br>
              <a:rPr lang="nl-NL" altLang="fr-FR" b="1">
                <a:latin typeface="Lucida Calligraphy" panose="03010101010101010101" pitchFamily="66" charset="0"/>
              </a:rPr>
            </a:br>
            <a:endParaRPr lang="nl-NL" altLang="fr-FR" b="1">
              <a:latin typeface="Lucida Calligraphy" panose="03010101010101010101" pitchFamily="66" charset="0"/>
            </a:endParaRPr>
          </a:p>
        </p:txBody>
      </p:sp>
      <p:pic>
        <p:nvPicPr>
          <p:cNvPr id="134149" name="Picture 5" descr="grand-hornu-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73238"/>
            <a:ext cx="9144000" cy="50847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4" name="Picture 4" descr="16-mons-beffro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7900" y="0"/>
            <a:ext cx="43561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38245" name="Rectangle 5"/>
          <p:cNvSpPr>
            <a:spLocks noChangeArrowheads="1"/>
          </p:cNvSpPr>
          <p:nvPr/>
        </p:nvSpPr>
        <p:spPr bwMode="auto">
          <a:xfrm>
            <a:off x="395288" y="549275"/>
            <a:ext cx="4003675" cy="588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nl-NL" altLang="fr-FR" sz="2000" b="1">
                <a:latin typeface="Lucida Calligraphy" panose="03010101010101010101" pitchFamily="66" charset="0"/>
              </a:rPr>
              <a:t>Construit entre 1661 et 1672, le beffroi de Mons a été reconnu par l'UNESCO en 1999. Seul beffroi baroque de Belgique, l'édifice était autrefois associé à la protection de la ville et un élément régulateur de la vie de la cité en rythmant, via son carillon, la vie des Montois. Avec ses 365 marches, ses 87 mètres de haut et ses 49 cloches, le beffroi abrite un centre d'interprétation dédié à son histoire et aux critères qui lui ont valu sa reconnaissance par l'UNESCO. </a:t>
            </a:r>
          </a:p>
        </p:txBody>
      </p:sp>
    </p:spTree>
  </p:cSld>
  <p:clrMapOvr>
    <a:masterClrMapping/>
  </p:clrMapOvr>
  <p:transition spd="slow" advTm="7000">
    <p:wedg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101" name="Picture 5" descr="mons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32103" name="Text Box 7"/>
          <p:cNvSpPr txBox="1">
            <a:spLocks noChangeArrowheads="1"/>
          </p:cNvSpPr>
          <p:nvPr/>
        </p:nvSpPr>
        <p:spPr bwMode="auto">
          <a:xfrm>
            <a:off x="5940425" y="620713"/>
            <a:ext cx="2592388"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nl-BE" altLang="fr-FR" sz="4400" b="1" i="1">
                <a:latin typeface="Vivaldi" panose="03020602050506090804" pitchFamily="66" charset="0"/>
              </a:rPr>
              <a:t>Mons</a:t>
            </a:r>
            <a:endParaRPr lang="nl-NL" altLang="fr-FR" sz="4400" b="1" i="1">
              <a:latin typeface="Vivaldi" panose="03020602050506090804" pitchFamily="66" charset="0"/>
            </a:endParaRPr>
          </a:p>
        </p:txBody>
      </p:sp>
    </p:spTree>
  </p:cSld>
  <p:clrMapOvr>
    <a:masterClrMapping/>
  </p:clrMapOvr>
  <p:transition spd="slow" advTm="7000">
    <p:wedg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0" y="260350"/>
            <a:ext cx="9144000" cy="1143000"/>
          </a:xfrm>
        </p:spPr>
        <p:txBody>
          <a:bodyPr/>
          <a:lstStyle/>
          <a:p>
            <a:r>
              <a:rPr lang="nl-NL" altLang="fr-FR" sz="1800" b="1">
                <a:latin typeface="Lucida Calligraphy" panose="03010101010101010101" pitchFamily="66" charset="0"/>
              </a:rPr>
              <a:t>Horta et l'Art Nouveau</a:t>
            </a:r>
            <a:br>
              <a:rPr lang="nl-NL" altLang="fr-FR" sz="1800" b="1">
                <a:latin typeface="Lucida Calligraphy" panose="03010101010101010101" pitchFamily="66" charset="0"/>
              </a:rPr>
            </a:br>
            <a:r>
              <a:rPr lang="nl-NL" altLang="fr-FR" sz="1800" b="1">
                <a:latin typeface="Lucida Calligraphy" panose="03010101010101010101" pitchFamily="66" charset="0"/>
              </a:rPr>
              <a:t>Né à Gand en 1861, Victor Horta est le chef de file de l'Art Nouveau. A partir de 1890, il devient un architecte prolixe, les maisons et les bâtiments qu'il conçoit son encore visibles un peu partout dans le pays. Sur la photo : l'une de ses maisons.</a:t>
            </a:r>
          </a:p>
        </p:txBody>
      </p:sp>
      <p:pic>
        <p:nvPicPr>
          <p:cNvPr id="21508" name="Picture 4" descr="horta et l'art nouvea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44675"/>
            <a:ext cx="9144000" cy="50133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0" y="476250"/>
            <a:ext cx="9144000" cy="1582738"/>
          </a:xfrm>
        </p:spPr>
        <p:txBody>
          <a:bodyPr/>
          <a:lstStyle/>
          <a:p>
            <a:r>
              <a:rPr lang="nl-NL" altLang="fr-FR" sz="1800" b="1">
                <a:latin typeface="Lucida Calligraphy" panose="03010101010101010101" pitchFamily="66" charset="0"/>
              </a:rPr>
              <a:t>La peinture flamande</a:t>
            </a:r>
            <a:br>
              <a:rPr lang="nl-NL" altLang="fr-FR" sz="1800" b="1">
                <a:latin typeface="Lucida Calligraphy" panose="03010101010101010101" pitchFamily="66" charset="0"/>
              </a:rPr>
            </a:br>
            <a:r>
              <a:rPr lang="nl-NL" altLang="fr-FR" sz="1800" b="1">
                <a:latin typeface="Lucida Calligraphy" panose="03010101010101010101" pitchFamily="66" charset="0"/>
              </a:rPr>
              <a:t>La peinture flamande est un courant qui s'est développé entre le XVe et le XVIe siècle dans les villes de Gand, Tournai, Bruxelles, Bruges et Anvers. Les peintres les plus célèbres sont Van Eyck (qui signe l'oeuvre en image), Bruegel ou encore Jérôme Bosch. Leurs toiles sont teintées au style gothique et sont marquées par leur structure rigoureuse et géométrique. </a:t>
            </a:r>
          </a:p>
        </p:txBody>
      </p:sp>
      <p:pic>
        <p:nvPicPr>
          <p:cNvPr id="22532" name="Picture 4" descr="la peinture flaman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76475"/>
            <a:ext cx="9144000" cy="4581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9" name="Rectangle 5"/>
          <p:cNvSpPr>
            <a:spLocks noChangeArrowheads="1"/>
          </p:cNvSpPr>
          <p:nvPr/>
        </p:nvSpPr>
        <p:spPr bwMode="auto">
          <a:xfrm>
            <a:off x="0" y="476250"/>
            <a:ext cx="8713788"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nl-NL" altLang="fr-FR" b="1">
                <a:latin typeface="Lucida Calligraphy" panose="03010101010101010101" pitchFamily="66" charset="0"/>
              </a:rPr>
              <a:t>Le beffroi faisait jadis partie d'une halle aux draps démolie en 1897-99. La partie inférieure date du XIVe siècle, les cinq tourelles de 1520. La tourelle centrale est surmontée d'une statue du dieu Mercure. Les deux jacquemarts sont appelés Manten et Kalle. Le beffroi a été placé sur la liste du Patrimoine mondial de l'UNESCO en 1999.</a:t>
            </a:r>
          </a:p>
        </p:txBody>
      </p:sp>
      <p:sp>
        <p:nvSpPr>
          <p:cNvPr id="139270" name="Text Box 6"/>
          <p:cNvSpPr txBox="1">
            <a:spLocks noChangeArrowheads="1"/>
          </p:cNvSpPr>
          <p:nvPr/>
        </p:nvSpPr>
        <p:spPr bwMode="auto">
          <a:xfrm>
            <a:off x="3419475" y="0"/>
            <a:ext cx="33845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nl-BE" altLang="fr-FR" b="1">
                <a:latin typeface="Lucida Calligraphy" panose="03010101010101010101" pitchFamily="66" charset="0"/>
              </a:rPr>
              <a:t>Courtrai</a:t>
            </a:r>
            <a:endParaRPr lang="nl-NL" altLang="fr-FR" b="1">
              <a:latin typeface="Lucida Calligraphy" panose="03010101010101010101" pitchFamily="66" charset="0"/>
            </a:endParaRPr>
          </a:p>
        </p:txBody>
      </p:sp>
      <p:pic>
        <p:nvPicPr>
          <p:cNvPr id="139271" name="Picture 7" descr="Halletoren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313" y="2205038"/>
            <a:ext cx="4321175" cy="4464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2" name="Rectangle 4"/>
          <p:cNvSpPr>
            <a:spLocks noChangeArrowheads="1"/>
          </p:cNvSpPr>
          <p:nvPr/>
        </p:nvSpPr>
        <p:spPr bwMode="auto">
          <a:xfrm>
            <a:off x="0" y="188913"/>
            <a:ext cx="91440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nl-NL" altLang="fr-FR" sz="2000">
                <a:latin typeface="Lucida Calligraphy" panose="03010101010101010101" pitchFamily="66" charset="0"/>
              </a:rPr>
              <a:t>Par la route, Courtrai est distante de 93 km de Bruxelles, de 30 km de Lille de 48 km de Gand de 247 km de Paris, de 70 km d'Ostende de 132 km d'Anvers de 260 km d'Amsterdam, de 291 km de Luxembourg de 313 km de Cologne et de 325 km de Bonn.</a:t>
            </a:r>
          </a:p>
        </p:txBody>
      </p:sp>
      <p:pic>
        <p:nvPicPr>
          <p:cNvPr id="140293" name="Picture 5" descr="kortrijkpt1406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89138"/>
            <a:ext cx="9144000" cy="4868862"/>
          </a:xfrm>
          <a:prstGeom prst="rect">
            <a:avLst/>
          </a:prstGeom>
          <a:noFill/>
          <a:extLst>
            <a:ext uri="{909E8E84-426E-40DD-AFC4-6F175D3DCCD1}">
              <a14:hiddenFill xmlns:a14="http://schemas.microsoft.com/office/drawing/2010/main">
                <a:solidFill>
                  <a:srgbClr val="FFFFFF"/>
                </a:solidFill>
              </a14:hiddenFill>
            </a:ext>
          </a:extLst>
        </p:spPr>
      </p:pic>
      <p:sp>
        <p:nvSpPr>
          <p:cNvPr id="140294" name="Text Box 6"/>
          <p:cNvSpPr txBox="1">
            <a:spLocks noChangeArrowheads="1"/>
          </p:cNvSpPr>
          <p:nvPr/>
        </p:nvSpPr>
        <p:spPr bwMode="auto">
          <a:xfrm>
            <a:off x="1331913" y="1916113"/>
            <a:ext cx="388778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nl-BE" altLang="fr-FR" sz="4000" b="1" i="1">
                <a:latin typeface="Vivaldi" panose="03020602050506090804" pitchFamily="66" charset="0"/>
              </a:rPr>
              <a:t>Courtrai</a:t>
            </a:r>
            <a:endParaRPr lang="nl-NL" altLang="fr-FR" sz="4000" b="1" i="1">
              <a:latin typeface="Vivaldi" panose="03020602050506090804" pitchFamily="66" charset="0"/>
            </a:endParaRPr>
          </a:p>
        </p:txBody>
      </p:sp>
    </p:spTree>
  </p:cSld>
  <p:clrMapOvr>
    <a:masterClrMapping/>
  </p:clrMapOvr>
  <p:transition spd="slow" advTm="7000">
    <p:wedg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20" name="Rectangle 4"/>
          <p:cNvSpPr>
            <a:spLocks noChangeArrowheads="1"/>
          </p:cNvSpPr>
          <p:nvPr/>
        </p:nvSpPr>
        <p:spPr bwMode="auto">
          <a:xfrm>
            <a:off x="539750" y="476250"/>
            <a:ext cx="72009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nl-NL" altLang="fr-FR" b="1">
                <a:latin typeface="Lucida Calligraphy" panose="03010101010101010101" pitchFamily="66" charset="0"/>
              </a:rPr>
              <a:t>Beffroi de Dixmude ( Flandre, Belgique )</a:t>
            </a:r>
          </a:p>
          <a:p>
            <a:pPr algn="ctr"/>
            <a:r>
              <a:rPr lang="nl-NL" altLang="fr-FR" b="1">
                <a:latin typeface="Lucida Calligraphy" panose="03010101010101010101" pitchFamily="66" charset="0"/>
              </a:rPr>
              <a:t>Patrimoine mondial de l'humanité UNESCO</a:t>
            </a:r>
          </a:p>
        </p:txBody>
      </p:sp>
      <p:pic>
        <p:nvPicPr>
          <p:cNvPr id="137221" name="Picture 5" descr="5yMZffZkzf8eVl3rV-0NUm_cbS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0338" y="1700213"/>
            <a:ext cx="3529012" cy="46815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40" name="Picture 4" descr="ob_c0e1eb_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0" y="260350"/>
            <a:ext cx="9144000" cy="1143000"/>
          </a:xfrm>
        </p:spPr>
        <p:txBody>
          <a:bodyPr/>
          <a:lstStyle/>
          <a:p>
            <a:r>
              <a:rPr lang="nl-NL" altLang="fr-FR" sz="1800" b="1">
                <a:latin typeface="Lucida Calligraphy" panose="03010101010101010101" pitchFamily="66" charset="0"/>
              </a:rPr>
              <a:t>Et... Les gaufres !</a:t>
            </a:r>
            <a:br>
              <a:rPr lang="nl-NL" altLang="fr-FR" sz="1800" b="1">
                <a:latin typeface="Lucida Calligraphy" panose="03010101010101010101" pitchFamily="66" charset="0"/>
              </a:rPr>
            </a:br>
            <a:r>
              <a:rPr lang="nl-NL" altLang="fr-FR" sz="1800" b="1">
                <a:latin typeface="Lucida Calligraphy" panose="03010101010101010101" pitchFamily="66" charset="0"/>
              </a:rPr>
              <a:t>Dernier point d'exception... Et non des moindres, les gaufres ! Qu'elles soient de Liège (rondes et épaisses), de Bruxelles ou à la bière, elles réveilleront vos papilles ! </a:t>
            </a:r>
          </a:p>
        </p:txBody>
      </p:sp>
      <p:pic>
        <p:nvPicPr>
          <p:cNvPr id="23556" name="Picture 4" descr="et... les gaufre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73238"/>
            <a:ext cx="9144000" cy="50847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500" name="Rectangle 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549275"/>
            <a:ext cx="8607425" cy="1298575"/>
          </a:xfrm>
          <a:prstGeom prst="rect">
            <a:avLst/>
          </a:prstGeom>
          <a:noFill/>
          <a:extLst>
            <a:ext uri="{909E8E84-426E-40DD-AFC4-6F175D3DCCD1}">
              <a14:hiddenFill xmlns:a14="http://schemas.microsoft.com/office/drawing/2010/main">
                <a:solidFill>
                  <a:srgbClr val="FFFFFF"/>
                </a:solidFill>
              </a14:hiddenFill>
            </a:ext>
          </a:extLst>
        </p:spPr>
      </p:pic>
      <p:pic>
        <p:nvPicPr>
          <p:cNvPr id="106501" name="Rectangle 3"/>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4288" y="5662613"/>
            <a:ext cx="3810000" cy="1176337"/>
          </a:xfrm>
          <a:prstGeom prst="rect">
            <a:avLst/>
          </a:prstGeom>
          <a:noFill/>
          <a:extLst>
            <a:ext uri="{909E8E84-426E-40DD-AFC4-6F175D3DCCD1}">
              <a14:hiddenFill xmlns:a14="http://schemas.microsoft.com/office/drawing/2010/main">
                <a:solidFill>
                  <a:srgbClr val="FFFFFF"/>
                </a:solidFill>
              </a14:hiddenFill>
            </a:ext>
          </a:extLst>
        </p:spPr>
      </p:pic>
      <p:pic>
        <p:nvPicPr>
          <p:cNvPr id="106502" name="Picture 6" descr="images jpg avec toutes mes amitiés Mauricett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513" y="1773238"/>
            <a:ext cx="4200525" cy="3727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wedge/>
  </p:transition>
</p:sld>
</file>

<file path=ppt/theme/theme1.xml><?xml version="1.0" encoding="utf-8"?>
<a:theme xmlns:a="http://schemas.openxmlformats.org/drawingml/2006/main" name="Modèle par défaut">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495</TotalTime>
  <Words>532</Words>
  <Application>Microsoft Office PowerPoint</Application>
  <PresentationFormat>Affichage à l'écran (4:3)</PresentationFormat>
  <Paragraphs>53</Paragraphs>
  <Slides>48</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48</vt:i4>
      </vt:variant>
    </vt:vector>
  </HeadingPairs>
  <TitlesOfParts>
    <vt:vector size="53" baseType="lpstr">
      <vt:lpstr>Arial</vt:lpstr>
      <vt:lpstr>Lucida Calligraphy</vt:lpstr>
      <vt:lpstr>Times New Roman</vt:lpstr>
      <vt:lpstr>Vivaldi</vt:lpstr>
      <vt:lpstr>Modèle par défaut</vt:lpstr>
      <vt:lpstr>Présentation PowerPoint</vt:lpstr>
      <vt:lpstr> Bienvenue en Belgique ! Voici une sélection des lieux et des sites à visiter lors de votre prochaine visite. Ici, la Grand-Place de Bruxelles, un site exceptionnel pour son histoire et son architecture. Bordée, notamment, par l'Hôtel de ville et la Maison du roi, elle accueille le 15 août de chaque année paire des tapis de fleurs monumentaux. </vt:lpstr>
      <vt:lpstr>Sur les murs de Bruxelles Les meilleurs créateurs de bande-dessinée se sont donnés rendez-vous dans la capitale belge qui accueille depuis 1989 le Centre belge de la Bande Dessinée, on y visite notamment le Musée de l'Imaginaire. Mais la BD est aussi dans les rues, ne manquez pas le fameux itinéraire qui vous promènera d'une fresque à l'autre.</vt:lpstr>
      <vt:lpstr>Présentation PowerPoint</vt:lpstr>
      <vt:lpstr>Présentation PowerPoint</vt:lpstr>
      <vt:lpstr>Présentation PowerPoint</vt:lpstr>
      <vt:lpstr>Les canaux de Bruges Reconnaissez-vous ces canaux ? Ce sont de Bruges (Brugge en flamand) surnommée à juste titre "la Venise du Nord". Les canaux sont bordés de bâtiments en briques rouges de style gothique qui donnent à la ville un style unique, elle est d'ailleurs classée au Patrimoine mondial de l'Unesco depuis 2000. </vt:lpstr>
      <vt:lpstr>Présentation PowerPoint</vt:lpstr>
      <vt:lpstr>Ostende face à la mer Pas très loin de Bruges se trouve Ostende, station balnéaire réputée de la Mer du Nord. On y découvre le Fort Napoléon construit par l'empereur dans le but de protéger la côte des Anglais. Ne ratez pas le Bal du rat mort, un bal masqué très populaire qui se déroule chaque mois de mars, depuis 1898.</vt:lpstr>
      <vt:lpstr>Présentation PowerPoint</vt:lpstr>
      <vt:lpstr>Gand entre fêtes et spectacles A l'image de Bruges, Gand est parcourue de canaux, moins touristique, plus discrète, elle est une étape agréable dans la découverte de la Belgique. Surnommée parfois "la Ville fleurie", elle accueille au mois de juillet les fêtes gantoises dont la renommée dépasse largement les frontières du pays. </vt:lpstr>
      <vt:lpstr>Présentation PowerPoint</vt:lpstr>
      <vt:lpstr>Anvers et sa cathédrale Anvers est la capitale des Flandres. Cité commerciale et industrielle, elle est également connue pour son centre historique bordé de bâtiments typiques et pour sa cathédrale (l'un des monuments les plus vastes de Belgique !) Anvers, c'est une cité portuaire majeure.</vt:lpstr>
      <vt:lpstr>Présentation PowerPoint</vt:lpstr>
      <vt:lpstr>Louvain, capitale de la bière Louvain qui accueille la plus ancienne université de Belgique est une ville dynamique et jeune. Pour s'en assurer, il suffit de parcourir Naamsestraat qui accueille de nombreux collèges universitaires, certains ont été construits au XVe siècle. Ici, l'Hôtel de Ville et son architecture spectaculaire.</vt:lpstr>
      <vt:lpstr>Présentation PowerPoint</vt:lpstr>
      <vt:lpstr>Binche et ses remparts A Binche, on visite également les anciens remparts, enceinte de protection construite au XIIe siècle. La plupart des ruines encore visibles ont été restaurées et reconstruites à l'identique. Ces vestiges sont un témoignage historique unique en Wallonie.</vt:lpstr>
      <vt:lpstr>Le carnaval de Binche 49 jours avant les célébrations de Pâques se déroule le Carnaval de Binche, petite ville, située à environ 60 kms de Bruxelles. Il est le plus important de Belgique. Pour coller à la tradition les participants sont vêtus du costume du Gilles puis paradent dans les rues et distribuent des oranges placées dans un panier en osier tressé. Attention, n'est pas Gille qui veut, c'est une tradition qui se transmet de génération en génération.</vt:lpstr>
      <vt:lpstr>Présentation PowerPoint</vt:lpstr>
      <vt:lpstr>Dinant et sa forteresse Et maintenant, direction la vallée de la Meuse au charme bucolique. Si Dinant accueille quelques chefs d'oeuvres à l'image de la Collégiale de Notre Dame de Dinant, son principal atout reste la forteresse qui la domine construite au XIe siècle. Sur l'image, les ruines de Crèvecoeur.</vt:lpstr>
      <vt:lpstr>Présentation PowerPoint</vt:lpstr>
      <vt:lpstr>Waterloo, morne plaine Le village de Waterloo est entré dans l'Histoire en 1815, année de la fameuse bataille qui opposa l'armée française menée par Napoléon et l'armée menée par le Duc de Wellington, composée de Britanniques, d'Allemands et de Néerlandais. De cet affrontement (perdu par la France, pour rappel...) la Belgique a gagné son indépendance.</vt:lpstr>
      <vt:lpstr>Présentation PowerPoint</vt:lpstr>
      <vt:lpstr>Les églises de Liège A l'ouest du territoire se trouve la ville de Liège, cité industrielle réputée pour la qualité de ses monument religieux à l'image de la collégiale Saint Barthélémy, du palais des Princes Evêques ou de la Cathédrale. Ici, en image, une galerie du cloître de la cathédrale.</vt:lpstr>
      <vt:lpstr>Présentation PowerPoint</vt:lpstr>
      <vt:lpstr>Présentation PowerPoint</vt:lpstr>
      <vt:lpstr>Présentation PowerPoint</vt:lpstr>
      <vt:lpstr>Présentation PowerPoint</vt:lpstr>
      <vt:lpstr>Le vieux château de Jehay Situé au sud-ouest de la ville de Liège, le site où a été construit le château de Jehay était déjà habité plusieurs siècles avant J.-C. à l'époque des Celtes. C'est au XVIIIe siècle qu'il prend sa forme actuelle, lorsque la seigneurie est achetée par Lambert Amand van den Steen. </vt:lpstr>
      <vt:lpstr>Le château de Freÿr sur les bords de la Meuse Situé sur les bords de la Meuse, dans un site naturel exceptionnel, le château de Freÿr fait face au rocher du même nom. Déjà présent au Moyen-Âge, il fut détruit au XVIe siècle puis reconstruit et agrandi le siècle suivant. Ses jardins dessinés à la manière de Le Nôtre ajoutent à la majesté du site classé Patrimoine Majeur de Wallonie.</vt:lpstr>
      <vt:lpstr>Charleroi et son beffroi La ville de Charleroi est divisée en deux quartiers. Son Hôtel de Ville magnifique et son beffroi se situent dans la Ville Haute. Dans le bas de la ville se trouvent des rues commerçantes où il fait bon se promener. La ville est célèbre pour son Ecole de bande-dessinée Marcinelle d'où sont issus des auteur comme Frankin ou Morris.</vt:lpstr>
      <vt:lpstr>Présentation PowerPoint</vt:lpstr>
      <vt:lpstr>Les cinq clochers de Tournai Tournai est l'une des plus anciennes cités de Belgique, elle est aussi... la ville de naissance de Clovis et, à ce titre, elle est souvent considérée comme le berceau de la monarchie française.  La cathédrale Notre-Dame de Tournai fut édifiée au XIIe siècle. Sa particularité : ses cinq clochers qui la rendent identifiable. Elle est classée au Patrimoine mondial de l'Unesco. </vt:lpstr>
      <vt:lpstr>Présentation PowerPoint</vt:lpstr>
      <vt:lpstr>Les sites miniers de Wallonie Les quatre sites de ce bien forment une bande de 170km de long et de 3 à 15km de large, qui traverse la Belgique d'ouest en est. Il s'agit des sites les mieux conservés de l'exploitation charbonnière qui s'est étalée du début du XIXe siècle à la seconde moitié du XXe siècle. </vt:lpstr>
      <vt:lpstr>Présentation PowerPoint</vt:lpstr>
      <vt:lpstr>Présentation PowerPoint</vt:lpstr>
      <vt:lpstr>Présentation PowerPoint</vt:lpstr>
      <vt:lpstr>Présentation PowerPoint</vt:lpstr>
      <vt:lpstr>Présentation PowerPoint</vt:lpstr>
      <vt:lpstr>Horta et l'Art Nouveau Né à Gand en 1861, Victor Horta est le chef de file de l'Art Nouveau. A partir de 1890, il devient un architecte prolixe, les maisons et les bâtiments qu'il conçoit son encore visibles un peu partout dans le pays. Sur la photo : l'une de ses maisons.</vt:lpstr>
      <vt:lpstr>La peinture flamande La peinture flamande est un courant qui s'est développé entre le XVe et le XVIe siècle dans les villes de Gand, Tournai, Bruxelles, Bruges et Anvers. Les peintres les plus célèbres sont Van Eyck (qui signe l'oeuvre en image), Bruegel ou encore Jérôme Bosch. Leurs toiles sont teintées au style gothique et sont marquées par leur structure rigoureuse et géométrique. </vt:lpstr>
      <vt:lpstr>Présentation PowerPoint</vt:lpstr>
      <vt:lpstr>Présentation PowerPoint</vt:lpstr>
      <vt:lpstr>Présentation PowerPoint</vt:lpstr>
      <vt:lpstr>Présentation PowerPoint</vt:lpstr>
      <vt:lpstr>Et... Les gaufres ! Dernier point d'exception... Et non des moindres, les gaufres ! Qu'elles soient de Liège (rondes et épaisses), de Bruxelles ou à la bière, elles réveilleront vos papilles ! </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mauricette</dc:creator>
  <cp:lastModifiedBy>Alain</cp:lastModifiedBy>
  <cp:revision>49</cp:revision>
  <dcterms:created xsi:type="dcterms:W3CDTF">2012-11-01T08:53:44Z</dcterms:created>
  <dcterms:modified xsi:type="dcterms:W3CDTF">2021-11-23T16:07:55Z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