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wZ35JGWl/gYtaPmllVaHw==" hashData="+Y23rwldP0KJJ149SfSd3E7nj1vi2mvPqSHv5lONk+juEkYusBDrJQfuz3DxjWZEvJevL61EMcp6mIU5D1AUT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29/03/2019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3319255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3281045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1574618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3031980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19</a:t>
            </a:fld>
            <a:endParaRPr lang="fr-FR"/>
          </a:p>
        </p:txBody>
      </p:sp>
    </p:spTree>
    <p:extLst>
      <p:ext uri="{BB962C8B-B14F-4D97-AF65-F5344CB8AC3E}">
        <p14:creationId xmlns:p14="http://schemas.microsoft.com/office/powerpoint/2010/main" val="28387561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20</a:t>
            </a:fld>
            <a:endParaRPr lang="fr-FR"/>
          </a:p>
        </p:txBody>
      </p:sp>
    </p:spTree>
    <p:extLst>
      <p:ext uri="{BB962C8B-B14F-4D97-AF65-F5344CB8AC3E}">
        <p14:creationId xmlns:p14="http://schemas.microsoft.com/office/powerpoint/2010/main" val="1273337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29/03/2019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29/03/2019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29/03/2019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29/03/2019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29/03/2019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29/03/2019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9010" y="0"/>
            <a:ext cx="9173980" cy="6114175"/>
          </a:xfrm>
          <a:prstGeom prst="rect">
            <a:avLst/>
          </a:prstGeom>
        </p:spPr>
      </p:pic>
      <p:sp>
        <p:nvSpPr>
          <p:cNvPr id="3" name="Rectangle 2"/>
          <p:cNvSpPr/>
          <p:nvPr/>
        </p:nvSpPr>
        <p:spPr>
          <a:xfrm>
            <a:off x="880469" y="1650311"/>
            <a:ext cx="10431061" cy="3416320"/>
          </a:xfrm>
          <a:prstGeom prst="rect">
            <a:avLst/>
          </a:prstGeom>
        </p:spPr>
        <p:txBody>
          <a:bodyPr wrap="none">
            <a:spAutoFit/>
          </a:bodyPr>
          <a:lstStyle/>
          <a:p>
            <a:r>
              <a:rPr lang="fr-FR" sz="7200" b="1" dirty="0" smtClean="0">
                <a:latin typeface="Brush Script MT" panose="03060802040406070304" pitchFamily="66" charset="0"/>
              </a:rPr>
              <a:t>16 situations </a:t>
            </a:r>
            <a:r>
              <a:rPr lang="fr-FR" sz="7200" b="1" dirty="0">
                <a:latin typeface="Brush Script MT" panose="03060802040406070304" pitchFamily="66" charset="0"/>
              </a:rPr>
              <a:t>dans </a:t>
            </a:r>
            <a:r>
              <a:rPr lang="fr-FR" sz="7200" b="1" dirty="0" smtClean="0">
                <a:latin typeface="Brush Script MT" panose="03060802040406070304" pitchFamily="66" charset="0"/>
              </a:rPr>
              <a:t>lesquels vous</a:t>
            </a:r>
          </a:p>
          <a:p>
            <a:r>
              <a:rPr lang="fr-FR" sz="7200" b="1" dirty="0" smtClean="0">
                <a:latin typeface="Brush Script MT" panose="03060802040406070304" pitchFamily="66" charset="0"/>
              </a:rPr>
              <a:t> </a:t>
            </a:r>
            <a:r>
              <a:rPr lang="fr-FR" sz="7200" b="1" dirty="0">
                <a:latin typeface="Brush Script MT" panose="03060802040406070304" pitchFamily="66" charset="0"/>
              </a:rPr>
              <a:t>risqueriez </a:t>
            </a:r>
            <a:r>
              <a:rPr lang="fr-FR" sz="7200" b="1" dirty="0" smtClean="0">
                <a:latin typeface="Brush Script MT" panose="03060802040406070304" pitchFamily="66" charset="0"/>
              </a:rPr>
              <a:t>pas </a:t>
            </a:r>
            <a:r>
              <a:rPr lang="fr-FR" sz="7200" b="1" dirty="0">
                <a:latin typeface="Brush Script MT" panose="03060802040406070304" pitchFamily="66" charset="0"/>
              </a:rPr>
              <a:t>vous sentir à l’aise</a:t>
            </a:r>
          </a:p>
          <a:p>
            <a:r>
              <a:rPr lang="fr-FR" sz="7200" b="1" dirty="0" smtClean="0">
                <a:latin typeface="Brush Script MT" panose="03060802040406070304" pitchFamily="66" charset="0"/>
              </a:rPr>
              <a:t>              par </a:t>
            </a:r>
            <a:r>
              <a:rPr lang="fr-FR" sz="7200" b="1" dirty="0" smtClean="0">
                <a:latin typeface="Brush Script MT" panose="03060802040406070304" pitchFamily="66" charset="0"/>
              </a:rPr>
              <a:t>Lande</a:t>
            </a:r>
            <a:endParaRPr lang="fr-FR" sz="72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591_Victoria2_001.wav"/>
          </p:stSnd>
        </p:sndAc>
      </p:transition>
    </mc:Choice>
    <mc:Fallback>
      <p:transition spd="slow" advTm="13000">
        <p:fade/>
        <p:sndAc>
          <p:stSnd loop="1">
            <p:snd r:embed="rId3" name="591_Victoria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3">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3">
                                            <p:txEl>
                                              <p:pRg st="2" end="2"/>
                                            </p:txEl>
                                          </p:spTgt>
                                        </p:tgtEl>
                                        <p:attrNameLst>
                                          <p:attrName>ppt_w</p:attrName>
                                        </p:attrNameLst>
                                      </p:cBhvr>
                                    </p:anim>
                                    <p:anim by="(#ppt_w*0.50)" calcmode="lin" valueType="num">
                                      <p:cBhvr>
                                        <p:cTn id="39" dur="500" decel="50000" autoRev="1" fill="hold">
                                          <p:stCondLst>
                                            <p:cond delay="0"/>
                                          </p:stCondLst>
                                        </p:cTn>
                                        <p:tgtEl>
                                          <p:spTgt spid="3">
                                            <p:txEl>
                                              <p:pRg st="2" end="2"/>
                                            </p:txEl>
                                          </p:spTgt>
                                        </p:tgtEl>
                                        <p:attrNameLst>
                                          <p:attrName>ppt_x</p:attrName>
                                        </p:attrNameLst>
                                      </p:cBhvr>
                                    </p:anim>
                                    <p:anim from="(-#ppt_h/2)" to="(#ppt_y)" calcmode="lin" valueType="num">
                                      <p:cBhvr>
                                        <p:cTn id="40" dur="1000" fill="hold">
                                          <p:stCondLst>
                                            <p:cond delay="0"/>
                                          </p:stCondLst>
                                        </p:cTn>
                                        <p:tgtEl>
                                          <p:spTgt spid="3">
                                            <p:txEl>
                                              <p:pRg st="2" end="2"/>
                                            </p:txEl>
                                          </p:spTgt>
                                        </p:tgtEl>
                                        <p:attrNameLst>
                                          <p:attrName>ppt_y</p:attrName>
                                        </p:attrNameLst>
                                      </p:cBhvr>
                                    </p:anim>
                                    <p:animRot by="21600000">
                                      <p:cBhvr>
                                        <p:cTn id="41"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3" name="Rectangle 2"/>
          <p:cNvSpPr/>
          <p:nvPr/>
        </p:nvSpPr>
        <p:spPr>
          <a:xfrm>
            <a:off x="1509986" y="674399"/>
            <a:ext cx="9197009" cy="5509200"/>
          </a:xfrm>
          <a:prstGeom prst="rect">
            <a:avLst/>
          </a:prstGeom>
        </p:spPr>
        <p:txBody>
          <a:bodyPr wrap="square">
            <a:spAutoFit/>
          </a:bodyPr>
          <a:lstStyle/>
          <a:p>
            <a:r>
              <a:rPr lang="fr-FR" sz="8800" b="1" dirty="0">
                <a:latin typeface="Brush Script MT" panose="03060802040406070304" pitchFamily="66" charset="0"/>
              </a:rPr>
              <a:t>16 endroits ou situations dans lesquels vous risqueriez de ne pas vous sentir à l’aise</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3" name="Rectangle 2"/>
          <p:cNvSpPr/>
          <p:nvPr/>
        </p:nvSpPr>
        <p:spPr>
          <a:xfrm>
            <a:off x="838200" y="889843"/>
            <a:ext cx="10515600" cy="5078313"/>
          </a:xfrm>
          <a:prstGeom prst="rect">
            <a:avLst/>
          </a:prstGeom>
        </p:spPr>
        <p:txBody>
          <a:bodyPr wrap="square">
            <a:spAutoFit/>
          </a:bodyPr>
          <a:lstStyle/>
          <a:p>
            <a:r>
              <a:rPr lang="fr-FR" sz="5400" b="1" dirty="0">
                <a:latin typeface="Brush Script MT" panose="03060802040406070304" pitchFamily="66" charset="0"/>
              </a:rPr>
              <a:t>Nous avons tous des peurs, plus ou moins importantes, mais certaines situations ou certains endroits sont vraiment faits pour les plus courageux voire les plus téméraires. Ces superbes photos risquent parfois de vous glacer le sang si vous vous imaginez à la place de :</a:t>
            </a: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047875" y="736888"/>
            <a:ext cx="8096250" cy="5467350"/>
          </a:xfrm>
          <a:prstGeom prst="rect">
            <a:avLst/>
          </a:prstGeom>
          <a:effectLst>
            <a:softEdge rad="127000"/>
          </a:effectLst>
        </p:spPr>
      </p:pic>
      <p:sp>
        <p:nvSpPr>
          <p:cNvPr id="4" name="Rectangle 3"/>
          <p:cNvSpPr/>
          <p:nvPr/>
        </p:nvSpPr>
        <p:spPr>
          <a:xfrm>
            <a:off x="2596665" y="5014367"/>
            <a:ext cx="7023652" cy="1077218"/>
          </a:xfrm>
          <a:prstGeom prst="rect">
            <a:avLst/>
          </a:prstGeom>
        </p:spPr>
        <p:txBody>
          <a:bodyPr wrap="square">
            <a:spAutoFit/>
          </a:bodyPr>
          <a:lstStyle/>
          <a:p>
            <a:r>
              <a:rPr lang="fr-FR" sz="3200" b="1" dirty="0"/>
              <a:t>Cet homme qui a prévu, on l’espère, des protections en cas de chute.</a:t>
            </a:r>
          </a:p>
        </p:txBody>
      </p:sp>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868556" y="661431"/>
            <a:ext cx="8481391" cy="5517893"/>
          </a:xfrm>
          <a:prstGeom prst="rect">
            <a:avLst/>
          </a:prstGeom>
          <a:effectLst>
            <a:softEdge rad="127000"/>
          </a:effectLst>
        </p:spPr>
      </p:pic>
      <p:sp>
        <p:nvSpPr>
          <p:cNvPr id="4" name="Rectangle 3"/>
          <p:cNvSpPr/>
          <p:nvPr/>
        </p:nvSpPr>
        <p:spPr>
          <a:xfrm>
            <a:off x="2441602" y="5481956"/>
            <a:ext cx="7308796" cy="584775"/>
          </a:xfrm>
          <a:prstGeom prst="rect">
            <a:avLst/>
          </a:prstGeom>
        </p:spPr>
        <p:txBody>
          <a:bodyPr wrap="none">
            <a:spAutoFit/>
          </a:bodyPr>
          <a:lstStyle/>
          <a:p>
            <a:r>
              <a:rPr lang="fr-FR" sz="3200" b="1" dirty="0">
                <a:ln>
                  <a:solidFill>
                    <a:sysClr val="windowText" lastClr="000000"/>
                  </a:solidFill>
                </a:ln>
              </a:rPr>
              <a:t>Ces hommes pas loin de se faire encorner.</a:t>
            </a:r>
          </a:p>
        </p:txBody>
      </p:sp>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047875" y="728662"/>
            <a:ext cx="8096250" cy="5400675"/>
          </a:xfrm>
          <a:prstGeom prst="rect">
            <a:avLst/>
          </a:prstGeom>
          <a:effectLst>
            <a:softEdge rad="127000"/>
          </a:effectLst>
        </p:spPr>
      </p:pic>
      <p:sp>
        <p:nvSpPr>
          <p:cNvPr id="4" name="Rectangle 3"/>
          <p:cNvSpPr/>
          <p:nvPr/>
        </p:nvSpPr>
        <p:spPr>
          <a:xfrm>
            <a:off x="1117906" y="5635843"/>
            <a:ext cx="9956187" cy="584775"/>
          </a:xfrm>
          <a:prstGeom prst="rect">
            <a:avLst/>
          </a:prstGeom>
        </p:spPr>
        <p:txBody>
          <a:bodyPr wrap="none">
            <a:spAutoFit/>
          </a:bodyPr>
          <a:lstStyle/>
          <a:p>
            <a:r>
              <a:rPr lang="fr-FR" sz="3200" b="1" dirty="0"/>
              <a:t>Cet homme qui ne doit absolument pas perdre l’équilibre</a:t>
            </a:r>
            <a:r>
              <a:rPr lang="fr-FR" dirty="0"/>
              <a:t>.</a:t>
            </a:r>
          </a:p>
        </p:txBody>
      </p:sp>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047875" y="695325"/>
            <a:ext cx="8096250" cy="5467350"/>
          </a:xfrm>
          <a:prstGeom prst="rect">
            <a:avLst/>
          </a:prstGeom>
          <a:effectLst>
            <a:softEdge rad="127000"/>
          </a:effectLst>
        </p:spPr>
      </p:pic>
      <p:sp>
        <p:nvSpPr>
          <p:cNvPr id="4" name="Rectangle 3"/>
          <p:cNvSpPr/>
          <p:nvPr/>
        </p:nvSpPr>
        <p:spPr>
          <a:xfrm>
            <a:off x="2179983" y="5014367"/>
            <a:ext cx="7832034" cy="1077218"/>
          </a:xfrm>
          <a:prstGeom prst="rect">
            <a:avLst/>
          </a:prstGeom>
        </p:spPr>
        <p:txBody>
          <a:bodyPr wrap="square">
            <a:spAutoFit/>
          </a:bodyPr>
          <a:lstStyle/>
          <a:p>
            <a:r>
              <a:rPr lang="fr-FR" sz="3200" b="1" dirty="0">
                <a:ln>
                  <a:solidFill>
                    <a:sysClr val="windowText" lastClr="000000"/>
                  </a:solidFill>
                </a:ln>
              </a:rPr>
              <a:t>Cet homme dont on se demande comment il a fait pour se retrouver là.</a:t>
            </a:r>
          </a:p>
        </p:txBody>
      </p:sp>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732929" y="708995"/>
            <a:ext cx="8726142" cy="5523135"/>
          </a:xfrm>
          <a:prstGeom prst="rect">
            <a:avLst/>
          </a:prstGeom>
          <a:effectLst>
            <a:softEdge rad="127000"/>
          </a:effectLst>
        </p:spPr>
      </p:pic>
      <p:sp>
        <p:nvSpPr>
          <p:cNvPr id="4" name="Rectangle 3"/>
          <p:cNvSpPr/>
          <p:nvPr/>
        </p:nvSpPr>
        <p:spPr>
          <a:xfrm>
            <a:off x="1935105" y="5709465"/>
            <a:ext cx="8346772" cy="584775"/>
          </a:xfrm>
          <a:prstGeom prst="rect">
            <a:avLst/>
          </a:prstGeom>
        </p:spPr>
        <p:txBody>
          <a:bodyPr wrap="none">
            <a:spAutoFit/>
          </a:bodyPr>
          <a:lstStyle/>
          <a:p>
            <a:r>
              <a:rPr lang="fr-FR" sz="3200" b="1" dirty="0"/>
              <a:t>Cette personne qui doit avoir un coup de chaud.</a:t>
            </a:r>
          </a:p>
        </p:txBody>
      </p:sp>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877068" y="678675"/>
            <a:ext cx="8446375" cy="5495112"/>
          </a:xfrm>
          <a:prstGeom prst="rect">
            <a:avLst/>
          </a:prstGeom>
          <a:effectLst>
            <a:softEdge rad="127000"/>
          </a:effectLst>
        </p:spPr>
      </p:pic>
      <p:sp>
        <p:nvSpPr>
          <p:cNvPr id="4" name="Rectangle 3"/>
          <p:cNvSpPr/>
          <p:nvPr/>
        </p:nvSpPr>
        <p:spPr>
          <a:xfrm>
            <a:off x="1004349" y="5680293"/>
            <a:ext cx="10183301" cy="584775"/>
          </a:xfrm>
          <a:prstGeom prst="rect">
            <a:avLst/>
          </a:prstGeom>
        </p:spPr>
        <p:txBody>
          <a:bodyPr wrap="none">
            <a:spAutoFit/>
          </a:bodyPr>
          <a:lstStyle/>
          <a:p>
            <a:r>
              <a:rPr lang="fr-FR" sz="3200" b="1" dirty="0"/>
              <a:t>Ces gens qui doivent continuer à bien maîtriser leurs vélos.</a:t>
            </a:r>
          </a:p>
        </p:txBody>
      </p:sp>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61322" y="689114"/>
            <a:ext cx="8242092" cy="5497960"/>
          </a:xfrm>
          <a:prstGeom prst="rect">
            <a:avLst/>
          </a:prstGeom>
          <a:effectLst>
            <a:softEdge rad="127000"/>
          </a:effectLst>
        </p:spPr>
      </p:pic>
      <p:sp>
        <p:nvSpPr>
          <p:cNvPr id="4" name="Rectangle 3"/>
          <p:cNvSpPr/>
          <p:nvPr/>
        </p:nvSpPr>
        <p:spPr>
          <a:xfrm>
            <a:off x="2209800" y="5109856"/>
            <a:ext cx="7911548" cy="1077218"/>
          </a:xfrm>
          <a:prstGeom prst="rect">
            <a:avLst/>
          </a:prstGeom>
        </p:spPr>
        <p:txBody>
          <a:bodyPr wrap="square">
            <a:spAutoFit/>
          </a:bodyPr>
          <a:lstStyle/>
          <a:p>
            <a:r>
              <a:rPr lang="fr-FR" sz="3200" b="1" dirty="0">
                <a:ln>
                  <a:solidFill>
                    <a:sysClr val="windowText" lastClr="000000"/>
                  </a:solidFill>
                </a:ln>
              </a:rPr>
              <a:t>Ces gens qui ne devraient pas regarder en bas mais qui le font quand même.</a:t>
            </a:r>
          </a:p>
        </p:txBody>
      </p:sp>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87826" y="678175"/>
            <a:ext cx="8203096" cy="5510551"/>
          </a:xfrm>
          <a:prstGeom prst="rect">
            <a:avLst/>
          </a:prstGeom>
          <a:effectLst>
            <a:softEdge rad="127000"/>
          </a:effectLst>
        </p:spPr>
      </p:pic>
      <p:sp>
        <p:nvSpPr>
          <p:cNvPr id="4" name="Rectangle 3"/>
          <p:cNvSpPr/>
          <p:nvPr/>
        </p:nvSpPr>
        <p:spPr>
          <a:xfrm>
            <a:off x="1304795" y="5687763"/>
            <a:ext cx="9569158" cy="584775"/>
          </a:xfrm>
          <a:prstGeom prst="rect">
            <a:avLst/>
          </a:prstGeom>
        </p:spPr>
        <p:txBody>
          <a:bodyPr wrap="none">
            <a:spAutoFit/>
          </a:bodyPr>
          <a:lstStyle/>
          <a:p>
            <a:r>
              <a:rPr lang="fr-FR" sz="3200" b="1" dirty="0"/>
              <a:t>Ces personnes qui devraient être TOUTES dans la cage! </a:t>
            </a:r>
          </a:p>
        </p:txBody>
      </p:sp>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48070" y="662086"/>
            <a:ext cx="8295860" cy="5533827"/>
          </a:xfrm>
          <a:prstGeom prst="rect">
            <a:avLst/>
          </a:prstGeom>
          <a:effectLst>
            <a:softEdge rad="127000"/>
          </a:effectLst>
        </p:spPr>
      </p:pic>
      <p:sp>
        <p:nvSpPr>
          <p:cNvPr id="4" name="Rectangle 3"/>
          <p:cNvSpPr/>
          <p:nvPr/>
        </p:nvSpPr>
        <p:spPr>
          <a:xfrm>
            <a:off x="2977229" y="5611138"/>
            <a:ext cx="6237541" cy="584775"/>
          </a:xfrm>
          <a:prstGeom prst="rect">
            <a:avLst/>
          </a:prstGeom>
        </p:spPr>
        <p:txBody>
          <a:bodyPr wrap="none">
            <a:spAutoFit/>
          </a:bodyPr>
          <a:lstStyle/>
          <a:p>
            <a:r>
              <a:rPr lang="fr-FR" sz="3200" b="1" dirty="0"/>
              <a:t>Ce surfeur carrément dans la vague</a:t>
            </a:r>
            <a:r>
              <a:rPr lang="fr-FR" dirty="0"/>
              <a:t>.</a:t>
            </a:r>
          </a:p>
        </p:txBody>
      </p:sp>
    </p:spTree>
    <p:extLst>
      <p:ext uri="{BB962C8B-B14F-4D97-AF65-F5344CB8AC3E}">
        <p14:creationId xmlns:p14="http://schemas.microsoft.com/office/powerpoint/2010/main" val="14048601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047875" y="625238"/>
            <a:ext cx="8096250" cy="5638800"/>
          </a:xfrm>
          <a:prstGeom prst="rect">
            <a:avLst/>
          </a:prstGeom>
          <a:effectLst>
            <a:softEdge rad="127000"/>
          </a:effectLst>
        </p:spPr>
      </p:pic>
      <p:sp>
        <p:nvSpPr>
          <p:cNvPr id="4" name="Rectangle 3"/>
          <p:cNvSpPr/>
          <p:nvPr/>
        </p:nvSpPr>
        <p:spPr>
          <a:xfrm>
            <a:off x="1034486" y="5679263"/>
            <a:ext cx="10123028" cy="584775"/>
          </a:xfrm>
          <a:prstGeom prst="rect">
            <a:avLst/>
          </a:prstGeom>
        </p:spPr>
        <p:txBody>
          <a:bodyPr wrap="none">
            <a:spAutoFit/>
          </a:bodyPr>
          <a:lstStyle/>
          <a:p>
            <a:r>
              <a:rPr lang="fr-FR" sz="3200" b="1" dirty="0"/>
              <a:t>Ce photographe vraiment très près des dents de ce requin.</a:t>
            </a:r>
          </a:p>
        </p:txBody>
      </p:sp>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892271" y="668728"/>
            <a:ext cx="8431172" cy="5505059"/>
          </a:xfrm>
          <a:prstGeom prst="rect">
            <a:avLst/>
          </a:prstGeom>
          <a:effectLst>
            <a:softEdge rad="127000"/>
          </a:effectLst>
        </p:spPr>
      </p:pic>
      <p:sp>
        <p:nvSpPr>
          <p:cNvPr id="4" name="Rectangle 3"/>
          <p:cNvSpPr/>
          <p:nvPr/>
        </p:nvSpPr>
        <p:spPr>
          <a:xfrm>
            <a:off x="2236827" y="5180522"/>
            <a:ext cx="7742059" cy="1077218"/>
          </a:xfrm>
          <a:prstGeom prst="rect">
            <a:avLst/>
          </a:prstGeom>
        </p:spPr>
        <p:txBody>
          <a:bodyPr wrap="square">
            <a:spAutoFit/>
          </a:bodyPr>
          <a:lstStyle/>
          <a:p>
            <a:r>
              <a:rPr lang="fr-FR" sz="3200" b="1" dirty="0"/>
              <a:t>Ces gens qui vont avoir un sommeil perturbé s’ils tombent du lit.</a:t>
            </a:r>
          </a:p>
        </p:txBody>
      </p:sp>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830791" y="657346"/>
            <a:ext cx="8572166" cy="5516441"/>
          </a:xfrm>
          <a:prstGeom prst="rect">
            <a:avLst/>
          </a:prstGeom>
          <a:effectLst>
            <a:softEdge rad="127000"/>
          </a:effectLst>
        </p:spPr>
      </p:pic>
      <p:sp>
        <p:nvSpPr>
          <p:cNvPr id="4" name="Rectangle 3"/>
          <p:cNvSpPr/>
          <p:nvPr/>
        </p:nvSpPr>
        <p:spPr>
          <a:xfrm>
            <a:off x="1703900" y="5096569"/>
            <a:ext cx="8784200" cy="1077218"/>
          </a:xfrm>
          <a:prstGeom prst="rect">
            <a:avLst/>
          </a:prstGeom>
        </p:spPr>
        <p:txBody>
          <a:bodyPr wrap="square">
            <a:spAutoFit/>
          </a:bodyPr>
          <a:lstStyle/>
          <a:p>
            <a:r>
              <a:rPr lang="fr-FR" sz="3200" b="1" dirty="0"/>
              <a:t>Cet homme qui devrait éviter de plonger dans une eau certainement bien chaude.</a:t>
            </a:r>
          </a:p>
        </p:txBody>
      </p:sp>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89922" y="683368"/>
            <a:ext cx="7792278" cy="5491264"/>
          </a:xfrm>
          <a:prstGeom prst="rect">
            <a:avLst/>
          </a:prstGeom>
          <a:effectLst>
            <a:softEdge rad="127000"/>
          </a:effectLst>
        </p:spPr>
      </p:pic>
      <p:sp>
        <p:nvSpPr>
          <p:cNvPr id="4" name="Rectangle 3"/>
          <p:cNvSpPr/>
          <p:nvPr/>
        </p:nvSpPr>
        <p:spPr>
          <a:xfrm>
            <a:off x="1631860" y="5688450"/>
            <a:ext cx="8908401" cy="584775"/>
          </a:xfrm>
          <a:prstGeom prst="rect">
            <a:avLst/>
          </a:prstGeom>
        </p:spPr>
        <p:txBody>
          <a:bodyPr wrap="none">
            <a:spAutoFit/>
          </a:bodyPr>
          <a:lstStyle/>
          <a:p>
            <a:r>
              <a:rPr lang="fr-FR" sz="3200" b="1" dirty="0"/>
              <a:t>Ce nageur qui risque fort de finir comme Pinocchio.</a:t>
            </a:r>
          </a:p>
        </p:txBody>
      </p:sp>
    </p:spTree>
    <p:extLst>
      <p:ext uri="{BB962C8B-B14F-4D97-AF65-F5344CB8AC3E}">
        <p14:creationId xmlns:p14="http://schemas.microsoft.com/office/powerpoint/2010/main" val="36914722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21564" y="688606"/>
            <a:ext cx="8282609" cy="5524987"/>
          </a:xfrm>
          <a:prstGeom prst="rect">
            <a:avLst/>
          </a:prstGeom>
          <a:effectLst>
            <a:softEdge rad="127000"/>
          </a:effectLst>
        </p:spPr>
      </p:pic>
      <p:sp>
        <p:nvSpPr>
          <p:cNvPr id="4" name="Rectangle 3"/>
          <p:cNvSpPr/>
          <p:nvPr/>
        </p:nvSpPr>
        <p:spPr>
          <a:xfrm>
            <a:off x="1842513" y="5628818"/>
            <a:ext cx="8440709" cy="584775"/>
          </a:xfrm>
          <a:prstGeom prst="rect">
            <a:avLst/>
          </a:prstGeom>
        </p:spPr>
        <p:txBody>
          <a:bodyPr wrap="none">
            <a:spAutoFit/>
          </a:bodyPr>
          <a:lstStyle/>
          <a:p>
            <a:r>
              <a:rPr lang="fr-FR" sz="3200" b="1" dirty="0"/>
              <a:t>Cette personne avec les pieds dans le grand vide</a:t>
            </a:r>
            <a:r>
              <a:rPr lang="fr-FR" dirty="0"/>
              <a:t>.</a:t>
            </a:r>
          </a:p>
        </p:txBody>
      </p:sp>
    </p:spTree>
    <p:extLst>
      <p:ext uri="{BB962C8B-B14F-4D97-AF65-F5344CB8AC3E}">
        <p14:creationId xmlns:p14="http://schemas.microsoft.com/office/powerpoint/2010/main" val="24170482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61320" y="697895"/>
            <a:ext cx="8269357" cy="5545334"/>
          </a:xfrm>
          <a:prstGeom prst="rect">
            <a:avLst/>
          </a:prstGeom>
          <a:effectLst>
            <a:softEdge rad="127000"/>
          </a:effectLst>
        </p:spPr>
      </p:pic>
      <p:sp>
        <p:nvSpPr>
          <p:cNvPr id="4" name="Rectangle 3"/>
          <p:cNvSpPr/>
          <p:nvPr/>
        </p:nvSpPr>
        <p:spPr>
          <a:xfrm>
            <a:off x="2024725" y="5658454"/>
            <a:ext cx="8142550" cy="584775"/>
          </a:xfrm>
          <a:prstGeom prst="rect">
            <a:avLst/>
          </a:prstGeom>
        </p:spPr>
        <p:txBody>
          <a:bodyPr wrap="none">
            <a:spAutoFit/>
          </a:bodyPr>
          <a:lstStyle/>
          <a:p>
            <a:r>
              <a:rPr lang="fr-FR" sz="3200" b="1" dirty="0"/>
              <a:t>Cet homme sur qui on teste un gilet </a:t>
            </a:r>
            <a:r>
              <a:rPr lang="fr-FR" sz="3200" b="1" dirty="0" err="1"/>
              <a:t>par-balles</a:t>
            </a:r>
            <a:r>
              <a:rPr lang="fr-FR" sz="3200" b="1" dirty="0"/>
              <a:t>.</a:t>
            </a:r>
          </a:p>
        </p:txBody>
      </p:sp>
    </p:spTree>
    <p:extLst>
      <p:ext uri="{BB962C8B-B14F-4D97-AF65-F5344CB8AC3E}">
        <p14:creationId xmlns:p14="http://schemas.microsoft.com/office/powerpoint/2010/main" val="16491123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19</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047875" y="730825"/>
            <a:ext cx="8096250" cy="5562600"/>
          </a:xfrm>
          <a:prstGeom prst="rect">
            <a:avLst/>
          </a:prstGeom>
          <a:effectLst>
            <a:softEdge rad="127000"/>
          </a:effectLst>
        </p:spPr>
      </p:pic>
      <p:sp>
        <p:nvSpPr>
          <p:cNvPr id="4" name="Rectangle 3"/>
          <p:cNvSpPr/>
          <p:nvPr/>
        </p:nvSpPr>
        <p:spPr>
          <a:xfrm>
            <a:off x="2328515" y="5096569"/>
            <a:ext cx="7559951" cy="1077218"/>
          </a:xfrm>
          <a:prstGeom prst="rect">
            <a:avLst/>
          </a:prstGeom>
        </p:spPr>
        <p:txBody>
          <a:bodyPr wrap="square">
            <a:spAutoFit/>
          </a:bodyPr>
          <a:lstStyle/>
          <a:p>
            <a:r>
              <a:rPr lang="fr-FR" sz="3200" b="1" dirty="0">
                <a:ln>
                  <a:solidFill>
                    <a:sysClr val="windowText" lastClr="000000"/>
                  </a:solidFill>
                </a:ln>
              </a:rPr>
              <a:t>Cette courageuse femme au Bangladesh qui prend le train d’une façon spectaculaire.</a:t>
            </a:r>
          </a:p>
        </p:txBody>
      </p:sp>
    </p:spTree>
    <p:extLst>
      <p:ext uri="{BB962C8B-B14F-4D97-AF65-F5344CB8AC3E}">
        <p14:creationId xmlns:p14="http://schemas.microsoft.com/office/powerpoint/2010/main" val="22541322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29/03/2019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20</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1501" y="17992"/>
            <a:ext cx="9173980" cy="6114175"/>
          </a:xfrm>
          <a:prstGeom prst="rect">
            <a:avLst/>
          </a:prstGeom>
        </p:spPr>
      </p:pic>
      <p:sp>
        <p:nvSpPr>
          <p:cNvPr id="3" name="Rectangle 2"/>
          <p:cNvSpPr/>
          <p:nvPr/>
        </p:nvSpPr>
        <p:spPr>
          <a:xfrm>
            <a:off x="892960" y="1166842"/>
            <a:ext cx="10431061" cy="4524315"/>
          </a:xfrm>
          <a:prstGeom prst="rect">
            <a:avLst/>
          </a:prstGeom>
        </p:spPr>
        <p:txBody>
          <a:bodyPr wrap="none">
            <a:spAutoFit/>
          </a:bodyPr>
          <a:lstStyle/>
          <a:p>
            <a:r>
              <a:rPr lang="fr-FR" sz="7200" b="1" dirty="0" smtClean="0">
                <a:latin typeface="Brush Script MT" panose="03060802040406070304" pitchFamily="66" charset="0"/>
              </a:rPr>
              <a:t>               C’était</a:t>
            </a:r>
          </a:p>
          <a:p>
            <a:r>
              <a:rPr lang="fr-FR" sz="7200" b="1" dirty="0" smtClean="0">
                <a:latin typeface="Brush Script MT" panose="03060802040406070304" pitchFamily="66" charset="0"/>
              </a:rPr>
              <a:t>16 situations </a:t>
            </a:r>
            <a:r>
              <a:rPr lang="fr-FR" sz="7200" b="1" dirty="0">
                <a:latin typeface="Brush Script MT" panose="03060802040406070304" pitchFamily="66" charset="0"/>
              </a:rPr>
              <a:t>dans </a:t>
            </a:r>
            <a:r>
              <a:rPr lang="fr-FR" sz="7200" b="1" dirty="0" smtClean="0">
                <a:latin typeface="Brush Script MT" panose="03060802040406070304" pitchFamily="66" charset="0"/>
              </a:rPr>
              <a:t>lesquels vous</a:t>
            </a:r>
          </a:p>
          <a:p>
            <a:r>
              <a:rPr lang="fr-FR" sz="7200" b="1" dirty="0" smtClean="0">
                <a:latin typeface="Brush Script MT" panose="03060802040406070304" pitchFamily="66" charset="0"/>
              </a:rPr>
              <a:t> </a:t>
            </a:r>
            <a:r>
              <a:rPr lang="fr-FR" sz="7200" b="1" dirty="0">
                <a:latin typeface="Brush Script MT" panose="03060802040406070304" pitchFamily="66" charset="0"/>
              </a:rPr>
              <a:t>risqueriez </a:t>
            </a:r>
            <a:r>
              <a:rPr lang="fr-FR" sz="7200" b="1" dirty="0" smtClean="0">
                <a:latin typeface="Brush Script MT" panose="03060802040406070304" pitchFamily="66" charset="0"/>
              </a:rPr>
              <a:t>pas </a:t>
            </a:r>
            <a:r>
              <a:rPr lang="fr-FR" sz="7200" b="1" dirty="0">
                <a:latin typeface="Brush Script MT" panose="03060802040406070304" pitchFamily="66" charset="0"/>
              </a:rPr>
              <a:t>vous sentir à l’aise</a:t>
            </a:r>
          </a:p>
          <a:p>
            <a:r>
              <a:rPr lang="fr-FR" sz="7200" b="1" dirty="0" smtClean="0">
                <a:latin typeface="Brush Script MT" panose="03060802040406070304" pitchFamily="66" charset="0"/>
              </a:rPr>
              <a:t>              par </a:t>
            </a:r>
            <a:r>
              <a:rPr lang="fr-FR" sz="7200" b="1" dirty="0" smtClean="0">
                <a:latin typeface="Brush Script MT" panose="03060802040406070304" pitchFamily="66" charset="0"/>
              </a:rPr>
              <a:t>Lande</a:t>
            </a:r>
            <a:endParaRPr lang="fr-FR" sz="7200" b="1" dirty="0">
              <a:latin typeface="Brush Script MT" panose="03060802040406070304" pitchFamily="66" charset="0"/>
            </a:endParaRPr>
          </a:p>
        </p:txBody>
      </p:sp>
    </p:spTree>
    <p:extLst>
      <p:ext uri="{BB962C8B-B14F-4D97-AF65-F5344CB8AC3E}">
        <p14:creationId xmlns:p14="http://schemas.microsoft.com/office/powerpoint/2010/main" val="23781668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3">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3">
                                            <p:txEl>
                                              <p:pRg st="2" end="2"/>
                                            </p:txEl>
                                          </p:spTgt>
                                        </p:tgtEl>
                                        <p:attrNameLst>
                                          <p:attrName>ppt_w</p:attrName>
                                        </p:attrNameLst>
                                      </p:cBhvr>
                                    </p:anim>
                                    <p:anim by="(#ppt_w*0.50)" calcmode="lin" valueType="num">
                                      <p:cBhvr>
                                        <p:cTn id="39" dur="500" decel="50000" autoRev="1" fill="hold">
                                          <p:stCondLst>
                                            <p:cond delay="0"/>
                                          </p:stCondLst>
                                        </p:cTn>
                                        <p:tgtEl>
                                          <p:spTgt spid="3">
                                            <p:txEl>
                                              <p:pRg st="2" end="2"/>
                                            </p:txEl>
                                          </p:spTgt>
                                        </p:tgtEl>
                                        <p:attrNameLst>
                                          <p:attrName>ppt_x</p:attrName>
                                        </p:attrNameLst>
                                      </p:cBhvr>
                                    </p:anim>
                                    <p:anim from="(-#ppt_h/2)" to="(#ppt_y)" calcmode="lin" valueType="num">
                                      <p:cBhvr>
                                        <p:cTn id="40" dur="1000" fill="hold">
                                          <p:stCondLst>
                                            <p:cond delay="0"/>
                                          </p:stCondLst>
                                        </p:cTn>
                                        <p:tgtEl>
                                          <p:spTgt spid="3">
                                            <p:txEl>
                                              <p:pRg st="2" end="2"/>
                                            </p:txEl>
                                          </p:spTgt>
                                        </p:tgtEl>
                                        <p:attrNameLst>
                                          <p:attrName>ppt_y</p:attrName>
                                        </p:attrNameLst>
                                      </p:cBhvr>
                                    </p:anim>
                                    <p:animRot by="21600000">
                                      <p:cBhvr>
                                        <p:cTn id="41" dur="1000" fill="hold">
                                          <p:stCondLst>
                                            <p:cond delay="0"/>
                                          </p:stCondLst>
                                        </p:cTn>
                                        <p:tgtEl>
                                          <p:spTgt spid="3">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3">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3">
                                            <p:txEl>
                                              <p:pRg st="3" end="3"/>
                                            </p:txEl>
                                          </p:spTgt>
                                        </p:tgtEl>
                                        <p:attrNameLst>
                                          <p:attrName>ppt_w</p:attrName>
                                        </p:attrNameLst>
                                      </p:cBhvr>
                                    </p:anim>
                                    <p:anim by="(#ppt_w*0.50)" calcmode="lin" valueType="num">
                                      <p:cBhvr>
                                        <p:cTn id="47" dur="500" decel="50000" autoRev="1" fill="hold">
                                          <p:stCondLst>
                                            <p:cond delay="0"/>
                                          </p:stCondLst>
                                        </p:cTn>
                                        <p:tgtEl>
                                          <p:spTgt spid="3">
                                            <p:txEl>
                                              <p:pRg st="3" end="3"/>
                                            </p:txEl>
                                          </p:spTgt>
                                        </p:tgtEl>
                                        <p:attrNameLst>
                                          <p:attrName>ppt_x</p:attrName>
                                        </p:attrNameLst>
                                      </p:cBhvr>
                                    </p:anim>
                                    <p:anim from="(-#ppt_h/2)" to="(#ppt_y)" calcmode="lin" valueType="num">
                                      <p:cBhvr>
                                        <p:cTn id="48" dur="1000" fill="hold">
                                          <p:stCondLst>
                                            <p:cond delay="0"/>
                                          </p:stCondLst>
                                        </p:cTn>
                                        <p:tgtEl>
                                          <p:spTgt spid="3">
                                            <p:txEl>
                                              <p:pRg st="3" end="3"/>
                                            </p:txEl>
                                          </p:spTgt>
                                        </p:tgtEl>
                                        <p:attrNameLst>
                                          <p:attrName>ppt_y</p:attrName>
                                        </p:attrNameLst>
                                      </p:cBhvr>
                                    </p:anim>
                                    <p:animRot by="21600000">
                                      <p:cBhvr>
                                        <p:cTn id="49"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TotalTime>
  <Words>600</Words>
  <Application>Microsoft Office PowerPoint</Application>
  <PresentationFormat>Grand écran</PresentationFormat>
  <Paragraphs>125</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2019-02-26T12:55:36Z</dcterms:created>
  <dcterms:modified xsi:type="dcterms:W3CDTF">2019-03-29T17:16:56Z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