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1" r:id="rId16"/>
    <p:sldId id="272" r:id="rId17"/>
    <p:sldId id="273"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k2hW6G/cVQBiCIGrIpCrw==" hashData="AM3uyPq71O3wssCdE6QIzaf+Mw2QvnwvnAeHwFwtJf18//OYTuxdnd6oLOs2MuhbANR7GKqqDYI0l2soWrNyT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26" autoAdjust="0"/>
    <p:restoredTop sz="94660"/>
  </p:normalViewPr>
  <p:slideViewPr>
    <p:cSldViewPr snapToGrid="0" showGuides="1">
      <p:cViewPr varScale="1">
        <p:scale>
          <a:sx n="80" d="100"/>
          <a:sy n="80" d="100"/>
        </p:scale>
        <p:origin x="300"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950B8E-A0AC-48C6-A22B-D937B1BE70CC}" type="datetimeFigureOut">
              <a:rPr lang="fr-FR" smtClean="0"/>
              <a:t>16/03/2019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FB13C6-9801-4808-A836-1F10B3F08090}" type="slidenum">
              <a:rPr lang="fr-FR" smtClean="0"/>
              <a:t>‹N°›</a:t>
            </a:fld>
            <a:endParaRPr lang="fr-FR"/>
          </a:p>
        </p:txBody>
      </p:sp>
    </p:spTree>
    <p:extLst>
      <p:ext uri="{BB962C8B-B14F-4D97-AF65-F5344CB8AC3E}">
        <p14:creationId xmlns:p14="http://schemas.microsoft.com/office/powerpoint/2010/main" val="587794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a:t>
            </a:fld>
            <a:endParaRPr lang="fr-FR"/>
          </a:p>
        </p:txBody>
      </p:sp>
    </p:spTree>
    <p:extLst>
      <p:ext uri="{BB962C8B-B14F-4D97-AF65-F5344CB8AC3E}">
        <p14:creationId xmlns:p14="http://schemas.microsoft.com/office/powerpoint/2010/main" val="4057447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a:t>
            </a:fld>
            <a:endParaRPr lang="fr-FR"/>
          </a:p>
        </p:txBody>
      </p:sp>
    </p:spTree>
    <p:extLst>
      <p:ext uri="{BB962C8B-B14F-4D97-AF65-F5344CB8AC3E}">
        <p14:creationId xmlns:p14="http://schemas.microsoft.com/office/powerpoint/2010/main" val="3234084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3</a:t>
            </a:fld>
            <a:endParaRPr lang="fr-FR"/>
          </a:p>
        </p:txBody>
      </p:sp>
    </p:spTree>
    <p:extLst>
      <p:ext uri="{BB962C8B-B14F-4D97-AF65-F5344CB8AC3E}">
        <p14:creationId xmlns:p14="http://schemas.microsoft.com/office/powerpoint/2010/main" val="3767544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4</a:t>
            </a:fld>
            <a:endParaRPr lang="fr-FR"/>
          </a:p>
        </p:txBody>
      </p:sp>
    </p:spTree>
    <p:extLst>
      <p:ext uri="{BB962C8B-B14F-4D97-AF65-F5344CB8AC3E}">
        <p14:creationId xmlns:p14="http://schemas.microsoft.com/office/powerpoint/2010/main" val="22167507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5</a:t>
            </a:fld>
            <a:endParaRPr lang="fr-FR"/>
          </a:p>
        </p:txBody>
      </p:sp>
    </p:spTree>
    <p:extLst>
      <p:ext uri="{BB962C8B-B14F-4D97-AF65-F5344CB8AC3E}">
        <p14:creationId xmlns:p14="http://schemas.microsoft.com/office/powerpoint/2010/main" val="11744891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6</a:t>
            </a:fld>
            <a:endParaRPr lang="fr-FR"/>
          </a:p>
        </p:txBody>
      </p:sp>
    </p:spTree>
    <p:extLst>
      <p:ext uri="{BB962C8B-B14F-4D97-AF65-F5344CB8AC3E}">
        <p14:creationId xmlns:p14="http://schemas.microsoft.com/office/powerpoint/2010/main" val="1624892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7</a:t>
            </a:fld>
            <a:endParaRPr lang="fr-FR"/>
          </a:p>
        </p:txBody>
      </p:sp>
    </p:spTree>
    <p:extLst>
      <p:ext uri="{BB962C8B-B14F-4D97-AF65-F5344CB8AC3E}">
        <p14:creationId xmlns:p14="http://schemas.microsoft.com/office/powerpoint/2010/main" val="19802102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8</a:t>
            </a:fld>
            <a:endParaRPr lang="fr-FR"/>
          </a:p>
        </p:txBody>
      </p:sp>
    </p:spTree>
    <p:extLst>
      <p:ext uri="{BB962C8B-B14F-4D97-AF65-F5344CB8AC3E}">
        <p14:creationId xmlns:p14="http://schemas.microsoft.com/office/powerpoint/2010/main" val="16384848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9</a:t>
            </a:fld>
            <a:endParaRPr lang="fr-FR"/>
          </a:p>
        </p:txBody>
      </p:sp>
    </p:spTree>
    <p:extLst>
      <p:ext uri="{BB962C8B-B14F-4D97-AF65-F5344CB8AC3E}">
        <p14:creationId xmlns:p14="http://schemas.microsoft.com/office/powerpoint/2010/main" val="3587335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10</a:t>
            </a:fld>
            <a:endParaRPr lang="fr-FR"/>
          </a:p>
        </p:txBody>
      </p:sp>
    </p:spTree>
    <p:extLst>
      <p:ext uri="{BB962C8B-B14F-4D97-AF65-F5344CB8AC3E}">
        <p14:creationId xmlns:p14="http://schemas.microsoft.com/office/powerpoint/2010/main" val="9367888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11</a:t>
            </a:fld>
            <a:endParaRPr lang="fr-FR"/>
          </a:p>
        </p:txBody>
      </p:sp>
    </p:spTree>
    <p:extLst>
      <p:ext uri="{BB962C8B-B14F-4D97-AF65-F5344CB8AC3E}">
        <p14:creationId xmlns:p14="http://schemas.microsoft.com/office/powerpoint/2010/main" val="23241223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12</a:t>
            </a:fld>
            <a:endParaRPr lang="fr-FR"/>
          </a:p>
        </p:txBody>
      </p:sp>
    </p:spTree>
    <p:extLst>
      <p:ext uri="{BB962C8B-B14F-4D97-AF65-F5344CB8AC3E}">
        <p14:creationId xmlns:p14="http://schemas.microsoft.com/office/powerpoint/2010/main" val="39931876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13</a:t>
            </a:fld>
            <a:endParaRPr lang="fr-FR"/>
          </a:p>
        </p:txBody>
      </p:sp>
    </p:spTree>
    <p:extLst>
      <p:ext uri="{BB962C8B-B14F-4D97-AF65-F5344CB8AC3E}">
        <p14:creationId xmlns:p14="http://schemas.microsoft.com/office/powerpoint/2010/main" val="7088730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14</a:t>
            </a:fld>
            <a:endParaRPr lang="fr-FR"/>
          </a:p>
        </p:txBody>
      </p:sp>
    </p:spTree>
    <p:extLst>
      <p:ext uri="{BB962C8B-B14F-4D97-AF65-F5344CB8AC3E}">
        <p14:creationId xmlns:p14="http://schemas.microsoft.com/office/powerpoint/2010/main" val="17236008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15</a:t>
            </a:fld>
            <a:endParaRPr lang="fr-FR"/>
          </a:p>
        </p:txBody>
      </p:sp>
    </p:spTree>
    <p:extLst>
      <p:ext uri="{BB962C8B-B14F-4D97-AF65-F5344CB8AC3E}">
        <p14:creationId xmlns:p14="http://schemas.microsoft.com/office/powerpoint/2010/main" val="14325525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16</a:t>
            </a:fld>
            <a:endParaRPr lang="fr-FR"/>
          </a:p>
        </p:txBody>
      </p:sp>
    </p:spTree>
    <p:extLst>
      <p:ext uri="{BB962C8B-B14F-4D97-AF65-F5344CB8AC3E}">
        <p14:creationId xmlns:p14="http://schemas.microsoft.com/office/powerpoint/2010/main" val="454707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17</a:t>
            </a:fld>
            <a:endParaRPr lang="fr-FR"/>
          </a:p>
        </p:txBody>
      </p:sp>
    </p:spTree>
    <p:extLst>
      <p:ext uri="{BB962C8B-B14F-4D97-AF65-F5344CB8AC3E}">
        <p14:creationId xmlns:p14="http://schemas.microsoft.com/office/powerpoint/2010/main" val="37637677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5565FA9-0E32-4FBA-A963-63102E3AE203}" type="datetime1">
              <a:rPr lang="fr-FR" smtClean="0"/>
              <a:t>16/03/2019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93866517"/>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A01FC8B-DF6C-4413-8C6E-2E6AF1D4DB31}" type="datetime1">
              <a:rPr lang="fr-FR" smtClean="0"/>
              <a:t>16/03/2019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261888309"/>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9E38C6B6-F3C6-44BF-981B-A1F504BA2385}" type="datetime1">
              <a:rPr lang="fr-FR" smtClean="0"/>
              <a:t>16/03/2019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885935386"/>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92459730-BE7A-4959-9B8A-EA3AE8920D2E}" type="datetime1">
              <a:rPr lang="fr-FR" smtClean="0"/>
              <a:t>16/03/2019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119630955"/>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450A6E5-B441-470E-9088-F7DE4A349339}" type="datetime1">
              <a:rPr lang="fr-FR" smtClean="0"/>
              <a:t>16/03/2019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591771714"/>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F41DDE5-8A05-4A5B-B460-C23C69A06801}" type="datetime1">
              <a:rPr lang="fr-FR" smtClean="0"/>
              <a:t>16/03/2019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183118687"/>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4E5558-6794-4815-BB15-FD1C501B0613}" type="datetime1">
              <a:rPr lang="fr-FR" smtClean="0"/>
              <a:t>16/03/2019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500751674"/>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10E77CC-79D3-4C89-94C5-4BF28D52469C}" type="datetime1">
              <a:rPr lang="fr-FR" smtClean="0"/>
              <a:t>16/03/2019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901714316"/>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A4D949D-C06D-4563-9AED-786A63513D99}" type="datetime1">
              <a:rPr lang="fr-FR" smtClean="0"/>
              <a:t>16/03/2019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65070786"/>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FF93DA-06AC-41D2-AB45-5672A1B62B9E}" type="datetime1">
              <a:rPr lang="fr-FR" smtClean="0"/>
              <a:t>16/03/2019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591048606"/>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99EFBE0-F3DF-4363-8A6A-7287C4D4F30B}" type="datetime1">
              <a:rPr lang="fr-FR" smtClean="0"/>
              <a:t>16/03/2019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282167284"/>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004A13-AE70-48FC-9554-3B06A57F301B}" type="datetime1">
              <a:rPr lang="fr-FR" smtClean="0"/>
              <a:t>16/03/2019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633EFE-FB4A-48C0-AE8F-6F8DFB514F67}" type="slidenum">
              <a:rPr lang="fr-FR" smtClean="0"/>
              <a:t>‹N°›</a:t>
            </a:fld>
            <a:endParaRPr lang="fr-FR"/>
          </a:p>
        </p:txBody>
      </p:sp>
    </p:spTree>
    <p:extLst>
      <p:ext uri="{BB962C8B-B14F-4D97-AF65-F5344CB8AC3E}">
        <p14:creationId xmlns:p14="http://schemas.microsoft.com/office/powerpoint/2010/main" val="6612421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78865"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a:t>
            </a:fld>
            <a:endParaRPr lang="fr-FR" sz="1400" b="1" dirty="0"/>
          </a:p>
        </p:txBody>
      </p:sp>
      <p:sp>
        <p:nvSpPr>
          <p:cNvPr id="9" name="Rectangle 8"/>
          <p:cNvSpPr/>
          <p:nvPr/>
        </p:nvSpPr>
        <p:spPr>
          <a:xfrm>
            <a:off x="1007615" y="1905505"/>
            <a:ext cx="10139543" cy="3046988"/>
          </a:xfrm>
          <a:prstGeom prst="rect">
            <a:avLst/>
          </a:prstGeom>
        </p:spPr>
        <p:txBody>
          <a:bodyPr wrap="square">
            <a:spAutoFit/>
          </a:bodyPr>
          <a:lstStyle/>
          <a:p>
            <a:r>
              <a:rPr lang="fr-FR" sz="9600" b="1" dirty="0" smtClean="0">
                <a:latin typeface="Brush Script MT" panose="03060802040406070304" pitchFamily="66" charset="0"/>
              </a:rPr>
              <a:t>   </a:t>
            </a:r>
            <a:r>
              <a:rPr lang="fr-FR" sz="9600" b="1" dirty="0" smtClean="0">
                <a:latin typeface="Brush Script MT" panose="03060802040406070304" pitchFamily="66" charset="0"/>
              </a:rPr>
              <a:t>13 </a:t>
            </a:r>
            <a:r>
              <a:rPr lang="fr-FR" sz="9600" b="1" dirty="0">
                <a:latin typeface="Brush Script MT" panose="03060802040406070304" pitchFamily="66" charset="0"/>
              </a:rPr>
              <a:t>jungles et forêts </a:t>
            </a:r>
            <a:endParaRPr lang="fr-FR" sz="9600" b="1" dirty="0" smtClean="0">
              <a:latin typeface="Brush Script MT" panose="03060802040406070304" pitchFamily="66" charset="0"/>
            </a:endParaRPr>
          </a:p>
          <a:p>
            <a:r>
              <a:rPr lang="fr-FR" sz="9600" b="1" dirty="0" smtClean="0">
                <a:latin typeface="Brush Script MT" panose="03060802040406070304" pitchFamily="66" charset="0"/>
              </a:rPr>
              <a:t>        par Lande   </a:t>
            </a:r>
            <a:endParaRPr lang="fr-FR" sz="9600" b="1" dirty="0">
              <a:latin typeface="Brush Script MT" panose="03060802040406070304" pitchFamily="66" charset="0"/>
            </a:endParaRPr>
          </a:p>
        </p:txBody>
      </p:sp>
    </p:spTree>
    <p:extLst>
      <p:ext uri="{BB962C8B-B14F-4D97-AF65-F5344CB8AC3E}">
        <p14:creationId xmlns:p14="http://schemas.microsoft.com/office/powerpoint/2010/main" val="448033010"/>
      </p:ext>
    </p:extLst>
  </p:cSld>
  <p:clrMapOvr>
    <a:masterClrMapping/>
  </p:clrMapOvr>
  <mc:AlternateContent xmlns:mc="http://schemas.openxmlformats.org/markup-compatibility/2006">
    <mc:Choice xmlns:p14="http://schemas.microsoft.com/office/powerpoint/2010/main" Requires="p14">
      <p:transition spd="slow" p14:dur="7500" advTm="10000">
        <p:circle/>
        <p:sndAc>
          <p:stSnd loop="1">
            <p:snd r:embed="rId3" name="2826_Victoria2_001.wav"/>
          </p:stSnd>
        </p:sndAc>
      </p:transition>
    </mc:Choice>
    <mc:Fallback>
      <p:transition spd="slow" advTm="10000">
        <p:circle/>
        <p:sndAc>
          <p:stSnd loop="1">
            <p:snd r:embed="rId3" name="2826_Victoria2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rgbClr val="FF0000"/>
                </a:gs>
                <a:gs pos="0">
                  <a:schemeClr val="accent5">
                    <a:lumMod val="89000"/>
                  </a:schemeClr>
                </a:gs>
                <a:gs pos="91000">
                  <a:schemeClr val="tx1">
                    <a:lumMod val="50000"/>
                  </a:schemeClr>
                </a:gs>
                <a:gs pos="97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a:t>
            </a:fld>
            <a:endParaRPr lang="fr-FR" sz="1400" b="1" dirty="0"/>
          </a:p>
        </p:txBody>
      </p:sp>
      <p:sp>
        <p:nvSpPr>
          <p:cNvPr id="2" name="Rectangle 1"/>
          <p:cNvSpPr/>
          <p:nvPr/>
        </p:nvSpPr>
        <p:spPr>
          <a:xfrm>
            <a:off x="1284421" y="1444375"/>
            <a:ext cx="9623158" cy="3785652"/>
          </a:xfrm>
          <a:prstGeom prst="rect">
            <a:avLst/>
          </a:prstGeom>
        </p:spPr>
        <p:txBody>
          <a:bodyPr wrap="square">
            <a:spAutoFit/>
          </a:bodyPr>
          <a:lstStyle/>
          <a:p>
            <a:r>
              <a:rPr lang="fr-FR" sz="8000" b="1" dirty="0">
                <a:latin typeface="Brush Script MT" panose="03060802040406070304" pitchFamily="66" charset="0"/>
              </a:rPr>
              <a:t>13 jungles et forêts beaucoup moins accueillantes que le petit parc derrière chez vous</a:t>
            </a:r>
          </a:p>
        </p:txBody>
      </p:sp>
    </p:spTree>
    <p:extLst>
      <p:ext uri="{BB962C8B-B14F-4D97-AF65-F5344CB8AC3E}">
        <p14:creationId xmlns:p14="http://schemas.microsoft.com/office/powerpoint/2010/main" val="2629450775"/>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3</a:t>
            </a:fld>
            <a:endParaRPr lang="fr-FR" sz="1400" b="1" dirty="0"/>
          </a:p>
        </p:txBody>
      </p:sp>
      <p:sp>
        <p:nvSpPr>
          <p:cNvPr id="3" name="Rectangle 2"/>
          <p:cNvSpPr/>
          <p:nvPr/>
        </p:nvSpPr>
        <p:spPr>
          <a:xfrm>
            <a:off x="1044841" y="733550"/>
            <a:ext cx="10102317" cy="5509200"/>
          </a:xfrm>
          <a:prstGeom prst="rect">
            <a:avLst/>
          </a:prstGeom>
        </p:spPr>
        <p:txBody>
          <a:bodyPr wrap="square">
            <a:spAutoFit/>
          </a:bodyPr>
          <a:lstStyle/>
          <a:p>
            <a:r>
              <a:rPr lang="fr-FR" sz="4400" b="1" dirty="0">
                <a:latin typeface="Brush Script MT" panose="03060802040406070304" pitchFamily="66" charset="0"/>
              </a:rPr>
              <a:t>Vous avez l’âme d’un aventurier ? Votre deuxième nom c’est Indiana Jones (ou Bob Morane pour les plus anciens) ? Vous participez à toutes les courses d’endurance de votre région même quand il faut ramper dans la boue ? Vous portez un tee-shirt du PSG en plein Marseille ou inversement ? Alors vous n’aurez pas peur de vous promener dans les petites forêts suivantes.</a:t>
            </a:r>
          </a:p>
        </p:txBody>
      </p:sp>
    </p:spTree>
    <p:extLst>
      <p:ext uri="{BB962C8B-B14F-4D97-AF65-F5344CB8AC3E}">
        <p14:creationId xmlns:p14="http://schemas.microsoft.com/office/powerpoint/2010/main" val="3171966782"/>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4</a:t>
            </a:fld>
            <a:endParaRPr lang="fr-FR" sz="1400" b="1" dirty="0"/>
          </a:p>
        </p:txBody>
      </p:sp>
      <p:pic>
        <p:nvPicPr>
          <p:cNvPr id="3" name="Image 2"/>
          <p:cNvPicPr>
            <a:picLocks noChangeAspect="1"/>
          </p:cNvPicPr>
          <p:nvPr/>
        </p:nvPicPr>
        <p:blipFill>
          <a:blip r:embed="rId4"/>
          <a:stretch>
            <a:fillRect/>
          </a:stretch>
        </p:blipFill>
        <p:spPr>
          <a:xfrm>
            <a:off x="1575377" y="622516"/>
            <a:ext cx="9013110" cy="5630543"/>
          </a:xfrm>
          <a:prstGeom prst="rect">
            <a:avLst/>
          </a:prstGeom>
          <a:effectLst>
            <a:softEdge rad="127000"/>
          </a:effectLst>
        </p:spPr>
      </p:pic>
      <p:sp>
        <p:nvSpPr>
          <p:cNvPr id="4" name="Rectangle 3"/>
          <p:cNvSpPr/>
          <p:nvPr/>
        </p:nvSpPr>
        <p:spPr>
          <a:xfrm>
            <a:off x="3048000" y="3105835"/>
            <a:ext cx="6096000" cy="1200329"/>
          </a:xfrm>
          <a:prstGeom prst="rect">
            <a:avLst/>
          </a:prstGeom>
        </p:spPr>
        <p:txBody>
          <a:bodyPr>
            <a:spAutoFit/>
          </a:bodyPr>
          <a:lstStyle/>
          <a:p>
            <a:r>
              <a:rPr lang="fr-FR" sz="2400" b="1" dirty="0"/>
              <a:t>La luxuriante végétation de l’île de </a:t>
            </a:r>
            <a:r>
              <a:rPr lang="fr-FR" sz="2400" b="1" dirty="0" err="1"/>
              <a:t>Yakushima</a:t>
            </a:r>
            <a:r>
              <a:rPr lang="fr-FR" sz="2400" b="1" dirty="0"/>
              <a:t> au sud du japon. Prévoyez un sabre pour vous frayer un passage.</a:t>
            </a:r>
          </a:p>
        </p:txBody>
      </p:sp>
    </p:spTree>
    <p:extLst>
      <p:ext uri="{BB962C8B-B14F-4D97-AF65-F5344CB8AC3E}">
        <p14:creationId xmlns:p14="http://schemas.microsoft.com/office/powerpoint/2010/main" val="1180532823"/>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5</a:t>
            </a:fld>
            <a:endParaRPr lang="fr-FR" sz="1400" b="1" dirty="0"/>
          </a:p>
        </p:txBody>
      </p:sp>
      <p:pic>
        <p:nvPicPr>
          <p:cNvPr id="3" name="Image 2"/>
          <p:cNvPicPr>
            <a:picLocks noChangeAspect="1"/>
          </p:cNvPicPr>
          <p:nvPr/>
        </p:nvPicPr>
        <p:blipFill>
          <a:blip r:embed="rId4"/>
          <a:stretch>
            <a:fillRect/>
          </a:stretch>
        </p:blipFill>
        <p:spPr>
          <a:xfrm>
            <a:off x="1575377" y="605960"/>
            <a:ext cx="9039614" cy="5647100"/>
          </a:xfrm>
          <a:prstGeom prst="rect">
            <a:avLst/>
          </a:prstGeom>
          <a:effectLst>
            <a:softEdge rad="127000"/>
          </a:effectLst>
        </p:spPr>
      </p:pic>
      <p:sp>
        <p:nvSpPr>
          <p:cNvPr id="4" name="Rectangle 3"/>
          <p:cNvSpPr/>
          <p:nvPr/>
        </p:nvSpPr>
        <p:spPr>
          <a:xfrm>
            <a:off x="3048000" y="3105835"/>
            <a:ext cx="6096000" cy="830997"/>
          </a:xfrm>
          <a:prstGeom prst="rect">
            <a:avLst/>
          </a:prstGeom>
        </p:spPr>
        <p:txBody>
          <a:bodyPr>
            <a:spAutoFit/>
          </a:bodyPr>
          <a:lstStyle/>
          <a:p>
            <a:r>
              <a:rPr lang="fr-FR" sz="2400" b="1" dirty="0"/>
              <a:t>Une Jungle avec des bananes à chopper pour pouvoir manger après 12 jours de diète.</a:t>
            </a:r>
          </a:p>
        </p:txBody>
      </p:sp>
    </p:spTree>
    <p:extLst>
      <p:ext uri="{BB962C8B-B14F-4D97-AF65-F5344CB8AC3E}">
        <p14:creationId xmlns:p14="http://schemas.microsoft.com/office/powerpoint/2010/main" val="3114778926"/>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6</a:t>
            </a:fld>
            <a:endParaRPr lang="fr-FR" sz="1400" b="1" dirty="0"/>
          </a:p>
        </p:txBody>
      </p:sp>
      <p:pic>
        <p:nvPicPr>
          <p:cNvPr id="3" name="Image 2"/>
          <p:cNvPicPr>
            <a:picLocks noChangeAspect="1"/>
          </p:cNvPicPr>
          <p:nvPr/>
        </p:nvPicPr>
        <p:blipFill>
          <a:blip r:embed="rId4"/>
          <a:stretch>
            <a:fillRect/>
          </a:stretch>
        </p:blipFill>
        <p:spPr>
          <a:xfrm>
            <a:off x="1854922" y="614020"/>
            <a:ext cx="8468521" cy="5639039"/>
          </a:xfrm>
          <a:prstGeom prst="rect">
            <a:avLst/>
          </a:prstGeom>
          <a:effectLst>
            <a:softEdge rad="127000"/>
          </a:effectLst>
        </p:spPr>
      </p:pic>
      <p:sp>
        <p:nvSpPr>
          <p:cNvPr id="4" name="Rectangle 3"/>
          <p:cNvSpPr/>
          <p:nvPr/>
        </p:nvSpPr>
        <p:spPr>
          <a:xfrm>
            <a:off x="3048000" y="2828836"/>
            <a:ext cx="6096000" cy="1938992"/>
          </a:xfrm>
          <a:prstGeom prst="rect">
            <a:avLst/>
          </a:prstGeom>
        </p:spPr>
        <p:txBody>
          <a:bodyPr>
            <a:spAutoFit/>
          </a:bodyPr>
          <a:lstStyle/>
          <a:p>
            <a:r>
              <a:rPr lang="fr-FR" sz="2400" b="1" dirty="0">
                <a:ln>
                  <a:solidFill>
                    <a:sysClr val="windowText" lastClr="000000"/>
                  </a:solidFill>
                </a:ln>
                <a:solidFill>
                  <a:srgbClr val="FF0000"/>
                </a:solidFill>
              </a:rPr>
              <a:t>La </a:t>
            </a:r>
            <a:r>
              <a:rPr lang="fr-FR" sz="2400" b="1" dirty="0" err="1">
                <a:ln>
                  <a:solidFill>
                    <a:sysClr val="windowText" lastClr="000000"/>
                  </a:solidFill>
                </a:ln>
                <a:solidFill>
                  <a:srgbClr val="FF0000"/>
                </a:solidFill>
              </a:rPr>
              <a:t>Monteverde</a:t>
            </a:r>
            <a:r>
              <a:rPr lang="fr-FR" sz="2400" b="1" dirty="0">
                <a:ln>
                  <a:solidFill>
                    <a:sysClr val="windowText" lastClr="000000"/>
                  </a:solidFill>
                </a:ln>
                <a:solidFill>
                  <a:srgbClr val="FF0000"/>
                </a:solidFill>
              </a:rPr>
              <a:t> Cloud Forest au Costa Rica. Il parait que les nuages sont en fait les âmes des pauvres victimes de cette dangereuse forêt… Non, je l’ai inventé. En vrai ce sont juste des nuages.</a:t>
            </a:r>
          </a:p>
        </p:txBody>
      </p:sp>
    </p:spTree>
    <p:extLst>
      <p:ext uri="{BB962C8B-B14F-4D97-AF65-F5344CB8AC3E}">
        <p14:creationId xmlns:p14="http://schemas.microsoft.com/office/powerpoint/2010/main" val="1771448308"/>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7</a:t>
            </a:fld>
            <a:endParaRPr lang="fr-FR" sz="1400" b="1" dirty="0"/>
          </a:p>
        </p:txBody>
      </p:sp>
      <p:pic>
        <p:nvPicPr>
          <p:cNvPr id="3" name="Image 2"/>
          <p:cNvPicPr>
            <a:picLocks noChangeAspect="1"/>
          </p:cNvPicPr>
          <p:nvPr/>
        </p:nvPicPr>
        <p:blipFill>
          <a:blip r:embed="rId4"/>
          <a:stretch>
            <a:fillRect/>
          </a:stretch>
        </p:blipFill>
        <p:spPr>
          <a:xfrm>
            <a:off x="1862401" y="626726"/>
            <a:ext cx="8434538" cy="5626333"/>
          </a:xfrm>
          <a:prstGeom prst="rect">
            <a:avLst/>
          </a:prstGeom>
          <a:effectLst>
            <a:softEdge rad="127000"/>
          </a:effectLst>
        </p:spPr>
      </p:pic>
      <p:sp>
        <p:nvSpPr>
          <p:cNvPr id="4" name="Rectangle 3"/>
          <p:cNvSpPr/>
          <p:nvPr/>
        </p:nvSpPr>
        <p:spPr>
          <a:xfrm>
            <a:off x="3048000" y="2828836"/>
            <a:ext cx="6096000" cy="1938992"/>
          </a:xfrm>
          <a:prstGeom prst="rect">
            <a:avLst/>
          </a:prstGeom>
        </p:spPr>
        <p:txBody>
          <a:bodyPr>
            <a:spAutoFit/>
          </a:bodyPr>
          <a:lstStyle/>
          <a:p>
            <a:r>
              <a:rPr lang="fr-FR" sz="2400" b="1" dirty="0">
                <a:ln>
                  <a:solidFill>
                    <a:sysClr val="windowText" lastClr="000000"/>
                  </a:solidFill>
                </a:ln>
                <a:solidFill>
                  <a:srgbClr val="FF0000"/>
                </a:solidFill>
              </a:rPr>
              <a:t>La forêt du Bassin du Congo en Afrique centrale, le deuxième massif forestier tropical après la Forêt amazonienne. Environ 2 millions de km² répartis sur 6 pays. De belles promenades en perspective.</a:t>
            </a:r>
          </a:p>
        </p:txBody>
      </p:sp>
    </p:spTree>
    <p:extLst>
      <p:ext uri="{BB962C8B-B14F-4D97-AF65-F5344CB8AC3E}">
        <p14:creationId xmlns:p14="http://schemas.microsoft.com/office/powerpoint/2010/main" val="2238116293"/>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8</a:t>
            </a:fld>
            <a:endParaRPr lang="fr-FR" sz="1400" b="1" dirty="0"/>
          </a:p>
        </p:txBody>
      </p:sp>
      <p:pic>
        <p:nvPicPr>
          <p:cNvPr id="3" name="Image 2"/>
          <p:cNvPicPr>
            <a:picLocks noChangeAspect="1"/>
          </p:cNvPicPr>
          <p:nvPr/>
        </p:nvPicPr>
        <p:blipFill>
          <a:blip r:embed="rId4"/>
          <a:stretch>
            <a:fillRect/>
          </a:stretch>
        </p:blipFill>
        <p:spPr>
          <a:xfrm>
            <a:off x="1847415" y="627802"/>
            <a:ext cx="8462776" cy="5625257"/>
          </a:xfrm>
          <a:prstGeom prst="rect">
            <a:avLst/>
          </a:prstGeom>
          <a:effectLst>
            <a:softEdge rad="127000"/>
          </a:effectLst>
        </p:spPr>
      </p:pic>
      <p:sp>
        <p:nvSpPr>
          <p:cNvPr id="4" name="Rectangle 3"/>
          <p:cNvSpPr/>
          <p:nvPr/>
        </p:nvSpPr>
        <p:spPr>
          <a:xfrm>
            <a:off x="3048000" y="3105835"/>
            <a:ext cx="6096000" cy="1200329"/>
          </a:xfrm>
          <a:prstGeom prst="rect">
            <a:avLst/>
          </a:prstGeom>
        </p:spPr>
        <p:txBody>
          <a:bodyPr>
            <a:spAutoFit/>
          </a:bodyPr>
          <a:lstStyle/>
          <a:p>
            <a:r>
              <a:rPr lang="fr-FR" sz="2400" b="1" dirty="0">
                <a:ln>
                  <a:solidFill>
                    <a:schemeClr val="tx1"/>
                  </a:solidFill>
                </a:ln>
                <a:solidFill>
                  <a:srgbClr val="FF0000"/>
                </a:solidFill>
              </a:rPr>
              <a:t>La Cloud Forest en Equateur. Encore des nuages. Oui parce que Cloud c’est nuage en anglais si tu le sais pas.</a:t>
            </a:r>
          </a:p>
        </p:txBody>
      </p:sp>
    </p:spTree>
    <p:extLst>
      <p:ext uri="{BB962C8B-B14F-4D97-AF65-F5344CB8AC3E}">
        <p14:creationId xmlns:p14="http://schemas.microsoft.com/office/powerpoint/2010/main" val="3085446310"/>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9</a:t>
            </a:fld>
            <a:endParaRPr lang="fr-FR" sz="1400" b="1" dirty="0"/>
          </a:p>
        </p:txBody>
      </p:sp>
      <p:pic>
        <p:nvPicPr>
          <p:cNvPr id="3" name="Image 2"/>
          <p:cNvPicPr>
            <a:picLocks noChangeAspect="1"/>
          </p:cNvPicPr>
          <p:nvPr/>
        </p:nvPicPr>
        <p:blipFill>
          <a:blip r:embed="rId4"/>
          <a:stretch>
            <a:fillRect/>
          </a:stretch>
        </p:blipFill>
        <p:spPr>
          <a:xfrm>
            <a:off x="1575377" y="630796"/>
            <a:ext cx="8999858" cy="5622264"/>
          </a:xfrm>
          <a:prstGeom prst="rect">
            <a:avLst/>
          </a:prstGeom>
          <a:effectLst>
            <a:softEdge rad="127000"/>
          </a:effectLst>
        </p:spPr>
      </p:pic>
      <p:sp>
        <p:nvSpPr>
          <p:cNvPr id="4" name="Rectangle 3"/>
          <p:cNvSpPr/>
          <p:nvPr/>
        </p:nvSpPr>
        <p:spPr>
          <a:xfrm>
            <a:off x="3048000" y="3105835"/>
            <a:ext cx="6096000" cy="830997"/>
          </a:xfrm>
          <a:prstGeom prst="rect">
            <a:avLst/>
          </a:prstGeom>
        </p:spPr>
        <p:txBody>
          <a:bodyPr>
            <a:spAutoFit/>
          </a:bodyPr>
          <a:lstStyle/>
          <a:p>
            <a:r>
              <a:rPr lang="fr-FR" sz="2400" b="1" dirty="0">
                <a:ln>
                  <a:solidFill>
                    <a:srgbClr val="FFC000"/>
                  </a:solidFill>
                </a:ln>
              </a:rPr>
              <a:t>Le Green Ravine (Ravin vert) à </a:t>
            </a:r>
            <a:r>
              <a:rPr lang="fr-FR" sz="2400" b="1" dirty="0" err="1">
                <a:ln>
                  <a:solidFill>
                    <a:srgbClr val="FFC000"/>
                  </a:solidFill>
                </a:ln>
              </a:rPr>
              <a:t>Daintree</a:t>
            </a:r>
            <a:r>
              <a:rPr lang="fr-FR" sz="2400" b="1" dirty="0">
                <a:ln>
                  <a:solidFill>
                    <a:srgbClr val="FFC000"/>
                  </a:solidFill>
                </a:ln>
              </a:rPr>
              <a:t> en Australie. Impressionnant hein?</a:t>
            </a:r>
          </a:p>
        </p:txBody>
      </p:sp>
    </p:spTree>
    <p:extLst>
      <p:ext uri="{BB962C8B-B14F-4D97-AF65-F5344CB8AC3E}">
        <p14:creationId xmlns:p14="http://schemas.microsoft.com/office/powerpoint/2010/main" val="3327734622"/>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10</a:t>
            </a:fld>
            <a:endParaRPr lang="fr-FR" sz="1400" b="1" dirty="0"/>
          </a:p>
        </p:txBody>
      </p:sp>
      <p:pic>
        <p:nvPicPr>
          <p:cNvPr id="3" name="Image 2"/>
          <p:cNvPicPr>
            <a:picLocks noChangeAspect="1"/>
          </p:cNvPicPr>
          <p:nvPr/>
        </p:nvPicPr>
        <p:blipFill>
          <a:blip r:embed="rId4"/>
          <a:stretch>
            <a:fillRect/>
          </a:stretch>
        </p:blipFill>
        <p:spPr>
          <a:xfrm>
            <a:off x="1129552" y="636104"/>
            <a:ext cx="9988309" cy="5616955"/>
          </a:xfrm>
          <a:prstGeom prst="rect">
            <a:avLst/>
          </a:prstGeom>
          <a:effectLst>
            <a:softEdge rad="127000"/>
          </a:effectLst>
        </p:spPr>
      </p:pic>
      <p:sp>
        <p:nvSpPr>
          <p:cNvPr id="4" name="Rectangle 3"/>
          <p:cNvSpPr/>
          <p:nvPr/>
        </p:nvSpPr>
        <p:spPr>
          <a:xfrm>
            <a:off x="3048000" y="3105835"/>
            <a:ext cx="6096000" cy="1200329"/>
          </a:xfrm>
          <a:prstGeom prst="rect">
            <a:avLst/>
          </a:prstGeom>
        </p:spPr>
        <p:txBody>
          <a:bodyPr>
            <a:spAutoFit/>
          </a:bodyPr>
          <a:lstStyle/>
          <a:p>
            <a:r>
              <a:rPr lang="fr-FR" sz="2400" b="1" dirty="0">
                <a:ln>
                  <a:solidFill>
                    <a:srgbClr val="FFC000"/>
                  </a:solidFill>
                </a:ln>
              </a:rPr>
              <a:t>Encore une forêt très dense. Mais je ne sais foutrement pas où ça se trouve alors laissez-moi tranquille!</a:t>
            </a:r>
          </a:p>
        </p:txBody>
      </p:sp>
    </p:spTree>
    <p:extLst>
      <p:ext uri="{BB962C8B-B14F-4D97-AF65-F5344CB8AC3E}">
        <p14:creationId xmlns:p14="http://schemas.microsoft.com/office/powerpoint/2010/main" val="1489796238"/>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11</a:t>
            </a:fld>
            <a:endParaRPr lang="fr-FR" sz="1400" b="1" dirty="0"/>
          </a:p>
        </p:txBody>
      </p:sp>
      <p:pic>
        <p:nvPicPr>
          <p:cNvPr id="3" name="Image 2"/>
          <p:cNvPicPr>
            <a:picLocks noChangeAspect="1"/>
          </p:cNvPicPr>
          <p:nvPr/>
        </p:nvPicPr>
        <p:blipFill>
          <a:blip r:embed="rId4"/>
          <a:stretch>
            <a:fillRect/>
          </a:stretch>
        </p:blipFill>
        <p:spPr>
          <a:xfrm>
            <a:off x="1575377" y="630796"/>
            <a:ext cx="8999858" cy="5622264"/>
          </a:xfrm>
          <a:prstGeom prst="rect">
            <a:avLst/>
          </a:prstGeom>
          <a:effectLst>
            <a:softEdge rad="127000"/>
          </a:effectLst>
        </p:spPr>
      </p:pic>
      <p:sp>
        <p:nvSpPr>
          <p:cNvPr id="4" name="Rectangle 3"/>
          <p:cNvSpPr/>
          <p:nvPr/>
        </p:nvSpPr>
        <p:spPr>
          <a:xfrm>
            <a:off x="3048000" y="3105835"/>
            <a:ext cx="6096000" cy="830997"/>
          </a:xfrm>
          <a:prstGeom prst="rect">
            <a:avLst/>
          </a:prstGeom>
        </p:spPr>
        <p:txBody>
          <a:bodyPr>
            <a:spAutoFit/>
          </a:bodyPr>
          <a:lstStyle/>
          <a:p>
            <a:r>
              <a:rPr lang="fr-FR" sz="2400" b="1" dirty="0">
                <a:ln>
                  <a:solidFill>
                    <a:srgbClr val="FFC000"/>
                  </a:solidFill>
                </a:ln>
              </a:rPr>
              <a:t>La </a:t>
            </a:r>
            <a:r>
              <a:rPr lang="fr-FR" sz="2400" b="1" dirty="0" err="1">
                <a:ln>
                  <a:solidFill>
                    <a:srgbClr val="FFC000"/>
                  </a:solidFill>
                </a:ln>
              </a:rPr>
              <a:t>Pisgah</a:t>
            </a:r>
            <a:r>
              <a:rPr lang="fr-FR" sz="2400" b="1" dirty="0">
                <a:ln>
                  <a:solidFill>
                    <a:srgbClr val="FFC000"/>
                  </a:solidFill>
                </a:ln>
              </a:rPr>
              <a:t> National Forest en Caroline du Nord (</a:t>
            </a:r>
            <a:r>
              <a:rPr lang="fr-FR" sz="2400" b="1" dirty="0" err="1">
                <a:ln>
                  <a:solidFill>
                    <a:srgbClr val="FFC000"/>
                  </a:solidFill>
                </a:ln>
              </a:rPr>
              <a:t>États-unis</a:t>
            </a:r>
            <a:r>
              <a:rPr lang="fr-FR" sz="2400" b="1" dirty="0">
                <a:ln>
                  <a:solidFill>
                    <a:srgbClr val="FFC000"/>
                  </a:solidFill>
                </a:ln>
              </a:rPr>
              <a:t>). Prévoyez de bonnes chaussures.</a:t>
            </a:r>
          </a:p>
        </p:txBody>
      </p:sp>
    </p:spTree>
    <p:extLst>
      <p:ext uri="{BB962C8B-B14F-4D97-AF65-F5344CB8AC3E}">
        <p14:creationId xmlns:p14="http://schemas.microsoft.com/office/powerpoint/2010/main" val="2685904654"/>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12</a:t>
            </a:fld>
            <a:endParaRPr lang="fr-FR" sz="1400" b="1" dirty="0"/>
          </a:p>
        </p:txBody>
      </p:sp>
      <p:pic>
        <p:nvPicPr>
          <p:cNvPr id="3" name="Image 2"/>
          <p:cNvPicPr>
            <a:picLocks noChangeAspect="1"/>
          </p:cNvPicPr>
          <p:nvPr/>
        </p:nvPicPr>
        <p:blipFill>
          <a:blip r:embed="rId4"/>
          <a:stretch>
            <a:fillRect/>
          </a:stretch>
        </p:blipFill>
        <p:spPr>
          <a:xfrm>
            <a:off x="1074138" y="641803"/>
            <a:ext cx="9978175" cy="5611256"/>
          </a:xfrm>
          <a:prstGeom prst="rect">
            <a:avLst/>
          </a:prstGeom>
          <a:effectLst>
            <a:softEdge rad="127000"/>
          </a:effectLst>
        </p:spPr>
      </p:pic>
      <p:sp>
        <p:nvSpPr>
          <p:cNvPr id="4" name="Rectangle 3"/>
          <p:cNvSpPr/>
          <p:nvPr/>
        </p:nvSpPr>
        <p:spPr>
          <a:xfrm>
            <a:off x="3048000" y="3105835"/>
            <a:ext cx="6096000" cy="1200329"/>
          </a:xfrm>
          <a:prstGeom prst="rect">
            <a:avLst/>
          </a:prstGeom>
        </p:spPr>
        <p:txBody>
          <a:bodyPr>
            <a:spAutoFit/>
          </a:bodyPr>
          <a:lstStyle/>
          <a:p>
            <a:r>
              <a:rPr lang="fr-FR" sz="2400" b="1" dirty="0">
                <a:ln>
                  <a:solidFill>
                    <a:srgbClr val="FFC000"/>
                  </a:solidFill>
                </a:ln>
              </a:rPr>
              <a:t>La Mark Twain National Forest aux États-Unis. Si vous voulez vous mettre au vert, vous serez heureux ici.</a:t>
            </a:r>
          </a:p>
        </p:txBody>
      </p:sp>
    </p:spTree>
    <p:extLst>
      <p:ext uri="{BB962C8B-B14F-4D97-AF65-F5344CB8AC3E}">
        <p14:creationId xmlns:p14="http://schemas.microsoft.com/office/powerpoint/2010/main" val="2326945319"/>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13</a:t>
            </a:fld>
            <a:endParaRPr lang="fr-FR" sz="1400" b="1" dirty="0"/>
          </a:p>
        </p:txBody>
      </p:sp>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10014" y="644525"/>
            <a:ext cx="7472185" cy="5608534"/>
          </a:xfrm>
          <a:prstGeom prst="rect">
            <a:avLst/>
          </a:prstGeom>
          <a:effectLst>
            <a:softEdge rad="127000"/>
          </a:effectLst>
        </p:spPr>
      </p:pic>
      <p:sp>
        <p:nvSpPr>
          <p:cNvPr id="4" name="Rectangle 3"/>
          <p:cNvSpPr/>
          <p:nvPr/>
        </p:nvSpPr>
        <p:spPr>
          <a:xfrm>
            <a:off x="3048000" y="2828836"/>
            <a:ext cx="6096000" cy="1938992"/>
          </a:xfrm>
          <a:prstGeom prst="rect">
            <a:avLst/>
          </a:prstGeom>
        </p:spPr>
        <p:txBody>
          <a:bodyPr>
            <a:spAutoFit/>
          </a:bodyPr>
          <a:lstStyle/>
          <a:p>
            <a:r>
              <a:rPr lang="fr-FR" sz="2400" b="1" dirty="0" err="1">
                <a:ln>
                  <a:solidFill>
                    <a:srgbClr val="FFC000"/>
                  </a:solidFill>
                </a:ln>
              </a:rPr>
              <a:t>Selvatura</a:t>
            </a:r>
            <a:r>
              <a:rPr lang="fr-FR" sz="2400" b="1" dirty="0">
                <a:ln>
                  <a:solidFill>
                    <a:srgbClr val="FFC000"/>
                  </a:solidFill>
                </a:ln>
              </a:rPr>
              <a:t> Park au Costa Rica. Malgré les apparences c’est très touristique.</a:t>
            </a:r>
          </a:p>
          <a:p>
            <a:r>
              <a:rPr lang="fr-FR" sz="2400" b="1" dirty="0">
                <a:ln>
                  <a:solidFill>
                    <a:srgbClr val="FFC000"/>
                  </a:solidFill>
                </a:ln>
              </a:rPr>
              <a:t>Mais c’est pas Disney non plus alors viens pas faire le mariole avec tes oreilles de Mickey en plastique.</a:t>
            </a:r>
          </a:p>
        </p:txBody>
      </p:sp>
    </p:spTree>
    <p:extLst>
      <p:ext uri="{BB962C8B-B14F-4D97-AF65-F5344CB8AC3E}">
        <p14:creationId xmlns:p14="http://schemas.microsoft.com/office/powerpoint/2010/main" val="2728918602"/>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4">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4">
                                            <p:txEl>
                                              <p:pRg st="1" end="1"/>
                                            </p:txEl>
                                          </p:spTgt>
                                        </p:tgtEl>
                                        <p:attrNameLst>
                                          <p:attrName>ppt_w</p:attrName>
                                        </p:attrNameLst>
                                      </p:cBhvr>
                                    </p:anim>
                                    <p:anim by="(#ppt_w*0.50)" calcmode="lin" valueType="num">
                                      <p:cBhvr>
                                        <p:cTn id="24" dur="500" decel="50000" autoRev="1" fill="hold">
                                          <p:stCondLst>
                                            <p:cond delay="0"/>
                                          </p:stCondLst>
                                        </p:cTn>
                                        <p:tgtEl>
                                          <p:spTgt spid="4">
                                            <p:txEl>
                                              <p:pRg st="1" end="1"/>
                                            </p:txEl>
                                          </p:spTgt>
                                        </p:tgtEl>
                                        <p:attrNameLst>
                                          <p:attrName>ppt_x</p:attrName>
                                        </p:attrNameLst>
                                      </p:cBhvr>
                                    </p:anim>
                                    <p:anim from="(-#ppt_h/2)" to="(#ppt_y)" calcmode="lin" valueType="num">
                                      <p:cBhvr>
                                        <p:cTn id="25" dur="1000" fill="hold">
                                          <p:stCondLst>
                                            <p:cond delay="0"/>
                                          </p:stCondLst>
                                        </p:cTn>
                                        <p:tgtEl>
                                          <p:spTgt spid="4">
                                            <p:txEl>
                                              <p:pRg st="1" end="1"/>
                                            </p:txEl>
                                          </p:spTgt>
                                        </p:tgtEl>
                                        <p:attrNameLst>
                                          <p:attrName>ppt_y</p:attrName>
                                        </p:attrNameLst>
                                      </p:cBhvr>
                                    </p:anim>
                                    <p:animRot by="21600000">
                                      <p:cBhvr>
                                        <p:cTn id="26" dur="1000" fill="hold">
                                          <p:stCondLst>
                                            <p:cond delay="0"/>
                                          </p:stCondLst>
                                        </p:cTn>
                                        <p:tgtEl>
                                          <p:spTgt spid="4">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14</a:t>
            </a:fld>
            <a:endParaRPr lang="fr-FR" sz="1400" b="1" dirty="0"/>
          </a:p>
        </p:txBody>
      </p:sp>
      <p:pic>
        <p:nvPicPr>
          <p:cNvPr id="3" name="Image 2"/>
          <p:cNvPicPr>
            <a:picLocks noChangeAspect="1"/>
          </p:cNvPicPr>
          <p:nvPr/>
        </p:nvPicPr>
        <p:blipFill>
          <a:blip r:embed="rId4"/>
          <a:stretch>
            <a:fillRect/>
          </a:stretch>
        </p:blipFill>
        <p:spPr>
          <a:xfrm>
            <a:off x="1074138" y="641803"/>
            <a:ext cx="9978175" cy="5611256"/>
          </a:xfrm>
          <a:prstGeom prst="rect">
            <a:avLst/>
          </a:prstGeom>
          <a:effectLst>
            <a:softEdge rad="127000"/>
          </a:effectLst>
        </p:spPr>
      </p:pic>
      <p:sp>
        <p:nvSpPr>
          <p:cNvPr id="4" name="Rectangle 3"/>
          <p:cNvSpPr/>
          <p:nvPr/>
        </p:nvSpPr>
        <p:spPr>
          <a:xfrm>
            <a:off x="3048000" y="3105835"/>
            <a:ext cx="6096000" cy="1200329"/>
          </a:xfrm>
          <a:prstGeom prst="rect">
            <a:avLst/>
          </a:prstGeom>
        </p:spPr>
        <p:txBody>
          <a:bodyPr>
            <a:spAutoFit/>
          </a:bodyPr>
          <a:lstStyle/>
          <a:p>
            <a:r>
              <a:rPr lang="fr-FR" sz="2400" b="1" dirty="0">
                <a:ln>
                  <a:solidFill>
                    <a:srgbClr val="FFC000"/>
                  </a:solidFill>
                </a:ln>
              </a:rPr>
              <a:t>Le </a:t>
            </a:r>
            <a:r>
              <a:rPr lang="fr-FR" sz="2400" b="1" dirty="0" err="1">
                <a:ln>
                  <a:solidFill>
                    <a:srgbClr val="FFC000"/>
                  </a:solidFill>
                </a:ln>
              </a:rPr>
              <a:t>Shirakami-Sanchi</a:t>
            </a:r>
            <a:r>
              <a:rPr lang="fr-FR" sz="2400" b="1" dirty="0">
                <a:ln>
                  <a:solidFill>
                    <a:srgbClr val="FFC000"/>
                  </a:solidFill>
                </a:ln>
              </a:rPr>
              <a:t> au Japon. Une région sans aucune route ni sentier. Pour les fans de </a:t>
            </a:r>
            <a:r>
              <a:rPr lang="fr-FR" sz="2400" b="1" dirty="0" err="1">
                <a:ln>
                  <a:solidFill>
                    <a:srgbClr val="FFC000"/>
                  </a:solidFill>
                </a:ln>
              </a:rPr>
              <a:t>Koh</a:t>
            </a:r>
            <a:r>
              <a:rPr lang="fr-FR" sz="2400" b="1" dirty="0">
                <a:ln>
                  <a:solidFill>
                    <a:srgbClr val="FFC000"/>
                  </a:solidFill>
                </a:ln>
              </a:rPr>
              <a:t>-Lanta.</a:t>
            </a:r>
          </a:p>
        </p:txBody>
      </p:sp>
    </p:spTree>
    <p:extLst>
      <p:ext uri="{BB962C8B-B14F-4D97-AF65-F5344CB8AC3E}">
        <p14:creationId xmlns:p14="http://schemas.microsoft.com/office/powerpoint/2010/main" val="2833184098"/>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15</a:t>
            </a:fld>
            <a:endParaRPr lang="fr-FR" sz="1400" b="1" dirty="0"/>
          </a:p>
        </p:txBody>
      </p:sp>
      <p:pic>
        <p:nvPicPr>
          <p:cNvPr id="3" name="Image 2"/>
          <p:cNvPicPr>
            <a:picLocks noChangeAspect="1"/>
          </p:cNvPicPr>
          <p:nvPr/>
        </p:nvPicPr>
        <p:blipFill>
          <a:blip r:embed="rId4"/>
          <a:stretch>
            <a:fillRect/>
          </a:stretch>
        </p:blipFill>
        <p:spPr>
          <a:xfrm>
            <a:off x="1074138" y="588466"/>
            <a:ext cx="10073020" cy="5664593"/>
          </a:xfrm>
          <a:prstGeom prst="rect">
            <a:avLst/>
          </a:prstGeom>
          <a:effectLst>
            <a:softEdge rad="127000"/>
          </a:effectLst>
        </p:spPr>
      </p:pic>
      <p:sp>
        <p:nvSpPr>
          <p:cNvPr id="4" name="Rectangle 3"/>
          <p:cNvSpPr/>
          <p:nvPr/>
        </p:nvSpPr>
        <p:spPr>
          <a:xfrm>
            <a:off x="3048000" y="2967335"/>
            <a:ext cx="6096000" cy="1200329"/>
          </a:xfrm>
          <a:prstGeom prst="rect">
            <a:avLst/>
          </a:prstGeom>
        </p:spPr>
        <p:txBody>
          <a:bodyPr>
            <a:spAutoFit/>
          </a:bodyPr>
          <a:lstStyle/>
          <a:p>
            <a:endParaRPr lang="fr-FR" sz="2400" b="1" dirty="0">
              <a:ln>
                <a:solidFill>
                  <a:srgbClr val="FFC000"/>
                </a:solidFill>
              </a:ln>
            </a:endParaRPr>
          </a:p>
          <a:p>
            <a:r>
              <a:rPr lang="fr-FR" sz="2400" b="1" dirty="0">
                <a:ln>
                  <a:solidFill>
                    <a:srgbClr val="FFC000"/>
                  </a:solidFill>
                </a:ln>
              </a:rPr>
              <a:t>Un endroit où personne n’a jamais mis les pieds…Oui bon si, au moins une personne.</a:t>
            </a:r>
          </a:p>
        </p:txBody>
      </p:sp>
    </p:spTree>
    <p:extLst>
      <p:ext uri="{BB962C8B-B14F-4D97-AF65-F5344CB8AC3E}">
        <p14:creationId xmlns:p14="http://schemas.microsoft.com/office/powerpoint/2010/main" val="122214187"/>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1" end="1"/>
                                            </p:txEl>
                                          </p:spTgt>
                                        </p:tgtEl>
                                        <p:attrNameLst>
                                          <p:attrName>ppt_w</p:attrName>
                                        </p:attrNameLst>
                                      </p:cBhvr>
                                    </p:anim>
                                    <p:anim by="(#ppt_w*0.50)" calcmode="lin" valueType="num">
                                      <p:cBhvr>
                                        <p:cTn id="16" dur="500" decel="50000" autoRev="1" fill="hold">
                                          <p:stCondLst>
                                            <p:cond delay="0"/>
                                          </p:stCondLst>
                                        </p:cTn>
                                        <p:tgtEl>
                                          <p:spTgt spid="4">
                                            <p:txEl>
                                              <p:pRg st="1" end="1"/>
                                            </p:txEl>
                                          </p:spTgt>
                                        </p:tgtEl>
                                        <p:attrNameLst>
                                          <p:attrName>ppt_x</p:attrName>
                                        </p:attrNameLst>
                                      </p:cBhvr>
                                    </p:anim>
                                    <p:anim from="(-#ppt_h/2)" to="(#ppt_y)" calcmode="lin" valueType="num">
                                      <p:cBhvr>
                                        <p:cTn id="17" dur="1000" fill="hold">
                                          <p:stCondLst>
                                            <p:cond delay="0"/>
                                          </p:stCondLst>
                                        </p:cTn>
                                        <p:tgtEl>
                                          <p:spTgt spid="4">
                                            <p:txEl>
                                              <p:pRg st="1" end="1"/>
                                            </p:txEl>
                                          </p:spTgt>
                                        </p:tgtEl>
                                        <p:attrNameLst>
                                          <p:attrName>ppt_y</p:attrName>
                                        </p:attrNameLst>
                                      </p:cBhvr>
                                    </p:anim>
                                    <p:animRot by="21600000">
                                      <p:cBhvr>
                                        <p:cTn id="18" dur="1000" fill="hold">
                                          <p:stCondLst>
                                            <p:cond delay="0"/>
                                          </p:stCondLst>
                                        </p:cTn>
                                        <p:tgtEl>
                                          <p:spTgt spid="4">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16</a:t>
            </a:fld>
            <a:endParaRPr lang="fr-FR" sz="1400" b="1" dirty="0"/>
          </a:p>
        </p:txBody>
      </p:sp>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27632" y="648226"/>
            <a:ext cx="7478978" cy="5604834"/>
          </a:xfrm>
          <a:prstGeom prst="rect">
            <a:avLst/>
          </a:prstGeom>
          <a:effectLst>
            <a:softEdge rad="127000"/>
          </a:effectLst>
        </p:spPr>
      </p:pic>
      <p:sp>
        <p:nvSpPr>
          <p:cNvPr id="4" name="Rectangle 3"/>
          <p:cNvSpPr/>
          <p:nvPr/>
        </p:nvSpPr>
        <p:spPr>
          <a:xfrm>
            <a:off x="3048000" y="2967335"/>
            <a:ext cx="6096000" cy="1569660"/>
          </a:xfrm>
          <a:prstGeom prst="rect">
            <a:avLst/>
          </a:prstGeom>
        </p:spPr>
        <p:txBody>
          <a:bodyPr>
            <a:spAutoFit/>
          </a:bodyPr>
          <a:lstStyle/>
          <a:p>
            <a:r>
              <a:rPr lang="fr-FR" sz="2400" b="1" dirty="0">
                <a:ln>
                  <a:solidFill>
                    <a:srgbClr val="FFC000"/>
                  </a:solidFill>
                </a:ln>
              </a:rPr>
              <a:t>Et enfin, la forêt amazonienne. 5,5 millions de  km², soit près de dix fois la taille de la France. La plus grande forêt au monde. Non, ce n’est pas le square du coin.</a:t>
            </a:r>
          </a:p>
        </p:txBody>
      </p:sp>
    </p:spTree>
    <p:extLst>
      <p:ext uri="{BB962C8B-B14F-4D97-AF65-F5344CB8AC3E}">
        <p14:creationId xmlns:p14="http://schemas.microsoft.com/office/powerpoint/2010/main" val="1192287869"/>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78865"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17</a:t>
            </a:fld>
            <a:endParaRPr lang="fr-FR" sz="1400" b="1" dirty="0"/>
          </a:p>
        </p:txBody>
      </p:sp>
      <p:sp>
        <p:nvSpPr>
          <p:cNvPr id="9" name="Rectangle 8"/>
          <p:cNvSpPr/>
          <p:nvPr/>
        </p:nvSpPr>
        <p:spPr>
          <a:xfrm>
            <a:off x="1044841" y="933736"/>
            <a:ext cx="10139543" cy="4524315"/>
          </a:xfrm>
          <a:prstGeom prst="rect">
            <a:avLst/>
          </a:prstGeom>
        </p:spPr>
        <p:txBody>
          <a:bodyPr wrap="square">
            <a:spAutoFit/>
          </a:bodyPr>
          <a:lstStyle/>
          <a:p>
            <a:r>
              <a:rPr lang="fr-FR" sz="9600" b="1" dirty="0" smtClean="0">
                <a:latin typeface="Brush Script MT" panose="03060802040406070304" pitchFamily="66" charset="0"/>
              </a:rPr>
              <a:t>   </a:t>
            </a:r>
            <a:r>
              <a:rPr lang="fr-FR" sz="9600" b="1" dirty="0" smtClean="0">
                <a:latin typeface="Brush Script MT" panose="03060802040406070304" pitchFamily="66" charset="0"/>
              </a:rPr>
              <a:t>      C’était</a:t>
            </a:r>
          </a:p>
          <a:p>
            <a:r>
              <a:rPr lang="fr-FR" sz="9600" b="1" dirty="0" smtClean="0">
                <a:latin typeface="Brush Script MT" panose="03060802040406070304" pitchFamily="66" charset="0"/>
              </a:rPr>
              <a:t>   13 </a:t>
            </a:r>
            <a:r>
              <a:rPr lang="fr-FR" sz="9600" b="1" dirty="0">
                <a:latin typeface="Brush Script MT" panose="03060802040406070304" pitchFamily="66" charset="0"/>
              </a:rPr>
              <a:t>jungles et forêts </a:t>
            </a:r>
            <a:endParaRPr lang="fr-FR" sz="9600" b="1" dirty="0" smtClean="0">
              <a:latin typeface="Brush Script MT" panose="03060802040406070304" pitchFamily="66" charset="0"/>
            </a:endParaRPr>
          </a:p>
          <a:p>
            <a:r>
              <a:rPr lang="fr-FR" sz="9600" b="1" dirty="0" smtClean="0">
                <a:latin typeface="Brush Script MT" panose="03060802040406070304" pitchFamily="66" charset="0"/>
              </a:rPr>
              <a:t>        par Lande   </a:t>
            </a:r>
            <a:endParaRPr lang="fr-FR" sz="9600" b="1" dirty="0">
              <a:latin typeface="Brush Script MT" panose="03060802040406070304" pitchFamily="66" charset="0"/>
            </a:endParaRPr>
          </a:p>
        </p:txBody>
      </p:sp>
    </p:spTree>
    <p:extLst>
      <p:ext uri="{BB962C8B-B14F-4D97-AF65-F5344CB8AC3E}">
        <p14:creationId xmlns:p14="http://schemas.microsoft.com/office/powerpoint/2010/main" val="886654847"/>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9">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9">
                                            <p:txEl>
                                              <p:pRg st="2" end="2"/>
                                            </p:txEl>
                                          </p:spTgt>
                                        </p:tgtEl>
                                        <p:attrNameLst>
                                          <p:attrName>ppt_w</p:attrName>
                                        </p:attrNameLst>
                                      </p:cBhvr>
                                    </p:anim>
                                    <p:anim by="(#ppt_w*0.50)" calcmode="lin" valueType="num">
                                      <p:cBhvr>
                                        <p:cTn id="39" dur="500" decel="50000" autoRev="1" fill="hold">
                                          <p:stCondLst>
                                            <p:cond delay="0"/>
                                          </p:stCondLst>
                                        </p:cTn>
                                        <p:tgtEl>
                                          <p:spTgt spid="9">
                                            <p:txEl>
                                              <p:pRg st="2" end="2"/>
                                            </p:txEl>
                                          </p:spTgt>
                                        </p:tgtEl>
                                        <p:attrNameLst>
                                          <p:attrName>ppt_x</p:attrName>
                                        </p:attrNameLst>
                                      </p:cBhvr>
                                    </p:anim>
                                    <p:anim from="(-#ppt_h/2)" to="(#ppt_y)" calcmode="lin" valueType="num">
                                      <p:cBhvr>
                                        <p:cTn id="40" dur="1000" fill="hold">
                                          <p:stCondLst>
                                            <p:cond delay="0"/>
                                          </p:stCondLst>
                                        </p:cTn>
                                        <p:tgtEl>
                                          <p:spTgt spid="9">
                                            <p:txEl>
                                              <p:pRg st="2" end="2"/>
                                            </p:txEl>
                                          </p:spTgt>
                                        </p:tgtEl>
                                        <p:attrNameLst>
                                          <p:attrName>ppt_y</p:attrName>
                                        </p:attrNameLst>
                                      </p:cBhvr>
                                    </p:anim>
                                    <p:animRot by="21600000">
                                      <p:cBhvr>
                                        <p:cTn id="41"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88</TotalTime>
  <Words>689</Words>
  <Application>Microsoft Office PowerPoint</Application>
  <PresentationFormat>Grand écran</PresentationFormat>
  <Paragraphs>107</Paragraphs>
  <Slides>17</Slides>
  <Notes>17</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17</vt:i4>
      </vt:variant>
    </vt:vector>
  </HeadingPairs>
  <TitlesOfParts>
    <vt:vector size="22"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17</cp:revision>
  <dcterms:created xsi:type="dcterms:W3CDTF">2019-02-01T14:09:57Z</dcterms:created>
  <dcterms:modified xsi:type="dcterms:W3CDTF">2019-03-16T20:25:56Z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