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6" r:id="rId3"/>
    <p:sldId id="272" r:id="rId4"/>
    <p:sldId id="274" r:id="rId5"/>
    <p:sldId id="263" r:id="rId6"/>
    <p:sldId id="258" r:id="rId7"/>
    <p:sldId id="269" r:id="rId8"/>
    <p:sldId id="264" r:id="rId9"/>
    <p:sldId id="259" r:id="rId10"/>
    <p:sldId id="262" r:id="rId11"/>
    <p:sldId id="277" r:id="rId12"/>
    <p:sldId id="260" r:id="rId13"/>
    <p:sldId id="276" r:id="rId14"/>
    <p:sldId id="275" r:id="rId15"/>
    <p:sldId id="261" r:id="rId16"/>
    <p:sldId id="273" r:id="rId17"/>
    <p:sldId id="265" r:id="rId18"/>
    <p:sldId id="271" r:id="rId19"/>
    <p:sldId id="266" r:id="rId20"/>
    <p:sldId id="268" r:id="rId21"/>
    <p:sldId id="267" r:id="rId22"/>
    <p:sldId id="278" r:id="rId23"/>
    <p:sldId id="279"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jtEHPTenWjXPSqafhcb8Q==" hashData="PI2uFlxb+HnBm8go0YfsMK+my6EQF/SkYr4KjtMV9Gh+BealUv8sDfTOXAyK6O1xhjc8ygI02iDxVe/JZC9X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E6611-44BA-4595-8C94-B7BCAF5305EC}" type="datetimeFigureOut">
              <a:rPr lang="fr-FR" smtClean="0"/>
              <a:t>21/09/2019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6C3C5B-1113-4142-8409-FD9D1CE7C5A2}" type="slidenum">
              <a:rPr lang="fr-FR" smtClean="0"/>
              <a:t>‹N°›</a:t>
            </a:fld>
            <a:endParaRPr lang="fr-FR"/>
          </a:p>
        </p:txBody>
      </p:sp>
    </p:spTree>
    <p:extLst>
      <p:ext uri="{BB962C8B-B14F-4D97-AF65-F5344CB8AC3E}">
        <p14:creationId xmlns:p14="http://schemas.microsoft.com/office/powerpoint/2010/main" val="24212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a:t>
            </a:fld>
            <a:endParaRPr lang="fr-FR"/>
          </a:p>
        </p:txBody>
      </p:sp>
    </p:spTree>
    <p:extLst>
      <p:ext uri="{BB962C8B-B14F-4D97-AF65-F5344CB8AC3E}">
        <p14:creationId xmlns:p14="http://schemas.microsoft.com/office/powerpoint/2010/main" val="65084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a:t>
            </a:fld>
            <a:endParaRPr lang="fr-FR"/>
          </a:p>
        </p:txBody>
      </p:sp>
    </p:spTree>
    <p:extLst>
      <p:ext uri="{BB962C8B-B14F-4D97-AF65-F5344CB8AC3E}">
        <p14:creationId xmlns:p14="http://schemas.microsoft.com/office/powerpoint/2010/main" val="86987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a:t>
            </a:fld>
            <a:endParaRPr lang="fr-FR"/>
          </a:p>
        </p:txBody>
      </p:sp>
    </p:spTree>
    <p:extLst>
      <p:ext uri="{BB962C8B-B14F-4D97-AF65-F5344CB8AC3E}">
        <p14:creationId xmlns:p14="http://schemas.microsoft.com/office/powerpoint/2010/main" val="1477155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4</a:t>
            </a:fld>
            <a:endParaRPr lang="fr-FR"/>
          </a:p>
        </p:txBody>
      </p:sp>
    </p:spTree>
    <p:extLst>
      <p:ext uri="{BB962C8B-B14F-4D97-AF65-F5344CB8AC3E}">
        <p14:creationId xmlns:p14="http://schemas.microsoft.com/office/powerpoint/2010/main" val="2700240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5</a:t>
            </a:fld>
            <a:endParaRPr lang="fr-FR"/>
          </a:p>
        </p:txBody>
      </p:sp>
    </p:spTree>
    <p:extLst>
      <p:ext uri="{BB962C8B-B14F-4D97-AF65-F5344CB8AC3E}">
        <p14:creationId xmlns:p14="http://schemas.microsoft.com/office/powerpoint/2010/main" val="3277969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6</a:t>
            </a:fld>
            <a:endParaRPr lang="fr-FR"/>
          </a:p>
        </p:txBody>
      </p:sp>
    </p:spTree>
    <p:extLst>
      <p:ext uri="{BB962C8B-B14F-4D97-AF65-F5344CB8AC3E}">
        <p14:creationId xmlns:p14="http://schemas.microsoft.com/office/powerpoint/2010/main" val="721089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7</a:t>
            </a:fld>
            <a:endParaRPr lang="fr-FR"/>
          </a:p>
        </p:txBody>
      </p:sp>
    </p:spTree>
    <p:extLst>
      <p:ext uri="{BB962C8B-B14F-4D97-AF65-F5344CB8AC3E}">
        <p14:creationId xmlns:p14="http://schemas.microsoft.com/office/powerpoint/2010/main" val="939994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8</a:t>
            </a:fld>
            <a:endParaRPr lang="fr-FR"/>
          </a:p>
        </p:txBody>
      </p:sp>
    </p:spTree>
    <p:extLst>
      <p:ext uri="{BB962C8B-B14F-4D97-AF65-F5344CB8AC3E}">
        <p14:creationId xmlns:p14="http://schemas.microsoft.com/office/powerpoint/2010/main" val="4115480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9</a:t>
            </a:fld>
            <a:endParaRPr lang="fr-FR"/>
          </a:p>
        </p:txBody>
      </p:sp>
    </p:spTree>
    <p:extLst>
      <p:ext uri="{BB962C8B-B14F-4D97-AF65-F5344CB8AC3E}">
        <p14:creationId xmlns:p14="http://schemas.microsoft.com/office/powerpoint/2010/main" val="34262131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10</a:t>
            </a:fld>
            <a:endParaRPr lang="fr-FR"/>
          </a:p>
        </p:txBody>
      </p:sp>
    </p:spTree>
    <p:extLst>
      <p:ext uri="{BB962C8B-B14F-4D97-AF65-F5344CB8AC3E}">
        <p14:creationId xmlns:p14="http://schemas.microsoft.com/office/powerpoint/2010/main" val="2924481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11</a:t>
            </a:fld>
            <a:endParaRPr lang="fr-FR"/>
          </a:p>
        </p:txBody>
      </p:sp>
    </p:spTree>
    <p:extLst>
      <p:ext uri="{BB962C8B-B14F-4D97-AF65-F5344CB8AC3E}">
        <p14:creationId xmlns:p14="http://schemas.microsoft.com/office/powerpoint/2010/main" val="897858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12</a:t>
            </a:fld>
            <a:endParaRPr lang="fr-FR"/>
          </a:p>
        </p:txBody>
      </p:sp>
    </p:spTree>
    <p:extLst>
      <p:ext uri="{BB962C8B-B14F-4D97-AF65-F5344CB8AC3E}">
        <p14:creationId xmlns:p14="http://schemas.microsoft.com/office/powerpoint/2010/main" val="3464369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13</a:t>
            </a:fld>
            <a:endParaRPr lang="fr-FR"/>
          </a:p>
        </p:txBody>
      </p:sp>
    </p:spTree>
    <p:extLst>
      <p:ext uri="{BB962C8B-B14F-4D97-AF65-F5344CB8AC3E}">
        <p14:creationId xmlns:p14="http://schemas.microsoft.com/office/powerpoint/2010/main" val="3473689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14</a:t>
            </a:fld>
            <a:endParaRPr lang="fr-FR"/>
          </a:p>
        </p:txBody>
      </p:sp>
    </p:spTree>
    <p:extLst>
      <p:ext uri="{BB962C8B-B14F-4D97-AF65-F5344CB8AC3E}">
        <p14:creationId xmlns:p14="http://schemas.microsoft.com/office/powerpoint/2010/main" val="2032444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15</a:t>
            </a:fld>
            <a:endParaRPr lang="fr-FR"/>
          </a:p>
        </p:txBody>
      </p:sp>
    </p:spTree>
    <p:extLst>
      <p:ext uri="{BB962C8B-B14F-4D97-AF65-F5344CB8AC3E}">
        <p14:creationId xmlns:p14="http://schemas.microsoft.com/office/powerpoint/2010/main" val="3334596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16</a:t>
            </a:fld>
            <a:endParaRPr lang="fr-FR"/>
          </a:p>
        </p:txBody>
      </p:sp>
    </p:spTree>
    <p:extLst>
      <p:ext uri="{BB962C8B-B14F-4D97-AF65-F5344CB8AC3E}">
        <p14:creationId xmlns:p14="http://schemas.microsoft.com/office/powerpoint/2010/main" val="31575025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17</a:t>
            </a:fld>
            <a:endParaRPr lang="fr-FR"/>
          </a:p>
        </p:txBody>
      </p:sp>
    </p:spTree>
    <p:extLst>
      <p:ext uri="{BB962C8B-B14F-4D97-AF65-F5344CB8AC3E}">
        <p14:creationId xmlns:p14="http://schemas.microsoft.com/office/powerpoint/2010/main" val="1385476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18</a:t>
            </a:fld>
            <a:endParaRPr lang="fr-FR"/>
          </a:p>
        </p:txBody>
      </p:sp>
    </p:spTree>
    <p:extLst>
      <p:ext uri="{BB962C8B-B14F-4D97-AF65-F5344CB8AC3E}">
        <p14:creationId xmlns:p14="http://schemas.microsoft.com/office/powerpoint/2010/main" val="2419458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19</a:t>
            </a:fld>
            <a:endParaRPr lang="fr-FR"/>
          </a:p>
        </p:txBody>
      </p:sp>
    </p:spTree>
    <p:extLst>
      <p:ext uri="{BB962C8B-B14F-4D97-AF65-F5344CB8AC3E}">
        <p14:creationId xmlns:p14="http://schemas.microsoft.com/office/powerpoint/2010/main" val="27060563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20</a:t>
            </a:fld>
            <a:endParaRPr lang="fr-FR"/>
          </a:p>
        </p:txBody>
      </p:sp>
    </p:spTree>
    <p:extLst>
      <p:ext uri="{BB962C8B-B14F-4D97-AF65-F5344CB8AC3E}">
        <p14:creationId xmlns:p14="http://schemas.microsoft.com/office/powerpoint/2010/main" val="360642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21</a:t>
            </a:fld>
            <a:endParaRPr lang="fr-FR"/>
          </a:p>
        </p:txBody>
      </p:sp>
    </p:spTree>
    <p:extLst>
      <p:ext uri="{BB962C8B-B14F-4D97-AF65-F5344CB8AC3E}">
        <p14:creationId xmlns:p14="http://schemas.microsoft.com/office/powerpoint/2010/main" val="2796606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22</a:t>
            </a:fld>
            <a:endParaRPr lang="fr-FR"/>
          </a:p>
        </p:txBody>
      </p:sp>
    </p:spTree>
    <p:extLst>
      <p:ext uri="{BB962C8B-B14F-4D97-AF65-F5344CB8AC3E}">
        <p14:creationId xmlns:p14="http://schemas.microsoft.com/office/powerpoint/2010/main" val="35975037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23</a:t>
            </a:fld>
            <a:endParaRPr lang="fr-FR"/>
          </a:p>
        </p:txBody>
      </p:sp>
    </p:spTree>
    <p:extLst>
      <p:ext uri="{BB962C8B-B14F-4D97-AF65-F5344CB8AC3E}">
        <p14:creationId xmlns:p14="http://schemas.microsoft.com/office/powerpoint/2010/main" val="650901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406D996-25DE-4266-A83C-9511F4951818}"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1314401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6B2784-1D55-49CD-99C9-48D7F0B9EC74}"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024779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4B89FF-7296-4751-9B47-15DDE7B92F40}"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572444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644594-1493-4D8B-8FEC-D6DED0D03449}"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2521387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3F0F3-40D2-4910-A56B-19DD5B53658F}" type="datetime1">
              <a:rPr lang="fr-FR" smtClean="0"/>
              <a:t>21/09/2019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42029289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628D6F3-C480-44EC-ACD6-012ACBC0E5D9}" type="datetime1">
              <a:rPr lang="fr-FR" smtClean="0"/>
              <a:t>21/09/2019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89264841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FF7227-8645-4D0C-92A1-4265AF96F572}" type="datetime1">
              <a:rPr lang="fr-FR" smtClean="0"/>
              <a:t>21/09/2019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7724315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460D22-4CD4-4291-86DB-7EB01051B434}"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1874761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79BB8A1-D1CC-41D5-8C2E-DC8E8F895761}"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8136725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B5EAB0-A425-4C81-8292-349ABD1B3E1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70354514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B96C45D-5EB5-45D6-B226-28F6C9FF435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9719147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9DDA7D-5A5E-4F51-9B81-6D25D8F18706}" type="datetime1">
              <a:rPr lang="fr-FR" smtClean="0"/>
              <a:t>21/09/2019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45440-D277-4780-8516-1012206ED86C}" type="slidenum">
              <a:rPr lang="fr-FR" smtClean="0"/>
              <a:t>‹N°›</a:t>
            </a:fld>
            <a:endParaRPr lang="fr-FR"/>
          </a:p>
        </p:txBody>
      </p:sp>
    </p:spTree>
    <p:extLst>
      <p:ext uri="{BB962C8B-B14F-4D97-AF65-F5344CB8AC3E}">
        <p14:creationId xmlns:p14="http://schemas.microsoft.com/office/powerpoint/2010/main" val="3556081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a:t>
            </a:fld>
            <a:endParaRPr lang="fr-FR" sz="1400" b="1" dirty="0">
              <a:solidFill>
                <a:srgbClr val="FF0000"/>
              </a:solidFill>
            </a:endParaRPr>
          </a:p>
        </p:txBody>
      </p:sp>
      <p:pic>
        <p:nvPicPr>
          <p:cNvPr id="9" name="Image 8"/>
          <p:cNvPicPr>
            <a:picLocks noChangeAspect="1"/>
          </p:cNvPicPr>
          <p:nvPr/>
        </p:nvPicPr>
        <p:blipFill>
          <a:blip r:embed="rId4"/>
          <a:stretch>
            <a:fillRect/>
          </a:stretch>
        </p:blipFill>
        <p:spPr>
          <a:xfrm>
            <a:off x="450574" y="424069"/>
            <a:ext cx="11284224" cy="6016487"/>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459248" y="3641217"/>
            <a:ext cx="9288015" cy="2123658"/>
          </a:xfrm>
          <a:prstGeom prst="rect">
            <a:avLst/>
          </a:prstGeom>
        </p:spPr>
        <p:txBody>
          <a:bodyPr wrap="square">
            <a:spAutoFit/>
          </a:bodyPr>
          <a:lstStyle/>
          <a:p>
            <a:r>
              <a:rPr lang="fr-FR" sz="6600" b="1" dirty="0" smtClean="0">
                <a:solidFill>
                  <a:srgbClr val="FFFF00"/>
                </a:solidFill>
              </a:rPr>
              <a:t> Pour une </a:t>
            </a:r>
            <a:r>
              <a:rPr lang="fr-FR" sz="6600" b="1" dirty="0">
                <a:solidFill>
                  <a:srgbClr val="FFFF00"/>
                </a:solidFill>
              </a:rPr>
              <a:t>meilleure santé</a:t>
            </a: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2798502519"/>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douce musique avec oiseaux _001.wav"/>
          </p:stSnd>
        </p:sndAc>
      </p:transition>
    </mc:Choice>
    <mc:Fallback>
      <p:transition spd="slow" advTm="12000">
        <p:fade/>
        <p:sndAc>
          <p:stSnd loop="1">
            <p:snd r:embed="rId3" name="douce musique avec oiseaux 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a:t>
            </a:fld>
            <a:endParaRPr lang="fr-FR" sz="1400" b="1" dirty="0">
              <a:solidFill>
                <a:srgbClr val="FF0000"/>
              </a:solidFill>
            </a:endParaRPr>
          </a:p>
        </p:txBody>
      </p:sp>
      <p:sp>
        <p:nvSpPr>
          <p:cNvPr id="8" name="Rectangle 7"/>
          <p:cNvSpPr/>
          <p:nvPr/>
        </p:nvSpPr>
        <p:spPr>
          <a:xfrm>
            <a:off x="468167" y="2470389"/>
            <a:ext cx="11255665" cy="1938992"/>
          </a:xfrm>
          <a:prstGeom prst="rect">
            <a:avLst/>
          </a:prstGeom>
        </p:spPr>
        <p:txBody>
          <a:bodyPr wrap="square">
            <a:spAutoFit/>
          </a:bodyPr>
          <a:lstStyle/>
          <a:p>
            <a:r>
              <a:rPr lang="fr-FR" sz="6000" b="1" dirty="0" smtClean="0">
                <a:solidFill>
                  <a:srgbClr val="FFFF00"/>
                </a:solidFill>
              </a:rPr>
              <a:t>  </a:t>
            </a:r>
            <a:r>
              <a:rPr lang="fr-FR" sz="6000" b="1" dirty="0" smtClean="0">
                <a:solidFill>
                  <a:srgbClr val="FFFF00"/>
                </a:solidFill>
              </a:rPr>
              <a:t>Deux </a:t>
            </a:r>
            <a:r>
              <a:rPr lang="fr-FR" sz="6000" b="1" dirty="0">
                <a:solidFill>
                  <a:srgbClr val="FFFF00"/>
                </a:solidFill>
              </a:rPr>
              <a:t>heures dans la nature pour </a:t>
            </a:r>
            <a:endParaRPr lang="fr-FR" sz="6000" b="1" dirty="0" smtClean="0">
              <a:solidFill>
                <a:srgbClr val="FFFF00"/>
              </a:solidFill>
            </a:endParaRPr>
          </a:p>
          <a:p>
            <a:r>
              <a:rPr lang="fr-FR" sz="6000" b="1" dirty="0">
                <a:solidFill>
                  <a:srgbClr val="FFFF00"/>
                </a:solidFill>
              </a:rPr>
              <a:t> </a:t>
            </a:r>
            <a:r>
              <a:rPr lang="fr-FR" sz="6000" b="1" dirty="0" smtClean="0">
                <a:solidFill>
                  <a:srgbClr val="FFFF00"/>
                </a:solidFill>
              </a:rPr>
              <a:t>          une </a:t>
            </a:r>
            <a:r>
              <a:rPr lang="fr-FR" sz="6000" b="1" dirty="0">
                <a:solidFill>
                  <a:srgbClr val="FFFF00"/>
                </a:solidFill>
              </a:rPr>
              <a:t>meilleure santé</a:t>
            </a:r>
            <a:endParaRPr lang="fr-FR" sz="6000" b="1" dirty="0">
              <a:solidFill>
                <a:srgbClr val="FFFF00"/>
              </a:solidFill>
            </a:endParaRPr>
          </a:p>
        </p:txBody>
      </p:sp>
    </p:spTree>
    <p:extLst>
      <p:ext uri="{BB962C8B-B14F-4D97-AF65-F5344CB8AC3E}">
        <p14:creationId xmlns:p14="http://schemas.microsoft.com/office/powerpoint/2010/main" val="24330617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a:t>
            </a:fld>
            <a:endParaRPr lang="fr-FR" sz="14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13043"/>
          <a:stretch/>
        </p:blipFill>
        <p:spPr>
          <a:xfrm>
            <a:off x="1524000" y="458146"/>
            <a:ext cx="9144000" cy="5963478"/>
          </a:xfrm>
          <a:prstGeom prst="rect">
            <a:avLst/>
          </a:prstGeom>
          <a:effectLst>
            <a:softEdge rad="127000"/>
          </a:effectLst>
        </p:spPr>
      </p:pic>
    </p:spTree>
    <p:extLst>
      <p:ext uri="{BB962C8B-B14F-4D97-AF65-F5344CB8AC3E}">
        <p14:creationId xmlns:p14="http://schemas.microsoft.com/office/powerpoint/2010/main" val="34754161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4</a:t>
            </a:fld>
            <a:endParaRPr lang="fr-FR" sz="1400" b="1" dirty="0">
              <a:solidFill>
                <a:srgbClr val="FF0000"/>
              </a:solidFill>
            </a:endParaRPr>
          </a:p>
        </p:txBody>
      </p:sp>
      <p:sp>
        <p:nvSpPr>
          <p:cNvPr id="2" name="Rectangle 1"/>
          <p:cNvSpPr/>
          <p:nvPr/>
        </p:nvSpPr>
        <p:spPr>
          <a:xfrm>
            <a:off x="1861930" y="2433293"/>
            <a:ext cx="8468139" cy="1815882"/>
          </a:xfrm>
          <a:prstGeom prst="rect">
            <a:avLst/>
          </a:prstGeom>
        </p:spPr>
        <p:txBody>
          <a:bodyPr wrap="square">
            <a:spAutoFit/>
          </a:bodyPr>
          <a:lstStyle/>
          <a:p>
            <a:r>
              <a:rPr lang="fr-FR" sz="2800" b="1" dirty="0">
                <a:solidFill>
                  <a:srgbClr val="FFFF00"/>
                </a:solidFill>
              </a:rPr>
              <a:t>Passer seulement 2 heures par semaine dans des espaces verts tels que des parcs, des bois et des champs a été associé à un sentiment de santé et de bonheur par des personnes interrogées.</a:t>
            </a:r>
          </a:p>
        </p:txBody>
      </p:sp>
    </p:spTree>
    <p:extLst>
      <p:ext uri="{BB962C8B-B14F-4D97-AF65-F5344CB8AC3E}">
        <p14:creationId xmlns:p14="http://schemas.microsoft.com/office/powerpoint/2010/main" val="3449098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5</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258957" y="447260"/>
            <a:ext cx="9607826" cy="6004891"/>
          </a:xfrm>
          <a:prstGeom prst="rect">
            <a:avLst/>
          </a:prstGeom>
          <a:effectLst>
            <a:softEdge rad="127000"/>
          </a:effectLst>
        </p:spPr>
      </p:pic>
    </p:spTree>
    <p:extLst>
      <p:ext uri="{BB962C8B-B14F-4D97-AF65-F5344CB8AC3E}">
        <p14:creationId xmlns:p14="http://schemas.microsoft.com/office/powerpoint/2010/main" val="11569455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6</a:t>
            </a:fld>
            <a:endParaRPr lang="fr-FR" sz="1400" b="1" dirty="0">
              <a:solidFill>
                <a:srgbClr val="FF0000"/>
              </a:solidFill>
            </a:endParaRPr>
          </a:p>
        </p:txBody>
      </p:sp>
      <p:sp>
        <p:nvSpPr>
          <p:cNvPr id="2" name="Rectangle 1"/>
          <p:cNvSpPr/>
          <p:nvPr/>
        </p:nvSpPr>
        <p:spPr>
          <a:xfrm>
            <a:off x="927652" y="931506"/>
            <a:ext cx="10336695" cy="5016758"/>
          </a:xfrm>
          <a:prstGeom prst="rect">
            <a:avLst/>
          </a:prstGeom>
        </p:spPr>
        <p:txBody>
          <a:bodyPr wrap="square">
            <a:spAutoFit/>
          </a:bodyPr>
          <a:lstStyle/>
          <a:p>
            <a:r>
              <a:rPr lang="fr-FR" sz="3200" b="1" dirty="0">
                <a:solidFill>
                  <a:srgbClr val="FFFF00"/>
                </a:solidFill>
              </a:rPr>
              <a:t>La nature nous permet d’être plus </a:t>
            </a:r>
            <a:r>
              <a:rPr lang="fr-FR" sz="3200" b="1" dirty="0" smtClean="0">
                <a:solidFill>
                  <a:srgbClr val="FFFF00"/>
                </a:solidFill>
              </a:rPr>
              <a:t>heureux</a:t>
            </a:r>
          </a:p>
          <a:p>
            <a:endParaRPr lang="fr-FR" sz="3200" b="1" dirty="0">
              <a:solidFill>
                <a:srgbClr val="FFFF00"/>
              </a:solidFill>
            </a:endParaRPr>
          </a:p>
          <a:p>
            <a:r>
              <a:rPr lang="fr-FR" sz="3200" b="1" dirty="0">
                <a:solidFill>
                  <a:srgbClr val="FFFF00"/>
                </a:solidFill>
              </a:rPr>
              <a:t>Les avantages pour la santé de vivre dans la nature ont été bien documentés, mais jusqu’à présent, personne n’avait quantifié exactement combien de temps cela pourrait être bénéfique. Le chiffre magique est issu de l’analyse d’un sondage mené auprès de 20 000 personnes en Angleterre, qui ont indiqué combien de temps elles avaient été dans des environnements naturels la semaine dernière, ainsi que leur santé et leur bien-être.</a:t>
            </a:r>
          </a:p>
        </p:txBody>
      </p:sp>
    </p:spTree>
    <p:extLst>
      <p:ext uri="{BB962C8B-B14F-4D97-AF65-F5344CB8AC3E}">
        <p14:creationId xmlns:p14="http://schemas.microsoft.com/office/powerpoint/2010/main" val="38299325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03513" y="436423"/>
            <a:ext cx="8984974" cy="5985153"/>
          </a:xfrm>
          <a:prstGeom prst="rect">
            <a:avLst/>
          </a:prstGeom>
          <a:effectLst>
            <a:softEdge rad="127000"/>
          </a:effectLst>
        </p:spPr>
      </p:pic>
    </p:spTree>
    <p:extLst>
      <p:ext uri="{BB962C8B-B14F-4D97-AF65-F5344CB8AC3E}">
        <p14:creationId xmlns:p14="http://schemas.microsoft.com/office/powerpoint/2010/main" val="297191810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8</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0261" y="436059"/>
            <a:ext cx="9011478" cy="6007652"/>
          </a:xfrm>
          <a:prstGeom prst="rect">
            <a:avLst/>
          </a:prstGeom>
          <a:effectLst>
            <a:softEdge rad="127000"/>
          </a:effectLst>
        </p:spPr>
      </p:pic>
    </p:spTree>
    <p:extLst>
      <p:ext uri="{BB962C8B-B14F-4D97-AF65-F5344CB8AC3E}">
        <p14:creationId xmlns:p14="http://schemas.microsoft.com/office/powerpoint/2010/main" val="21758348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9</a:t>
            </a:fld>
            <a:endParaRPr lang="fr-FR" sz="1400" b="1" dirty="0">
              <a:solidFill>
                <a:srgbClr val="FF0000"/>
              </a:solidFill>
            </a:endParaRPr>
          </a:p>
        </p:txBody>
      </p:sp>
      <p:sp>
        <p:nvSpPr>
          <p:cNvPr id="2" name="Rectangle 1"/>
          <p:cNvSpPr/>
          <p:nvPr/>
        </p:nvSpPr>
        <p:spPr>
          <a:xfrm>
            <a:off x="907774" y="592952"/>
            <a:ext cx="10376452" cy="5693866"/>
          </a:xfrm>
          <a:prstGeom prst="rect">
            <a:avLst/>
          </a:prstGeom>
        </p:spPr>
        <p:txBody>
          <a:bodyPr wrap="square">
            <a:spAutoFit/>
          </a:bodyPr>
          <a:lstStyle/>
          <a:p>
            <a:r>
              <a:rPr lang="fr-FR" sz="2800" b="1" dirty="0">
                <a:solidFill>
                  <a:srgbClr val="FFFF00"/>
                </a:solidFill>
              </a:rPr>
              <a:t>Alors que les individus qui passaient moins de 2 heures dans la nature n’étaient pas plus susceptibles de se dire en bonne santé ou ressentir un bien-être que ceux qui n’y étaient pas allé du tout, ceux qui passaient plus de 2 heures avaient des niveaux de santé et de bien-être supérieurs.</a:t>
            </a:r>
          </a:p>
          <a:p>
            <a:endParaRPr lang="fr-FR" sz="2800" b="1" dirty="0">
              <a:solidFill>
                <a:srgbClr val="FFFF00"/>
              </a:solidFill>
            </a:endParaRPr>
          </a:p>
          <a:p>
            <a:r>
              <a:rPr lang="fr-FR" sz="2800" b="1" dirty="0">
                <a:solidFill>
                  <a:srgbClr val="FFFF00"/>
                </a:solidFill>
              </a:rPr>
              <a:t>«Ce n’est pas un temps énorme. Vous pouvez l’étaler sur une semaine ou l’obtenir en une seule dose, cela n’a pas vraiment d’importance », explique </a:t>
            </a:r>
            <a:r>
              <a:rPr lang="fr-FR" sz="2800" b="1" dirty="0" err="1">
                <a:solidFill>
                  <a:srgbClr val="FFFF00"/>
                </a:solidFill>
              </a:rPr>
              <a:t>Mathew</a:t>
            </a:r>
            <a:r>
              <a:rPr lang="fr-FR" sz="2800" b="1" dirty="0">
                <a:solidFill>
                  <a:srgbClr val="FFFF00"/>
                </a:solidFill>
              </a:rPr>
              <a:t> White de l’Université d’Exeter, au Royaume-Uni. De plus, le temps passé dans la nature est à la portée de la plupart des gens: l’analyse a révélé que la personne moyenne passait 94 minutes par semaine à être exposée à un environnement naturel.</a:t>
            </a:r>
          </a:p>
        </p:txBody>
      </p:sp>
    </p:spTree>
    <p:extLst>
      <p:ext uri="{BB962C8B-B14F-4D97-AF65-F5344CB8AC3E}">
        <p14:creationId xmlns:p14="http://schemas.microsoft.com/office/powerpoint/2010/main" val="13681781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10</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755374" y="437322"/>
            <a:ext cx="10657588" cy="5996669"/>
          </a:xfrm>
          <a:prstGeom prst="rect">
            <a:avLst/>
          </a:prstGeom>
          <a:effectLst>
            <a:softEdge rad="127000"/>
          </a:effectLst>
        </p:spPr>
      </p:pic>
    </p:spTree>
    <p:extLst>
      <p:ext uri="{BB962C8B-B14F-4D97-AF65-F5344CB8AC3E}">
        <p14:creationId xmlns:p14="http://schemas.microsoft.com/office/powerpoint/2010/main" val="2016791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3061251" y="473765"/>
            <a:ext cx="5989983" cy="5989983"/>
          </a:xfrm>
          <a:prstGeom prst="rect">
            <a:avLst/>
          </a:prstGeom>
          <a:effectLst>
            <a:softEdge rad="127000"/>
          </a:effectLst>
        </p:spPr>
      </p:pic>
    </p:spTree>
    <p:extLst>
      <p:ext uri="{BB962C8B-B14F-4D97-AF65-F5344CB8AC3E}">
        <p14:creationId xmlns:p14="http://schemas.microsoft.com/office/powerpoint/2010/main" val="357489467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12</a:t>
            </a:fld>
            <a:endParaRPr lang="fr-FR" sz="1400" b="1" dirty="0">
              <a:solidFill>
                <a:srgbClr val="FF0000"/>
              </a:solidFill>
            </a:endParaRPr>
          </a:p>
        </p:txBody>
      </p:sp>
      <p:sp>
        <p:nvSpPr>
          <p:cNvPr id="2" name="Rectangle 1"/>
          <p:cNvSpPr/>
          <p:nvPr/>
        </p:nvSpPr>
        <p:spPr>
          <a:xfrm>
            <a:off x="987917" y="515980"/>
            <a:ext cx="10230678" cy="5693866"/>
          </a:xfrm>
          <a:prstGeom prst="rect">
            <a:avLst/>
          </a:prstGeom>
        </p:spPr>
        <p:txBody>
          <a:bodyPr wrap="square">
            <a:spAutoFit/>
          </a:bodyPr>
          <a:lstStyle/>
          <a:p>
            <a:r>
              <a:rPr lang="fr-FR" sz="2800" b="1" dirty="0">
                <a:solidFill>
                  <a:srgbClr val="FFFF00"/>
                </a:solidFill>
              </a:rPr>
              <a:t>La verdure est bonne pour la santé</a:t>
            </a:r>
          </a:p>
          <a:p>
            <a:r>
              <a:rPr lang="fr-FR" sz="2800" b="1" dirty="0">
                <a:solidFill>
                  <a:srgbClr val="FFFF00"/>
                </a:solidFill>
              </a:rPr>
              <a:t>«Nous savons depuis longtemps que la nature est bonne pour la santé physique et mentale et donner des chiffres sur la « dose de nature » dont nous avons besoin est essentielle pour avoir une meilleure santé.», déclare Rachel </a:t>
            </a:r>
            <a:r>
              <a:rPr lang="fr-FR" sz="2800" b="1" dirty="0" err="1">
                <a:solidFill>
                  <a:srgbClr val="FFFF00"/>
                </a:solidFill>
              </a:rPr>
              <a:t>Stancliffe</a:t>
            </a:r>
            <a:r>
              <a:rPr lang="fr-FR" sz="2800" b="1" dirty="0">
                <a:solidFill>
                  <a:srgbClr val="FFFF00"/>
                </a:solidFill>
              </a:rPr>
              <a:t> du Center for </a:t>
            </a:r>
            <a:r>
              <a:rPr lang="fr-FR" sz="2800" b="1" dirty="0" err="1">
                <a:solidFill>
                  <a:srgbClr val="FFFF00"/>
                </a:solidFill>
              </a:rPr>
              <a:t>Sustainable</a:t>
            </a:r>
            <a:r>
              <a:rPr lang="fr-FR" sz="2800" b="1" dirty="0">
                <a:solidFill>
                  <a:srgbClr val="FFFF00"/>
                </a:solidFill>
              </a:rPr>
              <a:t> Healthcare de l’Université d’Oxford.</a:t>
            </a:r>
          </a:p>
          <a:p>
            <a:endParaRPr lang="fr-FR" sz="2800" b="1" dirty="0">
              <a:solidFill>
                <a:srgbClr val="FFFF00"/>
              </a:solidFill>
            </a:endParaRPr>
          </a:p>
          <a:p>
            <a:r>
              <a:rPr lang="fr-FR" sz="2800" b="1" dirty="0">
                <a:solidFill>
                  <a:srgbClr val="FFFF00"/>
                </a:solidFill>
              </a:rPr>
              <a:t>Après 2 heures, les bénéfices pour la santé semblent donner des rendements décroissants; après 5 heures dans la nature, cela n’apporte aucun bénéfice. White dit que cela pourrait être s’expliquer par le fait que le groupe dans le sondage était des randonneurs avec un chien et que cela limiterait leur choix de passé à un endroit plutôt qu’un autre.</a:t>
            </a:r>
          </a:p>
        </p:txBody>
      </p:sp>
    </p:spTree>
    <p:extLst>
      <p:ext uri="{BB962C8B-B14F-4D97-AF65-F5344CB8AC3E}">
        <p14:creationId xmlns:p14="http://schemas.microsoft.com/office/powerpoint/2010/main" val="77677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13</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530087" y="463826"/>
            <a:ext cx="11086526" cy="5954677"/>
          </a:xfrm>
          <a:prstGeom prst="rect">
            <a:avLst/>
          </a:prstGeom>
          <a:effectLst>
            <a:softEdge rad="127000"/>
          </a:effectLst>
        </p:spPr>
      </p:pic>
    </p:spTree>
    <p:extLst>
      <p:ext uri="{BB962C8B-B14F-4D97-AF65-F5344CB8AC3E}">
        <p14:creationId xmlns:p14="http://schemas.microsoft.com/office/powerpoint/2010/main" val="427564335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14</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63757" y="480027"/>
            <a:ext cx="8958469" cy="5968580"/>
          </a:xfrm>
          <a:prstGeom prst="rect">
            <a:avLst/>
          </a:prstGeom>
          <a:effectLst>
            <a:softEdge rad="127000"/>
          </a:effectLst>
        </p:spPr>
      </p:pic>
    </p:spTree>
    <p:extLst>
      <p:ext uri="{BB962C8B-B14F-4D97-AF65-F5344CB8AC3E}">
        <p14:creationId xmlns:p14="http://schemas.microsoft.com/office/powerpoint/2010/main" val="20712973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15</a:t>
            </a:fld>
            <a:endParaRPr lang="fr-FR" sz="1400" b="1" dirty="0">
              <a:solidFill>
                <a:srgbClr val="FF0000"/>
              </a:solidFill>
            </a:endParaRPr>
          </a:p>
        </p:txBody>
      </p:sp>
      <p:sp>
        <p:nvSpPr>
          <p:cNvPr id="2" name="Rectangle 1"/>
          <p:cNvSpPr/>
          <p:nvPr/>
        </p:nvSpPr>
        <p:spPr>
          <a:xfrm>
            <a:off x="1676400" y="1659285"/>
            <a:ext cx="8839200" cy="3539430"/>
          </a:xfrm>
          <a:prstGeom prst="rect">
            <a:avLst/>
          </a:prstGeom>
        </p:spPr>
        <p:txBody>
          <a:bodyPr wrap="square">
            <a:spAutoFit/>
          </a:bodyPr>
          <a:lstStyle/>
          <a:p>
            <a:r>
              <a:rPr lang="fr-FR" sz="2800" b="1" dirty="0">
                <a:solidFill>
                  <a:srgbClr val="FFFF00"/>
                </a:solidFill>
              </a:rPr>
              <a:t>L’ampleur des gains sur la santé semble être significative, au même titre que les différences de santé associées à la vie dans une zone aisée et à une zone défavorisée. Ils semblent également s’appliquer à tout le monde, indépendamment de l’âge, du sexe, d’une maladie ou d’un handicap. «Il n’est pas nécessaire de courir dans le parc, il suffit de s’asseoir sur un banc de regarde la nature, de regarder sa beauté», dit White.</a:t>
            </a:r>
          </a:p>
        </p:txBody>
      </p:sp>
    </p:spTree>
    <p:extLst>
      <p:ext uri="{BB962C8B-B14F-4D97-AF65-F5344CB8AC3E}">
        <p14:creationId xmlns:p14="http://schemas.microsoft.com/office/powerpoint/2010/main" val="63868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16</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77008" y="437322"/>
            <a:ext cx="9001988" cy="6007375"/>
          </a:xfrm>
          <a:prstGeom prst="rect">
            <a:avLst/>
          </a:prstGeom>
          <a:effectLst>
            <a:softEdge rad="127000"/>
          </a:effectLst>
        </p:spPr>
      </p:pic>
    </p:spTree>
    <p:extLst>
      <p:ext uri="{BB962C8B-B14F-4D97-AF65-F5344CB8AC3E}">
        <p14:creationId xmlns:p14="http://schemas.microsoft.com/office/powerpoint/2010/main" val="6825606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03513" y="457092"/>
            <a:ext cx="8958469" cy="5961454"/>
          </a:xfrm>
          <a:prstGeom prst="rect">
            <a:avLst/>
          </a:prstGeom>
          <a:effectLst>
            <a:softEdge rad="127000"/>
          </a:effectLst>
        </p:spPr>
      </p:pic>
    </p:spTree>
    <p:extLst>
      <p:ext uri="{BB962C8B-B14F-4D97-AF65-F5344CB8AC3E}">
        <p14:creationId xmlns:p14="http://schemas.microsoft.com/office/powerpoint/2010/main" val="1633195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18</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6" y="434008"/>
            <a:ext cx="9024731" cy="6016487"/>
          </a:xfrm>
          <a:prstGeom prst="rect">
            <a:avLst/>
          </a:prstGeom>
          <a:effectLst>
            <a:softEdge rad="127000"/>
          </a:effectLst>
        </p:spPr>
      </p:pic>
    </p:spTree>
    <p:extLst>
      <p:ext uri="{BB962C8B-B14F-4D97-AF65-F5344CB8AC3E}">
        <p14:creationId xmlns:p14="http://schemas.microsoft.com/office/powerpoint/2010/main" val="241427464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19</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046922" y="467648"/>
            <a:ext cx="10058400" cy="5946205"/>
          </a:xfrm>
          <a:prstGeom prst="rect">
            <a:avLst/>
          </a:prstGeom>
          <a:effectLst>
            <a:softEdge rad="127000"/>
          </a:effectLst>
        </p:spPr>
      </p:pic>
    </p:spTree>
    <p:extLst>
      <p:ext uri="{BB962C8B-B14F-4D97-AF65-F5344CB8AC3E}">
        <p14:creationId xmlns:p14="http://schemas.microsoft.com/office/powerpoint/2010/main" val="36531441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20</a:t>
            </a:fld>
            <a:endParaRPr lang="fr-FR" sz="14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3265" y="437321"/>
            <a:ext cx="11313667" cy="6042991"/>
          </a:xfrm>
          <a:prstGeom prst="rect">
            <a:avLst/>
          </a:prstGeom>
          <a:effectLst>
            <a:softEdge rad="127000"/>
          </a:effectLst>
        </p:spPr>
      </p:pic>
    </p:spTree>
    <p:extLst>
      <p:ext uri="{BB962C8B-B14F-4D97-AF65-F5344CB8AC3E}">
        <p14:creationId xmlns:p14="http://schemas.microsoft.com/office/powerpoint/2010/main" val="89293665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768626" y="463826"/>
            <a:ext cx="10598794" cy="5961822"/>
          </a:xfrm>
          <a:prstGeom prst="rect">
            <a:avLst/>
          </a:prstGeom>
          <a:effectLst>
            <a:softEdge rad="127000"/>
          </a:effectLst>
        </p:spPr>
      </p:pic>
    </p:spTree>
    <p:extLst>
      <p:ext uri="{BB962C8B-B14F-4D97-AF65-F5344CB8AC3E}">
        <p14:creationId xmlns:p14="http://schemas.microsoft.com/office/powerpoint/2010/main" val="363939083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22</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0261" y="433073"/>
            <a:ext cx="8998226" cy="6000692"/>
          </a:xfrm>
          <a:prstGeom prst="rect">
            <a:avLst/>
          </a:prstGeom>
          <a:effectLst>
            <a:softEdge rad="127000"/>
          </a:effectLst>
        </p:spPr>
      </p:pic>
    </p:spTree>
    <p:extLst>
      <p:ext uri="{BB962C8B-B14F-4D97-AF65-F5344CB8AC3E}">
        <p14:creationId xmlns:p14="http://schemas.microsoft.com/office/powerpoint/2010/main" val="172116027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23</a:t>
            </a:fld>
            <a:endParaRPr lang="fr-FR" sz="1400" b="1" dirty="0">
              <a:solidFill>
                <a:srgbClr val="FF0000"/>
              </a:solidFill>
            </a:endParaRPr>
          </a:p>
        </p:txBody>
      </p:sp>
      <p:pic>
        <p:nvPicPr>
          <p:cNvPr id="9" name="Image 8"/>
          <p:cNvPicPr>
            <a:picLocks noChangeAspect="1"/>
          </p:cNvPicPr>
          <p:nvPr/>
        </p:nvPicPr>
        <p:blipFill>
          <a:blip r:embed="rId3"/>
          <a:stretch>
            <a:fillRect/>
          </a:stretch>
        </p:blipFill>
        <p:spPr>
          <a:xfrm>
            <a:off x="450574" y="424069"/>
            <a:ext cx="11284224" cy="6016487"/>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459248" y="3202288"/>
            <a:ext cx="9288015" cy="3139321"/>
          </a:xfrm>
          <a:prstGeom prst="rect">
            <a:avLst/>
          </a:prstGeom>
        </p:spPr>
        <p:txBody>
          <a:bodyPr wrap="square">
            <a:spAutoFit/>
          </a:bodyPr>
          <a:lstStyle/>
          <a:p>
            <a:r>
              <a:rPr lang="fr-FR" sz="6600" b="1" dirty="0" smtClean="0">
                <a:solidFill>
                  <a:srgbClr val="FFFF00"/>
                </a:solidFill>
              </a:rPr>
              <a:t>                  C’était</a:t>
            </a:r>
          </a:p>
          <a:p>
            <a:r>
              <a:rPr lang="fr-FR" sz="6600" b="1" dirty="0" smtClean="0">
                <a:solidFill>
                  <a:srgbClr val="FFFF00"/>
                </a:solidFill>
              </a:rPr>
              <a:t>Pour une </a:t>
            </a:r>
            <a:r>
              <a:rPr lang="fr-FR" sz="6600" b="1" dirty="0">
                <a:solidFill>
                  <a:srgbClr val="FFFF00"/>
                </a:solidFill>
              </a:rPr>
              <a:t>meilleure santé</a:t>
            </a: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389999678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850</Words>
  <Application>Microsoft Office PowerPoint</Application>
  <PresentationFormat>Grand écran</PresentationFormat>
  <Paragraphs>111</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2019-09-20T18:51:32Z</dcterms:created>
  <dcterms:modified xsi:type="dcterms:W3CDTF">2019-09-21T02:51:32Z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