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8" r:id="rId2"/>
  </p:sldMasterIdLst>
  <p:notesMasterIdLst>
    <p:notesMasterId r:id="rId42"/>
  </p:notesMasterIdLst>
  <p:handoutMasterIdLst>
    <p:handoutMasterId r:id="rId43"/>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DXqWsXmLKSzhaI9WxhHjg==" hashData="eJJ2lPh+McWs7x9TispMh97GF4HQFVfyXKY7N44Yskgzq2/60BVVuV/jrMyq418BiV7ecCNEbVRoPkUcEYWMt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B6B9"/>
    <a:srgbClr val="BDBEC0"/>
    <a:srgbClr val="C7C8CA"/>
    <a:srgbClr val="AEB0B3"/>
    <a:srgbClr val="ABADB0"/>
    <a:srgbClr val="4D86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8" autoAdjust="0"/>
    <p:restoredTop sz="92308" autoAdjust="0"/>
  </p:normalViewPr>
  <p:slideViewPr>
    <p:cSldViewPr snapToGrid="0" snapToObjects="1">
      <p:cViewPr varScale="1">
        <p:scale>
          <a:sx n="64" d="100"/>
          <a:sy n="64" d="100"/>
        </p:scale>
        <p:origin x="540" y="72"/>
      </p:cViewPr>
      <p:guideLst/>
    </p:cSldViewPr>
  </p:slideViewPr>
  <p:notesTextViewPr>
    <p:cViewPr>
      <p:scale>
        <a:sx n="1" d="1"/>
        <a:sy n="1" d="1"/>
      </p:scale>
      <p:origin x="0" y="0"/>
    </p:cViewPr>
  </p:notesTextViewPr>
  <p:notesViewPr>
    <p:cSldViewPr snapToGrid="0" snapToObjects="1">
      <p:cViewPr varScale="1">
        <p:scale>
          <a:sx n="89" d="100"/>
          <a:sy n="89" d="100"/>
        </p:scale>
        <p:origin x="3000"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3DD28184-804D-4B6A-81D0-9EBD931699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a16="http://schemas.microsoft.com/office/drawing/2014/main" xmlns="" id="{17FEFD66-09B7-45D3-9E4A-62AD4415E3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B8A2B55-2DE0-4163-8F64-003100DF722F}" type="datetime1">
              <a:rPr lang="fr-FR" smtClean="0"/>
              <a:t>27/12/2018</a:t>
            </a:fld>
            <a:endParaRPr lang="fr-FR" dirty="0"/>
          </a:p>
        </p:txBody>
      </p:sp>
      <p:sp>
        <p:nvSpPr>
          <p:cNvPr id="4" name="Espace réservé du pied de page 3">
            <a:extLst>
              <a:ext uri="{FF2B5EF4-FFF2-40B4-BE49-F238E27FC236}">
                <a16:creationId xmlns:a16="http://schemas.microsoft.com/office/drawing/2014/main" xmlns="" id="{4D98977A-650A-4A35-BAB3-86B541933A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a:extLst>
              <a:ext uri="{FF2B5EF4-FFF2-40B4-BE49-F238E27FC236}">
                <a16:creationId xmlns:a16="http://schemas.microsoft.com/office/drawing/2014/main" xmlns="" id="{07D33655-CC0C-43FB-B595-E2ACB1B0DC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BD48EC6-61BC-4C54-9035-3FCCF0A2511F}" type="slidenum">
              <a:rPr lang="fr-FR" smtClean="0"/>
              <a:t>‹N°›</a:t>
            </a:fld>
            <a:endParaRPr lang="fr-FR" dirty="0"/>
          </a:p>
        </p:txBody>
      </p:sp>
    </p:spTree>
    <p:extLst>
      <p:ext uri="{BB962C8B-B14F-4D97-AF65-F5344CB8AC3E}">
        <p14:creationId xmlns:p14="http://schemas.microsoft.com/office/powerpoint/2010/main" val="13797058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FB866EED-47EF-4769-AAED-073DB9754EF8}" type="datetime1">
              <a:rPr lang="fr-FR" noProof="0" smtClean="0"/>
              <a:t>27/12/2018</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3FEC937-7A34-054B-8EB2-234964957837}" type="slidenum">
              <a:rPr lang="fr-FR" noProof="0" smtClean="0"/>
              <a:t>‹N°›</a:t>
            </a:fld>
            <a:endParaRPr lang="fr-FR" noProof="0"/>
          </a:p>
        </p:txBody>
      </p:sp>
    </p:spTree>
    <p:extLst>
      <p:ext uri="{BB962C8B-B14F-4D97-AF65-F5344CB8AC3E}">
        <p14:creationId xmlns:p14="http://schemas.microsoft.com/office/powerpoint/2010/main" val="5294245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10"/>
          </p:nvPr>
        </p:nvSpPr>
        <p:spPr/>
        <p:txBody>
          <a:bodyPr rtlCol="0"/>
          <a:lstStyle/>
          <a:p>
            <a:pPr rtl="0"/>
            <a:fld id="{33FEC937-7A34-054B-8EB2-234964957837}" type="slidenum">
              <a:rPr lang="fr-FR" smtClean="0"/>
              <a:t>1</a:t>
            </a:fld>
            <a:endParaRPr lang="fr-FR" dirty="0"/>
          </a:p>
        </p:txBody>
      </p:sp>
    </p:spTree>
    <p:extLst>
      <p:ext uri="{BB962C8B-B14F-4D97-AF65-F5344CB8AC3E}">
        <p14:creationId xmlns:p14="http://schemas.microsoft.com/office/powerpoint/2010/main" val="3485668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a:t>
            </a:fld>
            <a:endParaRPr lang="fr-FR" dirty="0"/>
          </a:p>
        </p:txBody>
      </p:sp>
    </p:spTree>
    <p:extLst>
      <p:ext uri="{BB962C8B-B14F-4D97-AF65-F5344CB8AC3E}">
        <p14:creationId xmlns:p14="http://schemas.microsoft.com/office/powerpoint/2010/main" val="1253834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a:t>
            </a:fld>
            <a:endParaRPr lang="fr-FR" dirty="0"/>
          </a:p>
        </p:txBody>
      </p:sp>
    </p:spTree>
    <p:extLst>
      <p:ext uri="{BB962C8B-B14F-4D97-AF65-F5344CB8AC3E}">
        <p14:creationId xmlns:p14="http://schemas.microsoft.com/office/powerpoint/2010/main" val="4257991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4</a:t>
            </a:fld>
            <a:endParaRPr lang="fr-FR" dirty="0"/>
          </a:p>
        </p:txBody>
      </p:sp>
    </p:spTree>
    <p:extLst>
      <p:ext uri="{BB962C8B-B14F-4D97-AF65-F5344CB8AC3E}">
        <p14:creationId xmlns:p14="http://schemas.microsoft.com/office/powerpoint/2010/main" val="3492172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5</a:t>
            </a:fld>
            <a:endParaRPr lang="fr-FR" dirty="0"/>
          </a:p>
        </p:txBody>
      </p:sp>
    </p:spTree>
    <p:extLst>
      <p:ext uri="{BB962C8B-B14F-4D97-AF65-F5344CB8AC3E}">
        <p14:creationId xmlns:p14="http://schemas.microsoft.com/office/powerpoint/2010/main" val="1111353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6</a:t>
            </a:fld>
            <a:endParaRPr lang="fr-FR" dirty="0"/>
          </a:p>
        </p:txBody>
      </p:sp>
    </p:spTree>
    <p:extLst>
      <p:ext uri="{BB962C8B-B14F-4D97-AF65-F5344CB8AC3E}">
        <p14:creationId xmlns:p14="http://schemas.microsoft.com/office/powerpoint/2010/main" val="3665205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7</a:t>
            </a:fld>
            <a:endParaRPr lang="fr-FR" dirty="0"/>
          </a:p>
        </p:txBody>
      </p:sp>
    </p:spTree>
    <p:extLst>
      <p:ext uri="{BB962C8B-B14F-4D97-AF65-F5344CB8AC3E}">
        <p14:creationId xmlns:p14="http://schemas.microsoft.com/office/powerpoint/2010/main" val="2831755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8</a:t>
            </a:fld>
            <a:endParaRPr lang="fr-FR" dirty="0"/>
          </a:p>
        </p:txBody>
      </p:sp>
    </p:spTree>
    <p:extLst>
      <p:ext uri="{BB962C8B-B14F-4D97-AF65-F5344CB8AC3E}">
        <p14:creationId xmlns:p14="http://schemas.microsoft.com/office/powerpoint/2010/main" val="649320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9</a:t>
            </a:fld>
            <a:endParaRPr lang="fr-FR" dirty="0"/>
          </a:p>
        </p:txBody>
      </p:sp>
    </p:spTree>
    <p:extLst>
      <p:ext uri="{BB962C8B-B14F-4D97-AF65-F5344CB8AC3E}">
        <p14:creationId xmlns:p14="http://schemas.microsoft.com/office/powerpoint/2010/main" val="27098296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10</a:t>
            </a:fld>
            <a:endParaRPr lang="fr-FR" dirty="0"/>
          </a:p>
        </p:txBody>
      </p:sp>
    </p:spTree>
    <p:extLst>
      <p:ext uri="{BB962C8B-B14F-4D97-AF65-F5344CB8AC3E}">
        <p14:creationId xmlns:p14="http://schemas.microsoft.com/office/powerpoint/2010/main" val="2753440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11</a:t>
            </a:fld>
            <a:endParaRPr lang="fr-FR" dirty="0"/>
          </a:p>
        </p:txBody>
      </p:sp>
    </p:spTree>
    <p:extLst>
      <p:ext uri="{BB962C8B-B14F-4D97-AF65-F5344CB8AC3E}">
        <p14:creationId xmlns:p14="http://schemas.microsoft.com/office/powerpoint/2010/main" val="15709416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12</a:t>
            </a:fld>
            <a:endParaRPr lang="fr-FR" dirty="0"/>
          </a:p>
        </p:txBody>
      </p:sp>
    </p:spTree>
    <p:extLst>
      <p:ext uri="{BB962C8B-B14F-4D97-AF65-F5344CB8AC3E}">
        <p14:creationId xmlns:p14="http://schemas.microsoft.com/office/powerpoint/2010/main" val="2440023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13</a:t>
            </a:fld>
            <a:endParaRPr lang="fr-FR" dirty="0"/>
          </a:p>
        </p:txBody>
      </p:sp>
    </p:spTree>
    <p:extLst>
      <p:ext uri="{BB962C8B-B14F-4D97-AF65-F5344CB8AC3E}">
        <p14:creationId xmlns:p14="http://schemas.microsoft.com/office/powerpoint/2010/main" val="15563748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14</a:t>
            </a:fld>
            <a:endParaRPr lang="fr-FR" dirty="0"/>
          </a:p>
        </p:txBody>
      </p:sp>
    </p:spTree>
    <p:extLst>
      <p:ext uri="{BB962C8B-B14F-4D97-AF65-F5344CB8AC3E}">
        <p14:creationId xmlns:p14="http://schemas.microsoft.com/office/powerpoint/2010/main" val="145271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15</a:t>
            </a:fld>
            <a:endParaRPr lang="fr-FR" dirty="0"/>
          </a:p>
        </p:txBody>
      </p:sp>
    </p:spTree>
    <p:extLst>
      <p:ext uri="{BB962C8B-B14F-4D97-AF65-F5344CB8AC3E}">
        <p14:creationId xmlns:p14="http://schemas.microsoft.com/office/powerpoint/2010/main" val="3117669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16</a:t>
            </a:fld>
            <a:endParaRPr lang="fr-FR" dirty="0"/>
          </a:p>
        </p:txBody>
      </p:sp>
    </p:spTree>
    <p:extLst>
      <p:ext uri="{BB962C8B-B14F-4D97-AF65-F5344CB8AC3E}">
        <p14:creationId xmlns:p14="http://schemas.microsoft.com/office/powerpoint/2010/main" val="4213646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17</a:t>
            </a:fld>
            <a:endParaRPr lang="fr-FR" dirty="0"/>
          </a:p>
        </p:txBody>
      </p:sp>
    </p:spTree>
    <p:extLst>
      <p:ext uri="{BB962C8B-B14F-4D97-AF65-F5344CB8AC3E}">
        <p14:creationId xmlns:p14="http://schemas.microsoft.com/office/powerpoint/2010/main" val="1221775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18</a:t>
            </a:fld>
            <a:endParaRPr lang="fr-FR" dirty="0"/>
          </a:p>
        </p:txBody>
      </p:sp>
    </p:spTree>
    <p:extLst>
      <p:ext uri="{BB962C8B-B14F-4D97-AF65-F5344CB8AC3E}">
        <p14:creationId xmlns:p14="http://schemas.microsoft.com/office/powerpoint/2010/main" val="1148029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19</a:t>
            </a:fld>
            <a:endParaRPr lang="fr-FR" dirty="0"/>
          </a:p>
        </p:txBody>
      </p:sp>
    </p:spTree>
    <p:extLst>
      <p:ext uri="{BB962C8B-B14F-4D97-AF65-F5344CB8AC3E}">
        <p14:creationId xmlns:p14="http://schemas.microsoft.com/office/powerpoint/2010/main" val="33178623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20</a:t>
            </a:fld>
            <a:endParaRPr lang="fr-FR" dirty="0"/>
          </a:p>
        </p:txBody>
      </p:sp>
    </p:spTree>
    <p:extLst>
      <p:ext uri="{BB962C8B-B14F-4D97-AF65-F5344CB8AC3E}">
        <p14:creationId xmlns:p14="http://schemas.microsoft.com/office/powerpoint/2010/main" val="22182717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21</a:t>
            </a:fld>
            <a:endParaRPr lang="fr-FR" dirty="0"/>
          </a:p>
        </p:txBody>
      </p:sp>
    </p:spTree>
    <p:extLst>
      <p:ext uri="{BB962C8B-B14F-4D97-AF65-F5344CB8AC3E}">
        <p14:creationId xmlns:p14="http://schemas.microsoft.com/office/powerpoint/2010/main" val="10924202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22</a:t>
            </a:fld>
            <a:endParaRPr lang="fr-FR" dirty="0"/>
          </a:p>
        </p:txBody>
      </p:sp>
    </p:spTree>
    <p:extLst>
      <p:ext uri="{BB962C8B-B14F-4D97-AF65-F5344CB8AC3E}">
        <p14:creationId xmlns:p14="http://schemas.microsoft.com/office/powerpoint/2010/main" val="47333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23</a:t>
            </a:fld>
            <a:endParaRPr lang="fr-FR" dirty="0"/>
          </a:p>
        </p:txBody>
      </p:sp>
    </p:spTree>
    <p:extLst>
      <p:ext uri="{BB962C8B-B14F-4D97-AF65-F5344CB8AC3E}">
        <p14:creationId xmlns:p14="http://schemas.microsoft.com/office/powerpoint/2010/main" val="22207757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24</a:t>
            </a:fld>
            <a:endParaRPr lang="fr-FR" dirty="0"/>
          </a:p>
        </p:txBody>
      </p:sp>
    </p:spTree>
    <p:extLst>
      <p:ext uri="{BB962C8B-B14F-4D97-AF65-F5344CB8AC3E}">
        <p14:creationId xmlns:p14="http://schemas.microsoft.com/office/powerpoint/2010/main" val="25539775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25</a:t>
            </a:fld>
            <a:endParaRPr lang="fr-FR" dirty="0"/>
          </a:p>
        </p:txBody>
      </p:sp>
    </p:spTree>
    <p:extLst>
      <p:ext uri="{BB962C8B-B14F-4D97-AF65-F5344CB8AC3E}">
        <p14:creationId xmlns:p14="http://schemas.microsoft.com/office/powerpoint/2010/main" val="11498102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26</a:t>
            </a:fld>
            <a:endParaRPr lang="fr-FR" dirty="0"/>
          </a:p>
        </p:txBody>
      </p:sp>
    </p:spTree>
    <p:extLst>
      <p:ext uri="{BB962C8B-B14F-4D97-AF65-F5344CB8AC3E}">
        <p14:creationId xmlns:p14="http://schemas.microsoft.com/office/powerpoint/2010/main" val="18356984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27</a:t>
            </a:fld>
            <a:endParaRPr lang="fr-FR" dirty="0"/>
          </a:p>
        </p:txBody>
      </p:sp>
    </p:spTree>
    <p:extLst>
      <p:ext uri="{BB962C8B-B14F-4D97-AF65-F5344CB8AC3E}">
        <p14:creationId xmlns:p14="http://schemas.microsoft.com/office/powerpoint/2010/main" val="36875593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28</a:t>
            </a:fld>
            <a:endParaRPr lang="fr-FR" dirty="0"/>
          </a:p>
        </p:txBody>
      </p:sp>
    </p:spTree>
    <p:extLst>
      <p:ext uri="{BB962C8B-B14F-4D97-AF65-F5344CB8AC3E}">
        <p14:creationId xmlns:p14="http://schemas.microsoft.com/office/powerpoint/2010/main" val="4254441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29</a:t>
            </a:fld>
            <a:endParaRPr lang="fr-FR" dirty="0"/>
          </a:p>
        </p:txBody>
      </p:sp>
    </p:spTree>
    <p:extLst>
      <p:ext uri="{BB962C8B-B14F-4D97-AF65-F5344CB8AC3E}">
        <p14:creationId xmlns:p14="http://schemas.microsoft.com/office/powerpoint/2010/main" val="19138346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30</a:t>
            </a:fld>
            <a:endParaRPr lang="fr-FR" dirty="0"/>
          </a:p>
        </p:txBody>
      </p:sp>
    </p:spTree>
    <p:extLst>
      <p:ext uri="{BB962C8B-B14F-4D97-AF65-F5344CB8AC3E}">
        <p14:creationId xmlns:p14="http://schemas.microsoft.com/office/powerpoint/2010/main" val="3197348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31</a:t>
            </a:fld>
            <a:endParaRPr lang="fr-FR" dirty="0"/>
          </a:p>
        </p:txBody>
      </p:sp>
    </p:spTree>
    <p:extLst>
      <p:ext uri="{BB962C8B-B14F-4D97-AF65-F5344CB8AC3E}">
        <p14:creationId xmlns:p14="http://schemas.microsoft.com/office/powerpoint/2010/main" val="18460467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32</a:t>
            </a:fld>
            <a:endParaRPr lang="fr-FR" dirty="0"/>
          </a:p>
        </p:txBody>
      </p:sp>
    </p:spTree>
    <p:extLst>
      <p:ext uri="{BB962C8B-B14F-4D97-AF65-F5344CB8AC3E}">
        <p14:creationId xmlns:p14="http://schemas.microsoft.com/office/powerpoint/2010/main" val="438793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33</a:t>
            </a:fld>
            <a:endParaRPr lang="fr-FR" dirty="0"/>
          </a:p>
        </p:txBody>
      </p:sp>
    </p:spTree>
    <p:extLst>
      <p:ext uri="{BB962C8B-B14F-4D97-AF65-F5344CB8AC3E}">
        <p14:creationId xmlns:p14="http://schemas.microsoft.com/office/powerpoint/2010/main" val="40859808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34</a:t>
            </a:fld>
            <a:endParaRPr lang="fr-FR" dirty="0"/>
          </a:p>
        </p:txBody>
      </p:sp>
    </p:spTree>
    <p:extLst>
      <p:ext uri="{BB962C8B-B14F-4D97-AF65-F5344CB8AC3E}">
        <p14:creationId xmlns:p14="http://schemas.microsoft.com/office/powerpoint/2010/main" val="33977927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35</a:t>
            </a:fld>
            <a:endParaRPr lang="fr-FR" dirty="0"/>
          </a:p>
        </p:txBody>
      </p:sp>
    </p:spTree>
    <p:extLst>
      <p:ext uri="{BB962C8B-B14F-4D97-AF65-F5344CB8AC3E}">
        <p14:creationId xmlns:p14="http://schemas.microsoft.com/office/powerpoint/2010/main" val="3407862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36</a:t>
            </a:fld>
            <a:endParaRPr lang="fr-FR" dirty="0"/>
          </a:p>
        </p:txBody>
      </p:sp>
    </p:spTree>
    <p:extLst>
      <p:ext uri="{BB962C8B-B14F-4D97-AF65-F5344CB8AC3E}">
        <p14:creationId xmlns:p14="http://schemas.microsoft.com/office/powerpoint/2010/main" val="6715123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37</a:t>
            </a:fld>
            <a:endParaRPr lang="fr-FR" dirty="0"/>
          </a:p>
        </p:txBody>
      </p:sp>
    </p:spTree>
    <p:extLst>
      <p:ext uri="{BB962C8B-B14F-4D97-AF65-F5344CB8AC3E}">
        <p14:creationId xmlns:p14="http://schemas.microsoft.com/office/powerpoint/2010/main" val="17093354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38</a:t>
            </a:fld>
            <a:endParaRPr lang="fr-FR" dirty="0"/>
          </a:p>
        </p:txBody>
      </p:sp>
    </p:spTree>
    <p:extLst>
      <p:ext uri="{BB962C8B-B14F-4D97-AF65-F5344CB8AC3E}">
        <p14:creationId xmlns:p14="http://schemas.microsoft.com/office/powerpoint/2010/main" val="1111854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10"/>
          </p:nvPr>
        </p:nvSpPr>
        <p:spPr/>
        <p:txBody>
          <a:bodyPr rtlCol="0"/>
          <a:lstStyle/>
          <a:p>
            <a:pPr rtl="0"/>
            <a:fld id="{33FEC937-7A34-054B-8EB2-234964957837}" type="slidenum">
              <a:rPr lang="fr-FR" smtClean="0"/>
              <a:t>39</a:t>
            </a:fld>
            <a:endParaRPr lang="fr-FR" dirty="0"/>
          </a:p>
        </p:txBody>
      </p:sp>
    </p:spTree>
    <p:extLst>
      <p:ext uri="{BB962C8B-B14F-4D97-AF65-F5344CB8AC3E}">
        <p14:creationId xmlns:p14="http://schemas.microsoft.com/office/powerpoint/2010/main" val="12981788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solidFill>
          <a:schemeClr val="bg1">
            <a:alpha val="22000"/>
          </a:schemeClr>
        </a:solidFill>
        <a:effectLst/>
      </p:bgPr>
    </p:bg>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xmlns="" id="{D5F976DE-F6A6-0149-ADAE-9BF528C6E6A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2511239"/>
            <a:ext cx="16656424" cy="9369239"/>
          </a:xfrm>
          <a:prstGeom prst="rect">
            <a:avLst/>
          </a:prstGeom>
          <a:solidFill>
            <a:srgbClr val="BDBEC0"/>
          </a:solidFill>
        </p:spPr>
      </p:pic>
      <p:pic>
        <p:nvPicPr>
          <p:cNvPr id="21" name="Image 20">
            <a:extLst>
              <a:ext uri="{FF2B5EF4-FFF2-40B4-BE49-F238E27FC236}">
                <a16:creationId xmlns:a16="http://schemas.microsoft.com/office/drawing/2014/main" xmlns="" id="{3249FAD6-8D2E-3F4B-BA86-AAC4EDBA953C}"/>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1507538" y="638576"/>
            <a:ext cx="1103670" cy="543193"/>
          </a:xfrm>
          <a:prstGeom prst="rect">
            <a:avLst/>
          </a:prstGeom>
        </p:spPr>
      </p:pic>
      <p:pic>
        <p:nvPicPr>
          <p:cNvPr id="17" name="Image 16">
            <a:extLst>
              <a:ext uri="{FF2B5EF4-FFF2-40B4-BE49-F238E27FC236}">
                <a16:creationId xmlns:a16="http://schemas.microsoft.com/office/drawing/2014/main" xmlns="" id="{65886DC5-31D1-884F-A425-C917FE781D49}"/>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1976286" y="735260"/>
            <a:ext cx="1269845" cy="624980"/>
          </a:xfrm>
          <a:prstGeom prst="rect">
            <a:avLst/>
          </a:prstGeom>
        </p:spPr>
      </p:pic>
      <p:pic>
        <p:nvPicPr>
          <p:cNvPr id="3" name="Image 2">
            <a:extLst>
              <a:ext uri="{FF2B5EF4-FFF2-40B4-BE49-F238E27FC236}">
                <a16:creationId xmlns:a16="http://schemas.microsoft.com/office/drawing/2014/main" xmlns="" id="{E945C6DD-CDAE-A643-9E13-29D255268009}"/>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42487" y="66765"/>
            <a:ext cx="3066380" cy="1503867"/>
          </a:xfrm>
          <a:prstGeom prst="rect">
            <a:avLst/>
          </a:prstGeom>
        </p:spPr>
      </p:pic>
      <p:sp>
        <p:nvSpPr>
          <p:cNvPr id="9" name="Ovale 8">
            <a:extLst>
              <a:ext uri="{FF2B5EF4-FFF2-40B4-BE49-F238E27FC236}">
                <a16:creationId xmlns:a16="http://schemas.microsoft.com/office/drawing/2014/main" xmlns="" id="{552DA949-579F-6448-8C50-6AFB1BF34029}"/>
              </a:ext>
            </a:extLst>
          </p:cNvPr>
          <p:cNvSpPr/>
          <p:nvPr userDrawn="1"/>
        </p:nvSpPr>
        <p:spPr>
          <a:xfrm>
            <a:off x="5835127" y="-1642692"/>
            <a:ext cx="4581200" cy="4581200"/>
          </a:xfrm>
          <a:prstGeom prst="ellipse">
            <a:avLst/>
          </a:prstGeom>
          <a:gradFill flip="none" rotWithShape="1">
            <a:gsLst>
              <a:gs pos="0">
                <a:schemeClr val="bg1"/>
              </a:gs>
              <a:gs pos="73000">
                <a:schemeClr val="bg1">
                  <a:alpha val="0"/>
                </a:schemeClr>
              </a:gs>
            </a:gsLst>
            <a:path path="circle">
              <a:fillToRect l="50000" t="50000" r="50000" b="50000"/>
            </a:path>
            <a:tileRect/>
          </a:gradFill>
          <a:ln>
            <a:noFill/>
          </a:ln>
          <a:effectLst>
            <a:softEdge rad="393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pic>
        <p:nvPicPr>
          <p:cNvPr id="5" name="Image 4">
            <a:extLst>
              <a:ext uri="{FF2B5EF4-FFF2-40B4-BE49-F238E27FC236}">
                <a16:creationId xmlns:a16="http://schemas.microsoft.com/office/drawing/2014/main" xmlns="" id="{6653B4A5-68B3-8545-9AFE-578DF86C5060}"/>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806235" y="910173"/>
            <a:ext cx="1872503" cy="921590"/>
          </a:xfrm>
          <a:prstGeom prst="rect">
            <a:avLst/>
          </a:prstGeom>
        </p:spPr>
      </p:pic>
      <p:sp>
        <p:nvSpPr>
          <p:cNvPr id="12" name="Rectangle 11">
            <a:extLst>
              <a:ext uri="{FF2B5EF4-FFF2-40B4-BE49-F238E27FC236}">
                <a16:creationId xmlns:a16="http://schemas.microsoft.com/office/drawing/2014/main" xmlns="" id="{BA2FA49A-A98C-6443-B01D-7612F50EDB51}"/>
              </a:ext>
            </a:extLst>
          </p:cNvPr>
          <p:cNvSpPr/>
          <p:nvPr userDrawn="1"/>
        </p:nvSpPr>
        <p:spPr>
          <a:xfrm>
            <a:off x="0" y="1047750"/>
            <a:ext cx="12192000" cy="5810250"/>
          </a:xfrm>
          <a:prstGeom prst="rect">
            <a:avLst/>
          </a:prstGeom>
          <a:gradFill>
            <a:gsLst>
              <a:gs pos="0">
                <a:schemeClr val="bg1">
                  <a:lumMod val="50000"/>
                  <a:alpha val="1000"/>
                </a:schemeClr>
              </a:gs>
              <a:gs pos="60000">
                <a:schemeClr val="bg1">
                  <a:lumMod val="50000"/>
                  <a:alpha val="85000"/>
                </a:schemeClr>
              </a:gs>
              <a:gs pos="40000">
                <a:schemeClr val="bg1">
                  <a:lumMod val="50000"/>
                  <a:alpha val="85000"/>
                </a:schemeClr>
              </a:gs>
              <a:gs pos="100000">
                <a:schemeClr val="bg1">
                  <a:lumMod val="50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0" name="Espace réservé du texte 9">
            <a:extLst>
              <a:ext uri="{FF2B5EF4-FFF2-40B4-BE49-F238E27FC236}">
                <a16:creationId xmlns:a16="http://schemas.microsoft.com/office/drawing/2014/main" xmlns="" id="{9B9AA09F-715D-A34E-94B7-279D5FC00717}"/>
              </a:ext>
            </a:extLst>
          </p:cNvPr>
          <p:cNvSpPr>
            <a:spLocks noGrp="1"/>
          </p:cNvSpPr>
          <p:nvPr>
            <p:ph type="body" sz="quarter" idx="10"/>
          </p:nvPr>
        </p:nvSpPr>
        <p:spPr>
          <a:xfrm>
            <a:off x="1485900" y="3429000"/>
            <a:ext cx="9220200" cy="1017588"/>
          </a:xfrm>
          <a:prstGeom prst="rect">
            <a:avLst/>
          </a:prstGeom>
        </p:spPr>
        <p:txBody>
          <a:bodyPr rtlCol="0" anchor="ctr"/>
          <a:lstStyle>
            <a:lvl1pPr marL="0" indent="0" algn="ctr">
              <a:buNone/>
              <a:defRPr>
                <a:solidFill>
                  <a:schemeClr val="bg1"/>
                </a:solidFill>
                <a:effectLst>
                  <a:outerShdw blurRad="63500" dist="38100" dir="2700000" algn="tl" rotWithShape="0">
                    <a:schemeClr val="tx1">
                      <a:alpha val="60000"/>
                    </a:schemeClr>
                  </a:outerShdw>
                </a:effectLst>
              </a:defRPr>
            </a:lvl1pPr>
          </a:lstStyle>
          <a:p>
            <a:pPr lvl="0" rtl="0"/>
            <a:r>
              <a:rPr lang="fr-FR" smtClean="0"/>
              <a:t>Modifiez les styles du texte du masque</a:t>
            </a:r>
          </a:p>
        </p:txBody>
      </p:sp>
      <p:sp>
        <p:nvSpPr>
          <p:cNvPr id="11" name="Titre 10">
            <a:extLst>
              <a:ext uri="{FF2B5EF4-FFF2-40B4-BE49-F238E27FC236}">
                <a16:creationId xmlns:a16="http://schemas.microsoft.com/office/drawing/2014/main" xmlns="" id="{29EF441D-42DE-CF48-B0AB-48A5E97DABAF}"/>
              </a:ext>
            </a:extLst>
          </p:cNvPr>
          <p:cNvSpPr>
            <a:spLocks noGrp="1"/>
          </p:cNvSpPr>
          <p:nvPr>
            <p:ph type="title"/>
          </p:nvPr>
        </p:nvSpPr>
        <p:spPr>
          <a:xfrm>
            <a:off x="1283971" y="2200695"/>
            <a:ext cx="9624059" cy="652403"/>
          </a:xfrm>
          <a:prstGeom prst="rect">
            <a:avLst/>
          </a:prstGeom>
        </p:spPr>
        <p:txBody>
          <a:bodyPr rtlCol="0" anchor="ctr"/>
          <a:lstStyle>
            <a:lvl1pPr algn="ctr">
              <a:defRPr>
                <a:solidFill>
                  <a:schemeClr val="bg1"/>
                </a:solidFill>
                <a:effectLst>
                  <a:outerShdw blurRad="63500" dist="38100" dir="2700000" algn="tl" rotWithShape="0">
                    <a:schemeClr val="tx1">
                      <a:alpha val="60000"/>
                    </a:schemeClr>
                  </a:outerShdw>
                </a:effectLst>
              </a:defRPr>
            </a:lvl1pPr>
          </a:lstStyle>
          <a:p>
            <a:pPr rtl="0"/>
            <a:r>
              <a:rPr lang="fr-FR" smtClean="0"/>
              <a:t>Modifiez le style du titre</a:t>
            </a:r>
            <a:endParaRPr lang="fr-FR" dirty="0"/>
          </a:p>
        </p:txBody>
      </p:sp>
      <p:grpSp>
        <p:nvGrpSpPr>
          <p:cNvPr id="26" name="Groupe 25">
            <a:extLst>
              <a:ext uri="{FF2B5EF4-FFF2-40B4-BE49-F238E27FC236}">
                <a16:creationId xmlns:a16="http://schemas.microsoft.com/office/drawing/2014/main" xmlns="" id="{0022EFFE-2DFF-024C-9E1C-8AD26C70FB65}"/>
              </a:ext>
            </a:extLst>
          </p:cNvPr>
          <p:cNvGrpSpPr/>
          <p:nvPr userDrawn="1"/>
        </p:nvGrpSpPr>
        <p:grpSpPr>
          <a:xfrm>
            <a:off x="1283971" y="3193643"/>
            <a:ext cx="9624059" cy="2224502"/>
            <a:chOff x="1283971" y="3193643"/>
            <a:chExt cx="9624059" cy="2224502"/>
          </a:xfrm>
        </p:grpSpPr>
        <p:sp>
          <p:nvSpPr>
            <p:cNvPr id="23" name="Forme libre 22">
              <a:extLst>
                <a:ext uri="{FF2B5EF4-FFF2-40B4-BE49-F238E27FC236}">
                  <a16:creationId xmlns:a16="http://schemas.microsoft.com/office/drawing/2014/main" xmlns="" id="{4DDC8259-5439-1141-977E-E10B205DD03B}"/>
                </a:ext>
              </a:extLst>
            </p:cNvPr>
            <p:cNvSpPr/>
            <p:nvPr userDrawn="1"/>
          </p:nvSpPr>
          <p:spPr>
            <a:xfrm rot="5400000">
              <a:off x="5935979" y="-1458365"/>
              <a:ext cx="320043" cy="9624059"/>
            </a:xfrm>
            <a:custGeom>
              <a:avLst/>
              <a:gdLst>
                <a:gd name="connsiteX0" fmla="*/ 0 w 320043"/>
                <a:gd name="connsiteY0" fmla="*/ 9624058 h 9624059"/>
                <a:gd name="connsiteX1" fmla="*/ 0 w 320043"/>
                <a:gd name="connsiteY1" fmla="*/ 22859 h 9624059"/>
                <a:gd name="connsiteX2" fmla="*/ 3 w 320043"/>
                <a:gd name="connsiteY2" fmla="*/ 22859 h 9624059"/>
                <a:gd name="connsiteX3" fmla="*/ 3 w 320043"/>
                <a:gd name="connsiteY3" fmla="*/ 0 h 9624059"/>
                <a:gd name="connsiteX4" fmla="*/ 320043 w 320043"/>
                <a:gd name="connsiteY4" fmla="*/ 0 h 9624059"/>
                <a:gd name="connsiteX5" fmla="*/ 320043 w 320043"/>
                <a:gd name="connsiteY5" fmla="*/ 45718 h 9624059"/>
                <a:gd name="connsiteX6" fmla="*/ 45720 w 320043"/>
                <a:gd name="connsiteY6" fmla="*/ 45718 h 9624059"/>
                <a:gd name="connsiteX7" fmla="*/ 45719 w 320043"/>
                <a:gd name="connsiteY7" fmla="*/ 9578340 h 9624059"/>
                <a:gd name="connsiteX8" fmla="*/ 320041 w 320043"/>
                <a:gd name="connsiteY8" fmla="*/ 9578340 h 9624059"/>
                <a:gd name="connsiteX9" fmla="*/ 320041 w 320043"/>
                <a:gd name="connsiteY9" fmla="*/ 9624059 h 9624059"/>
                <a:gd name="connsiteX10" fmla="*/ 1 w 320043"/>
                <a:gd name="connsiteY10" fmla="*/ 9624059 h 9624059"/>
                <a:gd name="connsiteX11" fmla="*/ 1 w 320043"/>
                <a:gd name="connsiteY11" fmla="*/ 9624058 h 962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0043" h="9624059">
                  <a:moveTo>
                    <a:pt x="0" y="9624058"/>
                  </a:moveTo>
                  <a:lnTo>
                    <a:pt x="0" y="22859"/>
                  </a:lnTo>
                  <a:lnTo>
                    <a:pt x="3" y="22859"/>
                  </a:lnTo>
                  <a:lnTo>
                    <a:pt x="3" y="0"/>
                  </a:lnTo>
                  <a:lnTo>
                    <a:pt x="320043" y="0"/>
                  </a:lnTo>
                  <a:lnTo>
                    <a:pt x="320043" y="45718"/>
                  </a:lnTo>
                  <a:lnTo>
                    <a:pt x="45720" y="45718"/>
                  </a:lnTo>
                  <a:lnTo>
                    <a:pt x="45719" y="9578340"/>
                  </a:lnTo>
                  <a:lnTo>
                    <a:pt x="320041" y="9578340"/>
                  </a:lnTo>
                  <a:lnTo>
                    <a:pt x="320041" y="9624059"/>
                  </a:lnTo>
                  <a:lnTo>
                    <a:pt x="1" y="9624059"/>
                  </a:lnTo>
                  <a:lnTo>
                    <a:pt x="1" y="96240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4" name="Forme libre 23">
              <a:extLst>
                <a:ext uri="{FF2B5EF4-FFF2-40B4-BE49-F238E27FC236}">
                  <a16:creationId xmlns:a16="http://schemas.microsoft.com/office/drawing/2014/main" xmlns="" id="{B28BC5D8-96D5-C34F-8298-7A33B7CC9695}"/>
                </a:ext>
              </a:extLst>
            </p:cNvPr>
            <p:cNvSpPr/>
            <p:nvPr userDrawn="1"/>
          </p:nvSpPr>
          <p:spPr>
            <a:xfrm rot="16200000" flipV="1">
              <a:off x="5935979" y="-252659"/>
              <a:ext cx="320043" cy="9624059"/>
            </a:xfrm>
            <a:custGeom>
              <a:avLst/>
              <a:gdLst>
                <a:gd name="connsiteX0" fmla="*/ 0 w 320043"/>
                <a:gd name="connsiteY0" fmla="*/ 9624058 h 9624059"/>
                <a:gd name="connsiteX1" fmla="*/ 0 w 320043"/>
                <a:gd name="connsiteY1" fmla="*/ 22859 h 9624059"/>
                <a:gd name="connsiteX2" fmla="*/ 3 w 320043"/>
                <a:gd name="connsiteY2" fmla="*/ 22859 h 9624059"/>
                <a:gd name="connsiteX3" fmla="*/ 3 w 320043"/>
                <a:gd name="connsiteY3" fmla="*/ 0 h 9624059"/>
                <a:gd name="connsiteX4" fmla="*/ 320043 w 320043"/>
                <a:gd name="connsiteY4" fmla="*/ 0 h 9624059"/>
                <a:gd name="connsiteX5" fmla="*/ 320043 w 320043"/>
                <a:gd name="connsiteY5" fmla="*/ 45718 h 9624059"/>
                <a:gd name="connsiteX6" fmla="*/ 45720 w 320043"/>
                <a:gd name="connsiteY6" fmla="*/ 45718 h 9624059"/>
                <a:gd name="connsiteX7" fmla="*/ 45719 w 320043"/>
                <a:gd name="connsiteY7" fmla="*/ 9578340 h 9624059"/>
                <a:gd name="connsiteX8" fmla="*/ 320041 w 320043"/>
                <a:gd name="connsiteY8" fmla="*/ 9578340 h 9624059"/>
                <a:gd name="connsiteX9" fmla="*/ 320041 w 320043"/>
                <a:gd name="connsiteY9" fmla="*/ 9624059 h 9624059"/>
                <a:gd name="connsiteX10" fmla="*/ 1 w 320043"/>
                <a:gd name="connsiteY10" fmla="*/ 9624059 h 9624059"/>
                <a:gd name="connsiteX11" fmla="*/ 1 w 320043"/>
                <a:gd name="connsiteY11" fmla="*/ 9624058 h 962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0043" h="9624059">
                  <a:moveTo>
                    <a:pt x="0" y="9624058"/>
                  </a:moveTo>
                  <a:lnTo>
                    <a:pt x="0" y="22859"/>
                  </a:lnTo>
                  <a:lnTo>
                    <a:pt x="3" y="22859"/>
                  </a:lnTo>
                  <a:lnTo>
                    <a:pt x="3" y="0"/>
                  </a:lnTo>
                  <a:lnTo>
                    <a:pt x="320043" y="0"/>
                  </a:lnTo>
                  <a:lnTo>
                    <a:pt x="320043" y="45718"/>
                  </a:lnTo>
                  <a:lnTo>
                    <a:pt x="45720" y="45718"/>
                  </a:lnTo>
                  <a:lnTo>
                    <a:pt x="45719" y="9578340"/>
                  </a:lnTo>
                  <a:lnTo>
                    <a:pt x="320041" y="9578340"/>
                  </a:lnTo>
                  <a:lnTo>
                    <a:pt x="320041" y="9624059"/>
                  </a:lnTo>
                  <a:lnTo>
                    <a:pt x="1" y="9624059"/>
                  </a:lnTo>
                  <a:lnTo>
                    <a:pt x="1" y="96240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5" name="Demi-cadre 24">
              <a:extLst>
                <a:ext uri="{FF2B5EF4-FFF2-40B4-BE49-F238E27FC236}">
                  <a16:creationId xmlns:a16="http://schemas.microsoft.com/office/drawing/2014/main" xmlns="" id="{DD6367FF-B8D4-624E-87F8-36D5E50D49BE}"/>
                </a:ext>
              </a:extLst>
            </p:cNvPr>
            <p:cNvSpPr/>
            <p:nvPr userDrawn="1"/>
          </p:nvSpPr>
          <p:spPr>
            <a:xfrm rot="13500000">
              <a:off x="5765073" y="4756291"/>
              <a:ext cx="661854" cy="661854"/>
            </a:xfrm>
            <a:prstGeom prst="halfFrame">
              <a:avLst>
                <a:gd name="adj1" fmla="val 6273"/>
                <a:gd name="adj2" fmla="val 62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tx1"/>
                </a:solidFill>
              </a:endParaRPr>
            </a:p>
          </p:txBody>
        </p:sp>
      </p:grpSp>
      <p:pic>
        <p:nvPicPr>
          <p:cNvPr id="18" name="Image 17">
            <a:extLst>
              <a:ext uri="{FF2B5EF4-FFF2-40B4-BE49-F238E27FC236}">
                <a16:creationId xmlns:a16="http://schemas.microsoft.com/office/drawing/2014/main" xmlns="" id="{F72FC533-DFC8-1946-8ABA-A4A320022DD5}"/>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1233520" y="619078"/>
            <a:ext cx="4555160" cy="2234020"/>
          </a:xfrm>
          <a:prstGeom prst="rect">
            <a:avLst/>
          </a:prstGeom>
        </p:spPr>
      </p:pic>
      <p:pic>
        <p:nvPicPr>
          <p:cNvPr id="22" name="Image 21">
            <a:extLst>
              <a:ext uri="{FF2B5EF4-FFF2-40B4-BE49-F238E27FC236}">
                <a16:creationId xmlns:a16="http://schemas.microsoft.com/office/drawing/2014/main" xmlns="" id="{25CC0ADD-098C-0445-BEA6-96A944C3F8B4}"/>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4061134" y="638575"/>
            <a:ext cx="1103670" cy="543193"/>
          </a:xfrm>
          <a:prstGeom prst="rect">
            <a:avLst/>
          </a:prstGeom>
        </p:spPr>
      </p:pic>
    </p:spTree>
    <p:extLst>
      <p:ext uri="{BB962C8B-B14F-4D97-AF65-F5344CB8AC3E}">
        <p14:creationId xmlns:p14="http://schemas.microsoft.com/office/powerpoint/2010/main" val="1879503080"/>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repeatCount="indefinite" autoRev="1" fill="hold" nodeType="withEffect">
                                  <p:stCondLst>
                                    <p:cond delay="0"/>
                                  </p:stCondLst>
                                  <p:childTnLst>
                                    <p:animMotion origin="layout" path="M -0.04284 0.00069 L -0.12461 0.00069 " pathEditMode="relative" rAng="0" ptsTypes="AA">
                                      <p:cBhvr>
                                        <p:cTn id="6" dur="25000" fill="hold"/>
                                        <p:tgtEl>
                                          <p:spTgt spid="7"/>
                                        </p:tgtEl>
                                        <p:attrNameLst>
                                          <p:attrName>ppt_x</p:attrName>
                                          <p:attrName>ppt_y</p:attrName>
                                        </p:attrNameLst>
                                      </p:cBhvr>
                                      <p:rCtr x="-4089" y="0"/>
                                    </p:animMotion>
                                  </p:childTnLst>
                                </p:cTn>
                              </p:par>
                              <p:par>
                                <p:cTn id="7" presetID="42" presetClass="path" presetSubtype="0" repeatCount="indefinite" autoRev="1" fill="remove" grpId="0" nodeType="withEffect">
                                  <p:stCondLst>
                                    <p:cond delay="0"/>
                                  </p:stCondLst>
                                  <p:childTnLst>
                                    <p:animMotion origin="layout" path="M 3.75E-6 -4.44444E-6 L -0.22019 0.06598 " pathEditMode="relative" rAng="0" ptsTypes="AA">
                                      <p:cBhvr>
                                        <p:cTn id="8" dur="25000" fill="hold"/>
                                        <p:tgtEl>
                                          <p:spTgt spid="9"/>
                                        </p:tgtEl>
                                        <p:attrNameLst>
                                          <p:attrName>ppt_x</p:attrName>
                                          <p:attrName>ppt_y</p:attrName>
                                        </p:attrNameLst>
                                      </p:cBhvr>
                                      <p:rCtr x="-11016" y="3287"/>
                                    </p:animMotion>
                                  </p:childTnLst>
                                </p:cTn>
                              </p:par>
                              <p:par>
                                <p:cTn id="9" presetID="42" presetClass="path" presetSubtype="0" repeatCount="indefinite" autoRev="1" fill="remove" nodeType="withEffect">
                                  <p:stCondLst>
                                    <p:cond delay="0"/>
                                  </p:stCondLst>
                                  <p:childTnLst>
                                    <p:animMotion origin="layout" path="M 2.70833E-6 1.48148E-6 L -0.33907 1.48148E-6 " pathEditMode="relative" rAng="0" ptsTypes="AA">
                                      <p:cBhvr>
                                        <p:cTn id="10" dur="25000" fill="hold"/>
                                        <p:tgtEl>
                                          <p:spTgt spid="5"/>
                                        </p:tgtEl>
                                        <p:attrNameLst>
                                          <p:attrName>ppt_x</p:attrName>
                                          <p:attrName>ppt_y</p:attrName>
                                        </p:attrNameLst>
                                      </p:cBhvr>
                                      <p:rCtr x="-16953" y="0"/>
                                    </p:animMotion>
                                  </p:childTnLst>
                                </p:cTn>
                              </p:par>
                              <p:par>
                                <p:cTn id="11" presetID="42" presetClass="path" presetSubtype="0" repeatCount="indefinite" autoRev="1" fill="remove" nodeType="withEffect">
                                  <p:stCondLst>
                                    <p:cond delay="0"/>
                                  </p:stCondLst>
                                  <p:childTnLst>
                                    <p:animMotion origin="layout" path="M 5E-6 2.22222E-6 L -0.1612 -0.0007 " pathEditMode="relative" rAng="0" ptsTypes="AA">
                                      <p:cBhvr>
                                        <p:cTn id="12" dur="25000" fill="hold"/>
                                        <p:tgtEl>
                                          <p:spTgt spid="17"/>
                                        </p:tgtEl>
                                        <p:attrNameLst>
                                          <p:attrName>ppt_x</p:attrName>
                                          <p:attrName>ppt_y</p:attrName>
                                        </p:attrNameLst>
                                      </p:cBhvr>
                                      <p:rCtr x="-8060" y="-46"/>
                                    </p:animMotion>
                                  </p:childTnLst>
                                </p:cTn>
                              </p:par>
                              <p:par>
                                <p:cTn id="13" presetID="42" presetClass="path" presetSubtype="0" repeatCount="indefinite" autoRev="1" fill="remove" nodeType="withEffect">
                                  <p:stCondLst>
                                    <p:cond delay="0"/>
                                  </p:stCondLst>
                                  <p:childTnLst>
                                    <p:animMotion origin="layout" path="M 1.45833E-6 -2.96296E-6 L -0.21341 0.00255 " pathEditMode="relative" rAng="0" ptsTypes="AA">
                                      <p:cBhvr>
                                        <p:cTn id="14" dur="25000" fill="hold"/>
                                        <p:tgtEl>
                                          <p:spTgt spid="3"/>
                                        </p:tgtEl>
                                        <p:attrNameLst>
                                          <p:attrName>ppt_x</p:attrName>
                                          <p:attrName>ppt_y</p:attrName>
                                        </p:attrNameLst>
                                      </p:cBhvr>
                                      <p:rCtr x="-10677" y="116"/>
                                    </p:animMotion>
                                  </p:childTnLst>
                                </p:cTn>
                              </p:par>
                              <p:par>
                                <p:cTn id="15" presetID="42" presetClass="path" presetSubtype="0" repeatCount="indefinite" autoRev="1" fill="remove" nodeType="withEffect">
                                  <p:stCondLst>
                                    <p:cond delay="0"/>
                                  </p:stCondLst>
                                  <p:childTnLst>
                                    <p:animMotion origin="layout" path="M 4.79167E-6 1.11111E-6 L -0.39883 1.11111E-6 " pathEditMode="relative" rAng="0" ptsTypes="AA">
                                      <p:cBhvr>
                                        <p:cTn id="16" dur="25000" fill="hold"/>
                                        <p:tgtEl>
                                          <p:spTgt spid="22"/>
                                        </p:tgtEl>
                                        <p:attrNameLst>
                                          <p:attrName>ppt_x</p:attrName>
                                          <p:attrName>ppt_y</p:attrName>
                                        </p:attrNameLst>
                                      </p:cBhvr>
                                      <p:rCtr x="-19948" y="0"/>
                                    </p:animMotion>
                                  </p:childTnLst>
                                </p:cTn>
                              </p:par>
                              <p:par>
                                <p:cTn id="17" presetID="42" presetClass="path" presetSubtype="0" repeatCount="indefinite" autoRev="1" fill="remove" nodeType="withEffect">
                                  <p:stCondLst>
                                    <p:cond delay="0"/>
                                  </p:stCondLst>
                                  <p:childTnLst>
                                    <p:animMotion origin="layout" path="M -2.5E-6 1.11111E-6 L -0.33906 1.11111E-6 " pathEditMode="relative" rAng="0" ptsTypes="AA">
                                      <p:cBhvr>
                                        <p:cTn id="18" dur="25000" fill="hold"/>
                                        <p:tgtEl>
                                          <p:spTgt spid="21"/>
                                        </p:tgtEl>
                                        <p:attrNameLst>
                                          <p:attrName>ppt_x</p:attrName>
                                          <p:attrName>ppt_y</p:attrName>
                                        </p:attrNameLst>
                                      </p:cBhvr>
                                      <p:rCtr x="-16953" y="0"/>
                                    </p:animMotion>
                                  </p:childTnLst>
                                </p:cTn>
                              </p:par>
                              <p:par>
                                <p:cTn id="19" presetID="42" presetClass="path" presetSubtype="0" repeatCount="indefinite" autoRev="1" fill="remove" nodeType="withEffect">
                                  <p:stCondLst>
                                    <p:cond delay="0"/>
                                  </p:stCondLst>
                                  <p:childTnLst>
                                    <p:animMotion origin="layout" path="M 3.125E-6 7.40741E-7 L -0.30091 0.01412 " pathEditMode="relative" rAng="0" ptsTypes="AA">
                                      <p:cBhvr>
                                        <p:cTn id="20" dur="25000" fill="hold"/>
                                        <p:tgtEl>
                                          <p:spTgt spid="18"/>
                                        </p:tgtEl>
                                        <p:attrNameLst>
                                          <p:attrName>ppt_x</p:attrName>
                                          <p:attrName>ppt_y</p:attrName>
                                        </p:attrNameLst>
                                      </p:cBhvr>
                                      <p:rCtr x="-15039" y="694"/>
                                    </p:animMotion>
                                  </p:childTnLst>
                                </p:cTn>
                              </p:par>
                              <p:par>
                                <p:cTn id="21" presetID="6" presetClass="entr" presetSubtype="16" fill="hold" nodeType="withEffect">
                                  <p:stCondLst>
                                    <p:cond delay="1000"/>
                                  </p:stCondLst>
                                  <p:childTnLst>
                                    <p:set>
                                      <p:cBhvr>
                                        <p:cTn id="22" dur="1" fill="hold">
                                          <p:stCondLst>
                                            <p:cond delay="0"/>
                                          </p:stCondLst>
                                        </p:cTn>
                                        <p:tgtEl>
                                          <p:spTgt spid="26"/>
                                        </p:tgtEl>
                                        <p:attrNameLst>
                                          <p:attrName>style.visibility</p:attrName>
                                        </p:attrNameLst>
                                      </p:cBhvr>
                                      <p:to>
                                        <p:strVal val="visible"/>
                                      </p:to>
                                    </p:set>
                                    <p:animEffect transition="in" filter="circle(in)">
                                      <p:cBhvr>
                                        <p:cTn id="23" dur="2000"/>
                                        <p:tgtEl>
                                          <p:spTgt spid="2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3000"/>
                                        <p:tgtEl>
                                          <p:spTgt spid="11"/>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10">
                                            <p:txEl>
                                              <p:pRg st="0" end="0"/>
                                            </p:txEl>
                                          </p:spTgt>
                                        </p:tgtEl>
                                        <p:attrNameLst>
                                          <p:attrName>style.visibility</p:attrName>
                                        </p:attrNameLst>
                                      </p:cBhvr>
                                      <p:to>
                                        <p:strVal val="visible"/>
                                      </p:to>
                                    </p:set>
                                    <p:animEffect transition="in" filter="fade">
                                      <p:cBhvr>
                                        <p:cTn id="29" dur="3000"/>
                                        <p:tgtEl>
                                          <p:spTgt spid="1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xit" presetSubtype="32" fill="hold" nodeType="clickEffect">
                                  <p:stCondLst>
                                    <p:cond delay="500"/>
                                  </p:stCondLst>
                                  <p:childTnLst>
                                    <p:animEffect transition="out" filter="circle(out)">
                                      <p:cBhvr>
                                        <p:cTn id="33" dur="2000"/>
                                        <p:tgtEl>
                                          <p:spTgt spid="26"/>
                                        </p:tgtEl>
                                      </p:cBhvr>
                                    </p:animEffect>
                                    <p:set>
                                      <p:cBhvr>
                                        <p:cTn id="34" dur="1" fill="hold">
                                          <p:stCondLst>
                                            <p:cond delay="1999"/>
                                          </p:stCondLst>
                                        </p:cTn>
                                        <p:tgtEl>
                                          <p:spTgt spid="26"/>
                                        </p:tgtEl>
                                        <p:attrNameLst>
                                          <p:attrName>style.visibility</p:attrName>
                                        </p:attrNameLst>
                                      </p:cBhvr>
                                      <p:to>
                                        <p:strVal val="hidden"/>
                                      </p:to>
                                    </p:set>
                                  </p:childTnLst>
                                </p:cTn>
                              </p:par>
                              <p:par>
                                <p:cTn id="35" presetID="10" presetClass="exit" presetSubtype="0" fill="hold" grpId="1" nodeType="withEffect">
                                  <p:stCondLst>
                                    <p:cond delay="500"/>
                                  </p:stCondLst>
                                  <p:childTnLst>
                                    <p:animEffect transition="out" filter="fade">
                                      <p:cBhvr>
                                        <p:cTn id="36" dur="2000"/>
                                        <p:tgtEl>
                                          <p:spTgt spid="11"/>
                                        </p:tgtEl>
                                      </p:cBhvr>
                                    </p:animEffect>
                                    <p:set>
                                      <p:cBhvr>
                                        <p:cTn id="37" dur="1" fill="hold">
                                          <p:stCondLst>
                                            <p:cond delay="1999"/>
                                          </p:stCondLst>
                                        </p:cTn>
                                        <p:tgtEl>
                                          <p:spTgt spid="11"/>
                                        </p:tgtEl>
                                        <p:attrNameLst>
                                          <p:attrName>style.visibility</p:attrName>
                                        </p:attrNameLst>
                                      </p:cBhvr>
                                      <p:to>
                                        <p:strVal val="hidden"/>
                                      </p:to>
                                    </p:set>
                                  </p:childTnLst>
                                </p:cTn>
                              </p:par>
                              <p:par>
                                <p:cTn id="38" presetID="10" presetClass="exit" presetSubtype="0" fill="hold" grpId="1" nodeType="withEffect">
                                  <p:stCondLst>
                                    <p:cond delay="1000"/>
                                  </p:stCondLst>
                                  <p:childTnLst>
                                    <p:animEffect transition="out" filter="fade">
                                      <p:cBhvr>
                                        <p:cTn id="39" dur="2000"/>
                                        <p:tgtEl>
                                          <p:spTgt spid="10">
                                            <p:txEl>
                                              <p:pRg st="0" end="0"/>
                                            </p:txEl>
                                          </p:spTgt>
                                        </p:tgtEl>
                                      </p:cBhvr>
                                    </p:animEffect>
                                    <p:set>
                                      <p:cBhvr>
                                        <p:cTn id="40" dur="1" fill="hold">
                                          <p:stCondLst>
                                            <p:cond delay="1999"/>
                                          </p:stCondLst>
                                        </p:cTn>
                                        <p:tgtEl>
                                          <p:spTgt spid="10">
                                            <p:txEl>
                                              <p:pRg st="0" end="0"/>
                                            </p:txEl>
                                          </p:spTgt>
                                        </p:tgtEl>
                                        <p:attrNameLst>
                                          <p:attrName>style.visibility</p:attrName>
                                        </p:attrNameLst>
                                      </p:cBhvr>
                                      <p:to>
                                        <p:strVal val="hidden"/>
                                      </p:to>
                                    </p:set>
                                  </p:childTnLst>
                                </p:cTn>
                              </p:par>
                              <p:par>
                                <p:cTn id="41" presetID="10" presetClass="exit" presetSubtype="0" fill="hold" grpId="0" nodeType="withEffect">
                                  <p:stCondLst>
                                    <p:cond delay="500"/>
                                  </p:stCondLst>
                                  <p:childTnLst>
                                    <p:animEffect transition="out" filter="fade">
                                      <p:cBhvr>
                                        <p:cTn id="42" dur="1000"/>
                                        <p:tgtEl>
                                          <p:spTgt spid="12"/>
                                        </p:tgtEl>
                                      </p:cBhvr>
                                    </p:animEffect>
                                    <p:set>
                                      <p:cBhvr>
                                        <p:cTn id="43"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0" grpId="0" build="p">
        <p:tmplLst>
          <p:tmpl lvl="1">
            <p:tnLst>
              <p:par>
                <p:cTn presetID="10" presetClass="entr" presetSubtype="0" fill="hold" nodeType="withEffect">
                  <p:stCondLst>
                    <p:cond delay="2000"/>
                  </p:stCondLst>
                  <p:childTnLst>
                    <p:set>
                      <p:cBhvr>
                        <p:cTn dur="1" fill="hold">
                          <p:stCondLst>
                            <p:cond delay="0"/>
                          </p:stCondLst>
                        </p:cTn>
                        <p:tgtEl>
                          <p:spTgt spid="10"/>
                        </p:tgtEl>
                        <p:attrNameLst>
                          <p:attrName>style.visibility</p:attrName>
                        </p:attrNameLst>
                      </p:cBhvr>
                      <p:to>
                        <p:strVal val="visible"/>
                      </p:to>
                    </p:set>
                    <p:animEffect transition="in" filter="fade">
                      <p:cBhvr>
                        <p:cTn dur="3000"/>
                        <p:tgtEl>
                          <p:spTgt spid="10"/>
                        </p:tgtEl>
                      </p:cBhvr>
                    </p:animEffect>
                  </p:childTnLst>
                </p:cTn>
              </p:par>
            </p:tnLst>
          </p:tmpl>
        </p:tmplLst>
      </p:bldP>
      <p:bldP spid="10" grpId="1" build="p">
        <p:tmplLst>
          <p:tmpl lvl="1">
            <p:tnLst>
              <p:par>
                <p:cTn presetID="10" presetClass="exit" presetSubtype="0" fill="hold" nodeType="withEffect">
                  <p:stCondLst>
                    <p:cond delay="1000"/>
                  </p:stCondLst>
                  <p:childTnLst>
                    <p:animEffect transition="out" filter="fade">
                      <p:cBhvr>
                        <p:cTn dur="2000"/>
                        <p:tgtEl>
                          <p:spTgt spid="10"/>
                        </p:tgtEl>
                      </p:cBhvr>
                    </p:animEffect>
                    <p:set>
                      <p:cBhvr>
                        <p:cTn dur="1" fill="hold">
                          <p:stCondLst>
                            <p:cond delay="1999"/>
                          </p:stCondLst>
                        </p:cTn>
                        <p:tgtEl>
                          <p:spTgt spid="10"/>
                        </p:tgtEl>
                        <p:attrNameLst>
                          <p:attrName>style.visibility</p:attrName>
                        </p:attrNameLst>
                      </p:cBhvr>
                      <p:to>
                        <p:strVal val="hidden"/>
                      </p:to>
                    </p:set>
                  </p:childTnLst>
                </p:cTn>
              </p:par>
            </p:tnLst>
          </p:tmpl>
        </p:tmplLst>
      </p:bldP>
      <p:bldP spid="11" grpId="0"/>
      <p:bldP spid="11"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xmlns="" id="{F18DBD5F-C6EC-485E-8ECE-A5152736C43A}"/>
              </a:ext>
            </a:extLst>
          </p:cNvPr>
          <p:cNvSpPr>
            <a:spLocks noGrp="1"/>
          </p:cNvSpPr>
          <p:nvPr>
            <p:ph type="dt" sz="half" idx="10"/>
          </p:nvPr>
        </p:nvSpPr>
        <p:spPr/>
        <p:txBody>
          <a:bodyPr rtlCol="0"/>
          <a:lstStyle/>
          <a:p>
            <a:pPr rtl="0"/>
            <a:fld id="{FC3B5BFB-D790-4C86-9C08-644C31C0932D}" type="datetime1">
              <a:rPr lang="fr-FR" noProof="0" smtClean="0"/>
              <a:t>27/12/2018</a:t>
            </a:fld>
            <a:endParaRPr lang="fr-FR" noProof="0"/>
          </a:p>
        </p:txBody>
      </p:sp>
      <p:sp>
        <p:nvSpPr>
          <p:cNvPr id="3" name="Espace réservé du pied de page 2">
            <a:extLst>
              <a:ext uri="{FF2B5EF4-FFF2-40B4-BE49-F238E27FC236}">
                <a16:creationId xmlns:a16="http://schemas.microsoft.com/office/drawing/2014/main" xmlns="" id="{FB6C0BE6-E24A-4679-B786-AAB41ADCCD5D}"/>
              </a:ext>
            </a:extLst>
          </p:cNvPr>
          <p:cNvSpPr>
            <a:spLocks noGrp="1"/>
          </p:cNvSpPr>
          <p:nvPr>
            <p:ph type="ftr" sz="quarter" idx="11"/>
          </p:nvPr>
        </p:nvSpPr>
        <p:spPr/>
        <p:txBody>
          <a:bodyPr rtlCol="0"/>
          <a:lstStyle/>
          <a:p>
            <a:pPr rtl="0"/>
            <a:r>
              <a:rPr lang="fr-FR" noProof="0" smtClean="0"/>
              <a:t>PPS Lande Décembre 2018</a:t>
            </a:r>
            <a:endParaRPr lang="fr-FR" noProof="0"/>
          </a:p>
        </p:txBody>
      </p:sp>
      <p:sp>
        <p:nvSpPr>
          <p:cNvPr id="4" name="Espace réservé du numéro de diapositive 3">
            <a:extLst>
              <a:ext uri="{FF2B5EF4-FFF2-40B4-BE49-F238E27FC236}">
                <a16:creationId xmlns:a16="http://schemas.microsoft.com/office/drawing/2014/main" xmlns="" id="{73FB9417-93D4-4C41-8E0E-1553E0B5D0CE}"/>
              </a:ext>
            </a:extLst>
          </p:cNvPr>
          <p:cNvSpPr>
            <a:spLocks noGrp="1"/>
          </p:cNvSpPr>
          <p:nvPr>
            <p:ph type="sldNum" sz="quarter" idx="12"/>
          </p:nvPr>
        </p:nvSpPr>
        <p:spPr/>
        <p:txBody>
          <a:bodyPr rtlCol="0"/>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710684303"/>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89865183"/>
      </p:ext>
    </p:extLst>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xmlns="" id="{AC42100B-A111-4379-AEED-6341AC7967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fr-FR" noProof="0"/>
              <a:t>Modifiez le style du titre</a:t>
            </a:r>
          </a:p>
        </p:txBody>
      </p:sp>
      <p:sp>
        <p:nvSpPr>
          <p:cNvPr id="3" name="Espace réservé du texte 2">
            <a:extLst>
              <a:ext uri="{FF2B5EF4-FFF2-40B4-BE49-F238E27FC236}">
                <a16:creationId xmlns:a16="http://schemas.microsoft.com/office/drawing/2014/main" xmlns="" id="{489142F8-7540-4733-B343-07D1C35773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e la date 3">
            <a:extLst>
              <a:ext uri="{FF2B5EF4-FFF2-40B4-BE49-F238E27FC236}">
                <a16:creationId xmlns:a16="http://schemas.microsoft.com/office/drawing/2014/main" xmlns="" id="{C85DAD19-89EC-4830-AED6-293680316A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2795843E-8B99-49EA-9D1C-183C3AC28C8C}" type="datetime1">
              <a:rPr lang="fr-FR" noProof="0" smtClean="0"/>
              <a:t>27/12/2018</a:t>
            </a:fld>
            <a:endParaRPr lang="fr-FR" noProof="0"/>
          </a:p>
        </p:txBody>
      </p:sp>
      <p:sp>
        <p:nvSpPr>
          <p:cNvPr id="5" name="Espace réservé du pied de page 4">
            <a:extLst>
              <a:ext uri="{FF2B5EF4-FFF2-40B4-BE49-F238E27FC236}">
                <a16:creationId xmlns:a16="http://schemas.microsoft.com/office/drawing/2014/main" xmlns="" id="{15DC5E59-6466-4E0A-8317-7FF66CBF36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fr-FR" noProof="0" smtClean="0"/>
              <a:t>PPS Lande Décembre 2018</a:t>
            </a:r>
            <a:endParaRPr lang="fr-FR" noProof="0"/>
          </a:p>
        </p:txBody>
      </p:sp>
      <p:sp>
        <p:nvSpPr>
          <p:cNvPr id="6" name="Espace réservé du numéro de diapositive 5">
            <a:extLst>
              <a:ext uri="{FF2B5EF4-FFF2-40B4-BE49-F238E27FC236}">
                <a16:creationId xmlns:a16="http://schemas.microsoft.com/office/drawing/2014/main" xmlns="" id="{B88CDD0A-74FF-4205-80A3-283831D0C0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1329132325"/>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xmlns="" id="{4B02509B-B6E1-9D46-BF6C-FAFD783D8548}"/>
              </a:ext>
            </a:extLst>
          </p:cNvPr>
          <p:cNvSpPr>
            <a:spLocks noGrp="1"/>
          </p:cNvSpPr>
          <p:nvPr>
            <p:ph type="body" sz="quarter" idx="10"/>
          </p:nvPr>
        </p:nvSpPr>
        <p:spPr/>
        <p:txBody>
          <a:bodyPr rtlCol="0"/>
          <a:lstStyle/>
          <a:p>
            <a:r>
              <a:rPr lang="fr-FR" dirty="0" smtClean="0">
                <a:effectLst>
                  <a:glow rad="228600">
                    <a:schemeClr val="accent5">
                      <a:satMod val="175000"/>
                      <a:alpha val="40000"/>
                    </a:schemeClr>
                  </a:glow>
                  <a:outerShdw blurRad="63500" dist="38100" dir="2700000" algn="tl" rotWithShape="0">
                    <a:schemeClr val="tx1">
                      <a:alpha val="60000"/>
                    </a:schemeClr>
                  </a:outerShdw>
                </a:effectLst>
              </a:rPr>
              <a:t>Je compose pour vous avec ma douce et fidèle amie</a:t>
            </a:r>
          </a:p>
          <a:p>
            <a:endParaRPr lang="fr-FR" dirty="0" smtClean="0">
              <a:effectLst>
                <a:glow rad="228600">
                  <a:schemeClr val="accent5">
                    <a:satMod val="175000"/>
                    <a:alpha val="40000"/>
                  </a:schemeClr>
                </a:glow>
                <a:outerShdw blurRad="63500" dist="38100" dir="2700000" algn="tl" rotWithShape="0">
                  <a:schemeClr val="tx1">
                    <a:alpha val="60000"/>
                  </a:schemeClr>
                </a:outerShdw>
              </a:effectLst>
            </a:endParaRPr>
          </a:p>
          <a:p>
            <a:r>
              <a:rPr lang="fr-FR" dirty="0" smtClean="0">
                <a:effectLst>
                  <a:glow rad="228600">
                    <a:schemeClr val="accent5">
                      <a:satMod val="175000"/>
                      <a:alpha val="40000"/>
                    </a:schemeClr>
                  </a:glow>
                  <a:outerShdw blurRad="63500" dist="38100" dir="2700000" algn="tl" rotWithShape="0">
                    <a:schemeClr val="tx1">
                      <a:alpha val="60000"/>
                    </a:schemeClr>
                  </a:outerShdw>
                </a:effectLst>
              </a:rPr>
              <a:t>20 </a:t>
            </a:r>
            <a:r>
              <a:rPr lang="fr-FR" dirty="0">
                <a:effectLst>
                  <a:glow rad="228600">
                    <a:schemeClr val="accent5">
                      <a:satMod val="175000"/>
                      <a:alpha val="40000"/>
                    </a:schemeClr>
                  </a:glow>
                  <a:outerShdw blurRad="63500" dist="38100" dir="2700000" algn="tl" rotWithShape="0">
                    <a:schemeClr val="tx1">
                      <a:alpha val="60000"/>
                    </a:schemeClr>
                  </a:outerShdw>
                </a:effectLst>
              </a:rPr>
              <a:t>Endroits abandonnés qui donnent froid dans le dos</a:t>
            </a:r>
            <a:endParaRPr lang="fr-FR"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4" name="Titre 3">
            <a:extLst>
              <a:ext uri="{FF2B5EF4-FFF2-40B4-BE49-F238E27FC236}">
                <a16:creationId xmlns:a16="http://schemas.microsoft.com/office/drawing/2014/main" xmlns="" id="{D3E6B0CD-B834-EF4F-AFA1-83526B4B7E7F}"/>
              </a:ext>
            </a:extLst>
          </p:cNvPr>
          <p:cNvSpPr>
            <a:spLocks noGrp="1"/>
          </p:cNvSpPr>
          <p:nvPr>
            <p:ph type="title"/>
          </p:nvPr>
        </p:nvSpPr>
        <p:spPr>
          <a:xfrm>
            <a:off x="2859278" y="1572582"/>
            <a:ext cx="6473443" cy="652403"/>
          </a:xfrm>
        </p:spPr>
        <p:txBody>
          <a:bodyPr rtlCol="0"/>
          <a:lstStyle/>
          <a:p>
            <a:pPr rtl="0"/>
            <a:r>
              <a:rPr lang="fr-FR" sz="6000" b="1" dirty="0" smtClean="0">
                <a:effectLst>
                  <a:glow rad="228600">
                    <a:schemeClr val="accent5">
                      <a:satMod val="175000"/>
                      <a:alpha val="40000"/>
                    </a:schemeClr>
                  </a:glow>
                  <a:outerShdw blurRad="63500" dist="38100" dir="2700000" algn="tl" rotWithShape="0">
                    <a:schemeClr val="tx1">
                      <a:alpha val="60000"/>
                    </a:schemeClr>
                  </a:outerShdw>
                </a:effectLst>
              </a:rPr>
              <a:t>Les Abandons ? </a:t>
            </a:r>
            <a:endParaRPr lang="fr-FR" sz="6000" b="1" dirty="0">
              <a:effectLst>
                <a:glow rad="228600">
                  <a:schemeClr val="accent5">
                    <a:satMod val="175000"/>
                    <a:alpha val="40000"/>
                  </a:schemeClr>
                </a:glow>
                <a:outerShdw blurRad="63500" dist="38100" dir="2700000" algn="tl" rotWithShape="0">
                  <a:schemeClr val="tx1">
                    <a:alpha val="60000"/>
                  </a:schemeClr>
                </a:outerShdw>
              </a:effectLst>
            </a:endParaRPr>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54100" y="4295577"/>
            <a:ext cx="4153480" cy="2838846"/>
          </a:xfrm>
          <a:prstGeom prst="rect">
            <a:avLst/>
          </a:prstGeom>
        </p:spPr>
      </p:pic>
    </p:spTree>
    <p:extLst>
      <p:ext uri="{BB962C8B-B14F-4D97-AF65-F5344CB8AC3E}">
        <p14:creationId xmlns:p14="http://schemas.microsoft.com/office/powerpoint/2010/main" val="1823569869"/>
      </p:ext>
    </p:extLst>
  </p:cSld>
  <p:clrMapOvr>
    <a:masterClrMapping/>
  </p:clrMapOvr>
  <mc:AlternateContent xmlns:mc="http://schemas.openxmlformats.org/markup-compatibility/2006">
    <mc:Choice xmlns:p14="http://schemas.microsoft.com/office/powerpoint/2010/main" Requires="p14">
      <p:transition spd="slow" p14:dur="6750" advTm="7000">
        <p14:vortex dir="r"/>
        <p:sndAc>
          <p:stSnd loop="1">
            <p:snd r:embed="rId3" name="16 El Condor Pasa.wav"/>
          </p:stSnd>
        </p:sndAc>
      </p:transition>
    </mc:Choice>
    <mc:Fallback>
      <p:transition spd="slow" advTm="7000">
        <p:fade/>
        <p:sndAc>
          <p:stSnd loop="1">
            <p:snd r:embed="rId3" name="16 El Condor Pas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2" end="2"/>
                                            </p:txEl>
                                          </p:spTgt>
                                        </p:tgtEl>
                                        <p:attrNameLst>
                                          <p:attrName>ppt_w</p:attrName>
                                        </p:attrNameLst>
                                      </p:cBhvr>
                                    </p:anim>
                                    <p:anim by="(#ppt_w*0.50)" calcmode="lin" valueType="num">
                                      <p:cBhvr>
                                        <p:cTn id="16" dur="500" decel="50000" autoRev="1" fill="hold">
                                          <p:stCondLst>
                                            <p:cond delay="0"/>
                                          </p:stCondLst>
                                        </p:cTn>
                                        <p:tgtEl>
                                          <p:spTgt spid="5">
                                            <p:txEl>
                                              <p:pRg st="2" end="2"/>
                                            </p:txEl>
                                          </p:spTgt>
                                        </p:tgtEl>
                                        <p:attrNameLst>
                                          <p:attrName>ppt_x</p:attrName>
                                        </p:attrNameLst>
                                      </p:cBhvr>
                                    </p:anim>
                                    <p:anim from="(-#ppt_h/2)" to="(#ppt_y)" calcmode="lin" valueType="num">
                                      <p:cBhvr>
                                        <p:cTn id="17" dur="1000" fill="hold">
                                          <p:stCondLst>
                                            <p:cond delay="0"/>
                                          </p:stCondLst>
                                        </p:cTn>
                                        <p:tgtEl>
                                          <p:spTgt spid="5">
                                            <p:txEl>
                                              <p:pRg st="2" end="2"/>
                                            </p:txEl>
                                          </p:spTgt>
                                        </p:tgtEl>
                                        <p:attrNameLst>
                                          <p:attrName>ppt_y</p:attrName>
                                        </p:attrNameLst>
                                      </p:cBhvr>
                                    </p:anim>
                                    <p:animRot by="21600000">
                                      <p:cBhvr>
                                        <p:cTn id="18" dur="1000" fill="hold">
                                          <p:stCondLst>
                                            <p:cond delay="0"/>
                                          </p:stCondLst>
                                        </p:cTn>
                                        <p:tgtEl>
                                          <p:spTgt spid="5">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 by="(-#ppt_w*2)" calcmode="lin" valueType="num">
                                      <p:cBhvr rctx="PPT">
                                        <p:cTn id="30" dur="500" autoRev="1" fill="hold">
                                          <p:stCondLst>
                                            <p:cond delay="0"/>
                                          </p:stCondLst>
                                        </p:cTn>
                                        <p:tgtEl>
                                          <p:spTgt spid="4"/>
                                        </p:tgtEl>
                                        <p:attrNameLst>
                                          <p:attrName>ppt_w</p:attrName>
                                        </p:attrNameLst>
                                      </p:cBhvr>
                                    </p:anim>
                                    <p:anim by="(#ppt_w*0.50)" calcmode="lin" valueType="num">
                                      <p:cBhvr>
                                        <p:cTn id="31" dur="500" decel="50000" autoRev="1" fill="hold">
                                          <p:stCondLst>
                                            <p:cond delay="0"/>
                                          </p:stCondLst>
                                        </p:cTn>
                                        <p:tgtEl>
                                          <p:spTgt spid="4"/>
                                        </p:tgtEl>
                                        <p:attrNameLst>
                                          <p:attrName>ppt_x</p:attrName>
                                        </p:attrNameLst>
                                      </p:cBhvr>
                                    </p:anim>
                                    <p:anim from="(-#ppt_h/2)" to="(#ppt_y)" calcmode="lin" valueType="num">
                                      <p:cBhvr>
                                        <p:cTn id="32" dur="1000" fill="hold">
                                          <p:stCondLst>
                                            <p:cond delay="0"/>
                                          </p:stCondLst>
                                        </p:cTn>
                                        <p:tgtEl>
                                          <p:spTgt spid="4"/>
                                        </p:tgtEl>
                                        <p:attrNameLst>
                                          <p:attrName>ppt_y</p:attrName>
                                        </p:attrNameLst>
                                      </p:cBhvr>
                                    </p:anim>
                                    <p:animRot by="21600000">
                                      <p:cBhvr>
                                        <p:cTn id="33"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a:t>
            </a:fld>
            <a:endParaRPr lang="fr-FR" sz="2000" noProof="0" dirty="0"/>
          </a:p>
        </p:txBody>
      </p:sp>
      <p:sp>
        <p:nvSpPr>
          <p:cNvPr id="6" name="Rectangle 5"/>
          <p:cNvSpPr/>
          <p:nvPr/>
        </p:nvSpPr>
        <p:spPr>
          <a:xfrm>
            <a:off x="914400" y="157842"/>
            <a:ext cx="10435772" cy="5847755"/>
          </a:xfrm>
          <a:prstGeom prst="rect">
            <a:avLst/>
          </a:prstGeom>
        </p:spPr>
        <p:txBody>
          <a:bodyPr wrap="square">
            <a:spAutoFit/>
          </a:bodyPr>
          <a:lstStyle/>
          <a:p>
            <a:endParaRPr lang="fr-FR" dirty="0"/>
          </a:p>
          <a:p>
            <a:endParaRPr lang="fr-FR" sz="3600" b="1" dirty="0">
              <a:effectLst>
                <a:glow rad="139700">
                  <a:schemeClr val="accent4">
                    <a:satMod val="175000"/>
                    <a:alpha val="40000"/>
                  </a:schemeClr>
                </a:glow>
              </a:effectLst>
            </a:endParaRPr>
          </a:p>
          <a:p>
            <a:r>
              <a:rPr lang="fr-FR" sz="3200" b="1" dirty="0" smtClean="0">
                <a:effectLst>
                  <a:glow rad="139700">
                    <a:schemeClr val="accent4">
                      <a:satMod val="175000"/>
                      <a:alpha val="40000"/>
                    </a:schemeClr>
                  </a:glow>
                </a:effectLst>
              </a:rPr>
              <a:t>Sympa-sympa , </a:t>
            </a:r>
            <a:r>
              <a:rPr lang="fr-FR" sz="3200" b="1" dirty="0">
                <a:effectLst>
                  <a:glow rad="139700">
                    <a:schemeClr val="accent4">
                      <a:satMod val="175000"/>
                      <a:alpha val="40000"/>
                    </a:schemeClr>
                  </a:glow>
                </a:effectLst>
              </a:rPr>
              <a:t>tout en retenant son souffle, a sélectionné les endroits les plus mystérieux de la planète, des lieux qui font peur mais que nous voulons absolument voir.</a:t>
            </a:r>
          </a:p>
          <a:p>
            <a:endParaRPr lang="fr-FR" sz="3200" b="1" dirty="0">
              <a:effectLst>
                <a:glow rad="139700">
                  <a:schemeClr val="accent4">
                    <a:satMod val="175000"/>
                    <a:alpha val="40000"/>
                  </a:schemeClr>
                </a:glow>
              </a:effectLst>
            </a:endParaRPr>
          </a:p>
          <a:p>
            <a:r>
              <a:rPr lang="fr-FR" sz="3200" b="1" dirty="0">
                <a:effectLst>
                  <a:glow rad="139700">
                    <a:schemeClr val="accent4">
                      <a:satMod val="175000"/>
                      <a:alpha val="40000"/>
                    </a:schemeClr>
                  </a:glow>
                </a:effectLst>
              </a:rPr>
              <a:t>Le mélange de mystère et de danger provoque de la peur mais, également, et malgré toi, attire ton attention et aiguise ta curiosité. Le fait de voir la nature, qui rattrape peu à peu ce que les humains ont créé, nous fait comprendre à quel point nous sommes insignifiants : nous ne sommes rien face aux assauts du temps.</a:t>
            </a:r>
          </a:p>
        </p:txBody>
      </p:sp>
    </p:spTree>
    <p:extLst>
      <p:ext uri="{BB962C8B-B14F-4D97-AF65-F5344CB8AC3E}">
        <p14:creationId xmlns:p14="http://schemas.microsoft.com/office/powerpoint/2010/main" val="917409932"/>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2" end="2"/>
                                            </p:txEl>
                                          </p:spTgt>
                                        </p:tgtEl>
                                        <p:attrNameLst>
                                          <p:attrName>ppt_w</p:attrName>
                                        </p:attrNameLst>
                                      </p:cBhvr>
                                    </p:anim>
                                    <p:anim by="(#ppt_w*0.50)" calcmode="lin" valueType="num">
                                      <p:cBhvr>
                                        <p:cTn id="8" dur="500" decel="50000" autoRev="1" fill="hold">
                                          <p:stCondLst>
                                            <p:cond delay="0"/>
                                          </p:stCondLst>
                                        </p:cTn>
                                        <p:tgtEl>
                                          <p:spTgt spid="6">
                                            <p:txEl>
                                              <p:pRg st="2" end="2"/>
                                            </p:txEl>
                                          </p:spTgt>
                                        </p:tgtEl>
                                        <p:attrNameLst>
                                          <p:attrName>ppt_x</p:attrName>
                                        </p:attrNameLst>
                                      </p:cBhvr>
                                    </p:anim>
                                    <p:anim from="(-#ppt_h/2)" to="(#ppt_y)" calcmode="lin" valueType="num">
                                      <p:cBhvr>
                                        <p:cTn id="9" dur="1000" fill="hold">
                                          <p:stCondLst>
                                            <p:cond delay="0"/>
                                          </p:stCondLst>
                                        </p:cTn>
                                        <p:tgtEl>
                                          <p:spTgt spid="6">
                                            <p:txEl>
                                              <p:pRg st="2" end="2"/>
                                            </p:txEl>
                                          </p:spTgt>
                                        </p:tgtEl>
                                        <p:attrNameLst>
                                          <p:attrName>ppt_y</p:attrName>
                                        </p:attrNameLst>
                                      </p:cBhvr>
                                    </p:anim>
                                    <p:animRot by="21600000">
                                      <p:cBhvr>
                                        <p:cTn id="10" dur="1000" fill="hold">
                                          <p:stCondLst>
                                            <p:cond delay="0"/>
                                          </p:stCondLst>
                                        </p:cTn>
                                        <p:tgtEl>
                                          <p:spTgt spid="6">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4" end="4"/>
                                            </p:txEl>
                                          </p:spTgt>
                                        </p:tgtEl>
                                        <p:attrNameLst>
                                          <p:attrName>ppt_w</p:attrName>
                                        </p:attrNameLst>
                                      </p:cBhvr>
                                    </p:anim>
                                    <p:anim by="(#ppt_w*0.50)" calcmode="lin" valueType="num">
                                      <p:cBhvr>
                                        <p:cTn id="16" dur="500" decel="50000" autoRev="1" fill="hold">
                                          <p:stCondLst>
                                            <p:cond delay="0"/>
                                          </p:stCondLst>
                                        </p:cTn>
                                        <p:tgtEl>
                                          <p:spTgt spid="6">
                                            <p:txEl>
                                              <p:pRg st="4" end="4"/>
                                            </p:txEl>
                                          </p:spTgt>
                                        </p:tgtEl>
                                        <p:attrNameLst>
                                          <p:attrName>ppt_x</p:attrName>
                                        </p:attrNameLst>
                                      </p:cBhvr>
                                    </p:anim>
                                    <p:anim from="(-#ppt_h/2)" to="(#ppt_y)" calcmode="lin" valueType="num">
                                      <p:cBhvr>
                                        <p:cTn id="17" dur="1000" fill="hold">
                                          <p:stCondLst>
                                            <p:cond delay="0"/>
                                          </p:stCondLst>
                                        </p:cTn>
                                        <p:tgtEl>
                                          <p:spTgt spid="6">
                                            <p:txEl>
                                              <p:pRg st="4" end="4"/>
                                            </p:txEl>
                                          </p:spTgt>
                                        </p:tgtEl>
                                        <p:attrNameLst>
                                          <p:attrName>ppt_y</p:attrName>
                                        </p:attrNameLst>
                                      </p:cBhvr>
                                    </p:anim>
                                    <p:animRot by="21600000">
                                      <p:cBhvr>
                                        <p:cTn id="18" dur="1000" fill="hold">
                                          <p:stCondLst>
                                            <p:cond delay="0"/>
                                          </p:stCondLst>
                                        </p:cTn>
                                        <p:tgtEl>
                                          <p:spTgt spid="6">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353767" y="49627"/>
            <a:ext cx="9415834" cy="6808372"/>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a:t>
            </a:fld>
            <a:endParaRPr lang="fr-FR" sz="2000" noProof="0" dirty="0"/>
          </a:p>
        </p:txBody>
      </p:sp>
      <p:sp>
        <p:nvSpPr>
          <p:cNvPr id="6" name="Rectangle 5"/>
          <p:cNvSpPr/>
          <p:nvPr/>
        </p:nvSpPr>
        <p:spPr>
          <a:xfrm>
            <a:off x="3385591" y="115206"/>
            <a:ext cx="5674951" cy="646331"/>
          </a:xfrm>
          <a:prstGeom prst="rect">
            <a:avLst/>
          </a:prstGeom>
        </p:spPr>
        <p:txBody>
          <a:bodyPr wrap="none">
            <a:spAutoFit/>
          </a:bodyPr>
          <a:lstStyle/>
          <a:p>
            <a:r>
              <a:rPr lang="fr-FR" sz="3600" b="1" dirty="0"/>
              <a:t>Ville fantôme </a:t>
            </a:r>
            <a:r>
              <a:rPr lang="fr-FR" sz="3600" b="1" dirty="0" err="1"/>
              <a:t>Sanzhi</a:t>
            </a:r>
            <a:r>
              <a:rPr lang="fr-FR" sz="3600" b="1" dirty="0"/>
              <a:t>, Taïwan</a:t>
            </a:r>
          </a:p>
        </p:txBody>
      </p:sp>
    </p:spTree>
    <p:extLst>
      <p:ext uri="{BB962C8B-B14F-4D97-AF65-F5344CB8AC3E}">
        <p14:creationId xmlns:p14="http://schemas.microsoft.com/office/powerpoint/2010/main" val="850765850"/>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4</a:t>
            </a:fld>
            <a:endParaRPr lang="fr-FR" sz="2000" noProof="0" dirty="0"/>
          </a:p>
        </p:txBody>
      </p:sp>
      <p:sp>
        <p:nvSpPr>
          <p:cNvPr id="4" name="Rectangle 3"/>
          <p:cNvSpPr/>
          <p:nvPr/>
        </p:nvSpPr>
        <p:spPr>
          <a:xfrm>
            <a:off x="535215" y="164769"/>
            <a:ext cx="11364685" cy="6494085"/>
          </a:xfrm>
          <a:prstGeom prst="rect">
            <a:avLst/>
          </a:prstGeom>
        </p:spPr>
        <p:txBody>
          <a:bodyPr wrap="square">
            <a:spAutoFit/>
          </a:bodyPr>
          <a:lstStyle/>
          <a:p>
            <a:r>
              <a:rPr lang="fr-FR" sz="3200" b="1" dirty="0">
                <a:effectLst>
                  <a:glow rad="228600">
                    <a:schemeClr val="accent4">
                      <a:satMod val="175000"/>
                      <a:alpha val="40000"/>
                    </a:schemeClr>
                  </a:glow>
                </a:effectLst>
              </a:rPr>
              <a:t>Il s'agit d'un centre touristique côtier de luxe, qui a été construit spécifiquement pour les gens riches de la région. Or, pendant sa construction, quelque chose de bizarre a eu lieu. Des dizaines d'employés mouraient : ils se cassaient le cou en tombant des hauteurs malgré les supports de sécurité, ou ils trouvaient la mort sous les grues qui tombaient elles aussi. Les voisins étaient persuadés que la ville était habitée par de méchants fantômes. Ils racontaient des histoires affreuses sur un camp de concentration japonais, qui a existé à ce même endroit. Vers 1980, la construction s'est donc interrompue et le projet a été abandonné. Personne n'a voulu acheter les appartements. Les autorités ne détruisent pas le bâtiment, car les gens croient que les esprits maléfiques seraient alors libérés.</a:t>
            </a:r>
          </a:p>
        </p:txBody>
      </p:sp>
    </p:spTree>
    <p:extLst>
      <p:ext uri="{BB962C8B-B14F-4D97-AF65-F5344CB8AC3E}">
        <p14:creationId xmlns:p14="http://schemas.microsoft.com/office/powerpoint/2010/main" val="2226026099"/>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986971" y="25600"/>
            <a:ext cx="10218058" cy="6806799"/>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5</a:t>
            </a:fld>
            <a:endParaRPr lang="fr-FR" sz="2000" noProof="0" dirty="0"/>
          </a:p>
        </p:txBody>
      </p:sp>
      <p:sp>
        <p:nvSpPr>
          <p:cNvPr id="6" name="Rectangle 5"/>
          <p:cNvSpPr/>
          <p:nvPr/>
        </p:nvSpPr>
        <p:spPr>
          <a:xfrm>
            <a:off x="1800791" y="136462"/>
            <a:ext cx="8376332" cy="646331"/>
          </a:xfrm>
          <a:prstGeom prst="rect">
            <a:avLst/>
          </a:prstGeom>
        </p:spPr>
        <p:txBody>
          <a:bodyPr wrap="none">
            <a:spAutoFit/>
          </a:bodyPr>
          <a:lstStyle/>
          <a:p>
            <a:r>
              <a:rPr lang="fr-FR" sz="3600" b="1" dirty="0">
                <a:effectLst>
                  <a:glow rad="139700">
                    <a:schemeClr val="accent4">
                      <a:satMod val="175000"/>
                      <a:alpha val="40000"/>
                    </a:schemeClr>
                  </a:glow>
                </a:effectLst>
              </a:rPr>
              <a:t>L'hôpital abandonné de </a:t>
            </a:r>
            <a:r>
              <a:rPr lang="fr-FR" sz="3600" b="1" dirty="0" err="1">
                <a:effectLst>
                  <a:glow rad="139700">
                    <a:schemeClr val="accent4">
                      <a:satMod val="175000"/>
                      <a:alpha val="40000"/>
                    </a:schemeClr>
                  </a:glow>
                </a:effectLst>
              </a:rPr>
              <a:t>Beelitz</a:t>
            </a:r>
            <a:r>
              <a:rPr lang="fr-FR" sz="3600" b="1" dirty="0">
                <a:effectLst>
                  <a:glow rad="139700">
                    <a:schemeClr val="accent4">
                      <a:satMod val="175000"/>
                      <a:alpha val="40000"/>
                    </a:schemeClr>
                  </a:glow>
                </a:effectLst>
              </a:rPr>
              <a:t>, Allemagne</a:t>
            </a:r>
          </a:p>
        </p:txBody>
      </p:sp>
    </p:spTree>
    <p:extLst>
      <p:ext uri="{BB962C8B-B14F-4D97-AF65-F5344CB8AC3E}">
        <p14:creationId xmlns:p14="http://schemas.microsoft.com/office/powerpoint/2010/main" val="2464482132"/>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6</a:t>
            </a:fld>
            <a:endParaRPr lang="fr-FR" sz="2000" noProof="0" dirty="0"/>
          </a:p>
        </p:txBody>
      </p:sp>
      <p:pic>
        <p:nvPicPr>
          <p:cNvPr id="4" name="Image 3"/>
          <p:cNvPicPr>
            <a:picLocks noChangeAspect="1"/>
          </p:cNvPicPr>
          <p:nvPr/>
        </p:nvPicPr>
        <p:blipFill>
          <a:blip r:embed="rId3"/>
          <a:stretch>
            <a:fillRect/>
          </a:stretch>
        </p:blipFill>
        <p:spPr>
          <a:xfrm>
            <a:off x="2050900" y="8586"/>
            <a:ext cx="8080071" cy="6849414"/>
          </a:xfrm>
          <a:prstGeom prst="rect">
            <a:avLst/>
          </a:prstGeom>
          <a:effectLst>
            <a:softEdge rad="127000"/>
          </a:effectLst>
        </p:spPr>
      </p:pic>
    </p:spTree>
    <p:extLst>
      <p:ext uri="{BB962C8B-B14F-4D97-AF65-F5344CB8AC3E}">
        <p14:creationId xmlns:p14="http://schemas.microsoft.com/office/powerpoint/2010/main" val="249947415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7</a:t>
            </a:fld>
            <a:endParaRPr lang="fr-FR" sz="2000" noProof="0" dirty="0"/>
          </a:p>
        </p:txBody>
      </p:sp>
      <p:sp>
        <p:nvSpPr>
          <p:cNvPr id="4" name="Rectangle 3"/>
          <p:cNvSpPr/>
          <p:nvPr/>
        </p:nvSpPr>
        <p:spPr>
          <a:xfrm>
            <a:off x="1843313" y="1133164"/>
            <a:ext cx="8374743" cy="4524315"/>
          </a:xfrm>
          <a:prstGeom prst="rect">
            <a:avLst/>
          </a:prstGeom>
        </p:spPr>
        <p:txBody>
          <a:bodyPr wrap="square">
            <a:spAutoFit/>
          </a:bodyPr>
          <a:lstStyle/>
          <a:p>
            <a:r>
              <a:rPr lang="fr-FR" sz="3600" b="1" dirty="0">
                <a:effectLst>
                  <a:glow rad="228600">
                    <a:schemeClr val="accent4">
                      <a:satMod val="175000"/>
                      <a:alpha val="40000"/>
                    </a:schemeClr>
                  </a:glow>
                </a:effectLst>
              </a:rPr>
              <a:t>La ville de </a:t>
            </a:r>
            <a:r>
              <a:rPr lang="fr-FR" sz="3600" b="1" dirty="0" err="1">
                <a:effectLst>
                  <a:glow rad="228600">
                    <a:schemeClr val="accent4">
                      <a:satMod val="175000"/>
                      <a:alpha val="40000"/>
                    </a:schemeClr>
                  </a:glow>
                </a:effectLst>
              </a:rPr>
              <a:t>Beelitz</a:t>
            </a:r>
            <a:r>
              <a:rPr lang="fr-FR" sz="3600" b="1" dirty="0">
                <a:effectLst>
                  <a:glow rad="228600">
                    <a:schemeClr val="accent4">
                      <a:satMod val="175000"/>
                      <a:alpha val="40000"/>
                    </a:schemeClr>
                  </a:glow>
                </a:effectLst>
              </a:rPr>
              <a:t> se trouve à 40 kilomètres de la capitale allemande. Pendant la Première et la seconde Guerre Mondiale, l'hôpital a été utilisé par les militaires, et en 1916, Adolf Hitler y a été soigné. En 1995, les gens ont abandonné la zone, et depuis sa destruction graduelle a commencé</a:t>
            </a:r>
          </a:p>
        </p:txBody>
      </p:sp>
    </p:spTree>
    <p:extLst>
      <p:ext uri="{BB962C8B-B14F-4D97-AF65-F5344CB8AC3E}">
        <p14:creationId xmlns:p14="http://schemas.microsoft.com/office/powerpoint/2010/main" val="362747415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8</a:t>
            </a:fld>
            <a:endParaRPr lang="fr-FR" sz="2000" noProof="0" dirty="0"/>
          </a:p>
        </p:txBody>
      </p:sp>
      <p:pic>
        <p:nvPicPr>
          <p:cNvPr id="4" name="Image 3"/>
          <p:cNvPicPr>
            <a:picLocks noChangeAspect="1"/>
          </p:cNvPicPr>
          <p:nvPr/>
        </p:nvPicPr>
        <p:blipFill>
          <a:blip r:embed="rId3"/>
          <a:stretch>
            <a:fillRect/>
          </a:stretch>
        </p:blipFill>
        <p:spPr>
          <a:xfrm>
            <a:off x="1519305" y="25266"/>
            <a:ext cx="9119666" cy="6832734"/>
          </a:xfrm>
          <a:prstGeom prst="rect">
            <a:avLst/>
          </a:prstGeom>
          <a:effectLst>
            <a:softEdge rad="127000"/>
          </a:effectLst>
        </p:spPr>
      </p:pic>
      <p:sp>
        <p:nvSpPr>
          <p:cNvPr id="6" name="Rectangle 5"/>
          <p:cNvSpPr/>
          <p:nvPr/>
        </p:nvSpPr>
        <p:spPr>
          <a:xfrm>
            <a:off x="798497" y="115206"/>
            <a:ext cx="10903434" cy="646331"/>
          </a:xfrm>
          <a:prstGeom prst="rect">
            <a:avLst/>
          </a:prstGeom>
        </p:spPr>
        <p:txBody>
          <a:bodyPr wrap="none">
            <a:spAutoFit/>
          </a:bodyPr>
          <a:lstStyle/>
          <a:p>
            <a:r>
              <a:rPr lang="fr-FR" sz="3600" b="1" dirty="0">
                <a:effectLst>
                  <a:glow rad="228600">
                    <a:schemeClr val="accent4">
                      <a:satMod val="175000"/>
                      <a:alpha val="40000"/>
                    </a:schemeClr>
                  </a:glow>
                </a:effectLst>
              </a:rPr>
              <a:t>Département 8 de l'usine "</a:t>
            </a:r>
            <a:r>
              <a:rPr lang="fr-FR" sz="3600" b="1" dirty="0" err="1">
                <a:effectLst>
                  <a:glow rad="228600">
                    <a:schemeClr val="accent4">
                      <a:satMod val="175000"/>
                      <a:alpha val="40000"/>
                    </a:schemeClr>
                  </a:glow>
                </a:effectLst>
              </a:rPr>
              <a:t>Dagdizel</a:t>
            </a:r>
            <a:r>
              <a:rPr lang="fr-FR" sz="3600" b="1" dirty="0">
                <a:effectLst>
                  <a:glow rad="228600">
                    <a:schemeClr val="accent4">
                      <a:satMod val="175000"/>
                      <a:alpha val="40000"/>
                    </a:schemeClr>
                  </a:glow>
                </a:effectLst>
              </a:rPr>
              <a:t>" </a:t>
            </a:r>
            <a:r>
              <a:rPr lang="fr-FR" sz="3600" b="1" dirty="0" err="1">
                <a:effectLst>
                  <a:glow rad="228600">
                    <a:schemeClr val="accent4">
                      <a:satMod val="175000"/>
                      <a:alpha val="40000"/>
                    </a:schemeClr>
                  </a:glow>
                </a:effectLst>
              </a:rPr>
              <a:t>Majachkala</a:t>
            </a:r>
            <a:r>
              <a:rPr lang="fr-FR" sz="3600" b="1" dirty="0">
                <a:effectLst>
                  <a:glow rad="228600">
                    <a:schemeClr val="accent4">
                      <a:satMod val="175000"/>
                      <a:alpha val="40000"/>
                    </a:schemeClr>
                  </a:glow>
                </a:effectLst>
              </a:rPr>
              <a:t>, Russie</a:t>
            </a:r>
          </a:p>
        </p:txBody>
      </p:sp>
    </p:spTree>
    <p:extLst>
      <p:ext uri="{BB962C8B-B14F-4D97-AF65-F5344CB8AC3E}">
        <p14:creationId xmlns:p14="http://schemas.microsoft.com/office/powerpoint/2010/main" val="326777192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9</a:t>
            </a:fld>
            <a:endParaRPr lang="fr-FR" sz="2000" noProof="0" dirty="0"/>
          </a:p>
        </p:txBody>
      </p:sp>
      <p:sp>
        <p:nvSpPr>
          <p:cNvPr id="4" name="Rectangle 3"/>
          <p:cNvSpPr/>
          <p:nvPr/>
        </p:nvSpPr>
        <p:spPr>
          <a:xfrm>
            <a:off x="609600" y="292637"/>
            <a:ext cx="11132457" cy="6186309"/>
          </a:xfrm>
          <a:prstGeom prst="rect">
            <a:avLst/>
          </a:prstGeom>
        </p:spPr>
        <p:txBody>
          <a:bodyPr wrap="square">
            <a:spAutoFit/>
          </a:bodyPr>
          <a:lstStyle/>
          <a:p>
            <a:r>
              <a:rPr lang="fr-FR" sz="3600" b="1" dirty="0">
                <a:effectLst>
                  <a:glow rad="228600">
                    <a:schemeClr val="accent4">
                      <a:satMod val="175000"/>
                      <a:alpha val="40000"/>
                    </a:schemeClr>
                  </a:glow>
                </a:effectLst>
              </a:rPr>
              <a:t>Station Navale d’Armes d’essai, mise en fonctionnement en 1939. Située à une distance de 2,7 km de la côte, cela fait longtemps qu’elle n’est plus utilisée. La construction a été compliquée à cause des conditions climatiques difficiles de la zone. Malheureusement, la construction n'a servi d’usine que durant très peu de temps. Les conditions de travail ayant changé, en avril 1966, ce magnifique immeuble a été abandonné. Maintenant, la structure est laissée à elle-même, au bord de la Mer Caspienne, et nous donne l'impression d'une sorte de monstre surgi d'un film d’horreur.</a:t>
            </a:r>
          </a:p>
        </p:txBody>
      </p:sp>
    </p:spTree>
    <p:extLst>
      <p:ext uri="{BB962C8B-B14F-4D97-AF65-F5344CB8AC3E}">
        <p14:creationId xmlns:p14="http://schemas.microsoft.com/office/powerpoint/2010/main" val="377842645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467591" y="59989"/>
            <a:ext cx="11158352" cy="6798011"/>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10</a:t>
            </a:fld>
            <a:endParaRPr lang="fr-FR" sz="2000" noProof="0" dirty="0"/>
          </a:p>
        </p:txBody>
      </p:sp>
      <p:sp>
        <p:nvSpPr>
          <p:cNvPr id="6" name="Rectangle 5"/>
          <p:cNvSpPr/>
          <p:nvPr/>
        </p:nvSpPr>
        <p:spPr>
          <a:xfrm>
            <a:off x="1777136" y="115206"/>
            <a:ext cx="8539261" cy="646331"/>
          </a:xfrm>
          <a:prstGeom prst="rect">
            <a:avLst/>
          </a:prstGeom>
        </p:spPr>
        <p:txBody>
          <a:bodyPr wrap="none">
            <a:spAutoFit/>
          </a:bodyPr>
          <a:lstStyle/>
          <a:p>
            <a:r>
              <a:rPr lang="fr-FR" sz="3600" b="1" dirty="0">
                <a:solidFill>
                  <a:schemeClr val="bg1"/>
                </a:solidFill>
              </a:rPr>
              <a:t>Hôpital psychiatrique </a:t>
            </a:r>
            <a:r>
              <a:rPr lang="fr-FR" sz="3600" b="1" dirty="0" err="1">
                <a:solidFill>
                  <a:schemeClr val="bg1"/>
                </a:solidFill>
              </a:rPr>
              <a:t>Sykehus</a:t>
            </a:r>
            <a:r>
              <a:rPr lang="fr-FR" sz="3600" b="1" dirty="0">
                <a:solidFill>
                  <a:schemeClr val="bg1"/>
                </a:solidFill>
              </a:rPr>
              <a:t> Lier, Norvège</a:t>
            </a:r>
          </a:p>
        </p:txBody>
      </p:sp>
    </p:spTree>
    <p:extLst>
      <p:ext uri="{BB962C8B-B14F-4D97-AF65-F5344CB8AC3E}">
        <p14:creationId xmlns:p14="http://schemas.microsoft.com/office/powerpoint/2010/main" val="3551131330"/>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11</a:t>
            </a:fld>
            <a:endParaRPr lang="fr-FR" sz="2000" noProof="0" dirty="0"/>
          </a:p>
        </p:txBody>
      </p:sp>
      <p:sp>
        <p:nvSpPr>
          <p:cNvPr id="4" name="Rectangle 3"/>
          <p:cNvSpPr/>
          <p:nvPr/>
        </p:nvSpPr>
        <p:spPr>
          <a:xfrm>
            <a:off x="304800" y="579166"/>
            <a:ext cx="10958286" cy="5632311"/>
          </a:xfrm>
          <a:prstGeom prst="rect">
            <a:avLst/>
          </a:prstGeom>
        </p:spPr>
        <p:txBody>
          <a:bodyPr wrap="square">
            <a:spAutoFit/>
          </a:bodyPr>
          <a:lstStyle/>
          <a:p>
            <a:r>
              <a:rPr lang="fr-FR" sz="3600" b="1" dirty="0">
                <a:effectLst>
                  <a:glow rad="228600">
                    <a:schemeClr val="accent4">
                      <a:satMod val="175000"/>
                      <a:alpha val="40000"/>
                    </a:schemeClr>
                  </a:glow>
                </a:effectLst>
              </a:rPr>
              <a:t>Hôpital psychiatrique </a:t>
            </a:r>
            <a:r>
              <a:rPr lang="fr-FR" sz="3600" b="1" dirty="0" err="1">
                <a:effectLst>
                  <a:glow rad="228600">
                    <a:schemeClr val="accent4">
                      <a:satMod val="175000"/>
                      <a:alpha val="40000"/>
                    </a:schemeClr>
                  </a:glow>
                </a:effectLst>
              </a:rPr>
              <a:t>Sykehus</a:t>
            </a:r>
            <a:r>
              <a:rPr lang="fr-FR" sz="3600" b="1" dirty="0">
                <a:effectLst>
                  <a:glow rad="228600">
                    <a:schemeClr val="accent4">
                      <a:satMod val="175000"/>
                      <a:alpha val="40000"/>
                    </a:schemeClr>
                  </a:glow>
                </a:effectLst>
              </a:rPr>
              <a:t> Lier, Norvège Cet hôpital psychiatrique norvégien, situé dans le petit village de Lier, à une demi-heure d’Oslo, a un sombre passé. À une époque, des expériences étaient menées sur les malades, et pour des raisons inconnues, quatre des 12 bâtiments de ce complexe ont été soudainement abandonnés en 1985, avec tout, les équipements, les lits et même les dossiers des patients et leurs affaires... Malgré cette affreuse histoire, le reste des bâtiments de ce complexe fonctionne encore aujourd’hui...</a:t>
            </a:r>
          </a:p>
        </p:txBody>
      </p:sp>
    </p:spTree>
    <p:extLst>
      <p:ext uri="{BB962C8B-B14F-4D97-AF65-F5344CB8AC3E}">
        <p14:creationId xmlns:p14="http://schemas.microsoft.com/office/powerpoint/2010/main" val="234635149"/>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948540" y="-13075"/>
            <a:ext cx="10314546" cy="6871075"/>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12</a:t>
            </a:fld>
            <a:endParaRPr lang="fr-FR" sz="2000" noProof="0" dirty="0"/>
          </a:p>
        </p:txBody>
      </p:sp>
      <p:sp>
        <p:nvSpPr>
          <p:cNvPr id="6" name="Rectangle 5"/>
          <p:cNvSpPr/>
          <p:nvPr/>
        </p:nvSpPr>
        <p:spPr>
          <a:xfrm>
            <a:off x="3797759" y="36677"/>
            <a:ext cx="4722127" cy="646331"/>
          </a:xfrm>
          <a:prstGeom prst="rect">
            <a:avLst/>
          </a:prstGeom>
        </p:spPr>
        <p:txBody>
          <a:bodyPr wrap="none">
            <a:spAutoFit/>
          </a:bodyPr>
          <a:lstStyle/>
          <a:p>
            <a:r>
              <a:rPr lang="fr-FR" sz="3600" b="1" dirty="0">
                <a:solidFill>
                  <a:schemeClr val="bg1"/>
                </a:solidFill>
              </a:rPr>
              <a:t>L'île </a:t>
            </a:r>
            <a:r>
              <a:rPr lang="fr-FR" sz="3600" b="1" dirty="0" err="1">
                <a:solidFill>
                  <a:schemeClr val="bg1"/>
                </a:solidFill>
              </a:rPr>
              <a:t>Gunkanjima</a:t>
            </a:r>
            <a:r>
              <a:rPr lang="fr-FR" sz="3600" b="1" dirty="0">
                <a:solidFill>
                  <a:schemeClr val="bg1"/>
                </a:solidFill>
              </a:rPr>
              <a:t>, Japon</a:t>
            </a:r>
          </a:p>
        </p:txBody>
      </p:sp>
    </p:spTree>
    <p:extLst>
      <p:ext uri="{BB962C8B-B14F-4D97-AF65-F5344CB8AC3E}">
        <p14:creationId xmlns:p14="http://schemas.microsoft.com/office/powerpoint/2010/main" val="497656430"/>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801818" y="-2289"/>
            <a:ext cx="10591895" cy="6860289"/>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13</a:t>
            </a:fld>
            <a:endParaRPr lang="fr-FR" sz="2000" noProof="0" dirty="0"/>
          </a:p>
        </p:txBody>
      </p:sp>
    </p:spTree>
    <p:extLst>
      <p:ext uri="{BB962C8B-B14F-4D97-AF65-F5344CB8AC3E}">
        <p14:creationId xmlns:p14="http://schemas.microsoft.com/office/powerpoint/2010/main" val="3467721991"/>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14</a:t>
            </a:fld>
            <a:endParaRPr lang="fr-FR" sz="2000" noProof="0" dirty="0"/>
          </a:p>
        </p:txBody>
      </p:sp>
      <p:sp>
        <p:nvSpPr>
          <p:cNvPr id="4" name="Rectangle 3"/>
          <p:cNvSpPr/>
          <p:nvPr/>
        </p:nvSpPr>
        <p:spPr>
          <a:xfrm>
            <a:off x="642257" y="323431"/>
            <a:ext cx="11335657" cy="6186309"/>
          </a:xfrm>
          <a:prstGeom prst="rect">
            <a:avLst/>
          </a:prstGeom>
        </p:spPr>
        <p:txBody>
          <a:bodyPr wrap="square">
            <a:spAutoFit/>
          </a:bodyPr>
          <a:lstStyle/>
          <a:p>
            <a:r>
              <a:rPr lang="fr-FR" sz="3600" b="1" dirty="0">
                <a:effectLst>
                  <a:glow rad="228600">
                    <a:schemeClr val="accent4">
                      <a:satMod val="175000"/>
                      <a:alpha val="40000"/>
                    </a:schemeClr>
                  </a:glow>
                </a:effectLst>
              </a:rPr>
              <a:t>Elle s’appelle en réalité </a:t>
            </a:r>
            <a:r>
              <a:rPr lang="fr-FR" sz="3600" b="1" dirty="0" err="1">
                <a:effectLst>
                  <a:glow rad="228600">
                    <a:schemeClr val="accent4">
                      <a:satMod val="175000"/>
                      <a:alpha val="40000"/>
                    </a:schemeClr>
                  </a:glow>
                </a:effectLst>
              </a:rPr>
              <a:t>Hashima</a:t>
            </a:r>
            <a:r>
              <a:rPr lang="fr-FR" sz="3600" b="1" dirty="0">
                <a:effectLst>
                  <a:glow rad="228600">
                    <a:schemeClr val="accent4">
                      <a:satMod val="175000"/>
                      <a:alpha val="40000"/>
                    </a:schemeClr>
                  </a:glow>
                </a:effectLst>
              </a:rPr>
              <a:t> et son surnom est </a:t>
            </a:r>
            <a:r>
              <a:rPr lang="fr-FR" sz="3600" b="1" dirty="0" err="1">
                <a:effectLst>
                  <a:glow rad="228600">
                    <a:schemeClr val="accent4">
                      <a:satMod val="175000"/>
                      <a:alpha val="40000"/>
                    </a:schemeClr>
                  </a:glow>
                </a:effectLst>
              </a:rPr>
              <a:t>Gunkanjima</a:t>
            </a:r>
            <a:r>
              <a:rPr lang="fr-FR" sz="3600" b="1" dirty="0">
                <a:effectLst>
                  <a:glow rad="228600">
                    <a:schemeClr val="accent4">
                      <a:satMod val="175000"/>
                      <a:alpha val="40000"/>
                    </a:schemeClr>
                  </a:glow>
                </a:effectLst>
              </a:rPr>
              <a:t>, qui signifie “île croisière". Elle fut peuplée en 1810, lorsque l'on y a trouvé du charbon. Pendant 50 ans, elle devint l’île la plus peuplée du monde du fait de la proportion entre la superficie et le nombre d’habitants : 5 300 habitants dans un rayon d’un kilomètre. En 1974, le charbon et d’autres minéraux se sont épuisés à </a:t>
            </a:r>
            <a:r>
              <a:rPr lang="fr-FR" sz="3600" b="1" dirty="0" err="1">
                <a:effectLst>
                  <a:glow rad="228600">
                    <a:schemeClr val="accent4">
                      <a:satMod val="175000"/>
                      <a:alpha val="40000"/>
                    </a:schemeClr>
                  </a:glow>
                </a:effectLst>
              </a:rPr>
              <a:t>Gunkanjima</a:t>
            </a:r>
            <a:r>
              <a:rPr lang="fr-FR" sz="3600" b="1" dirty="0">
                <a:effectLst>
                  <a:glow rad="228600">
                    <a:schemeClr val="accent4">
                      <a:satMod val="175000"/>
                      <a:alpha val="40000"/>
                    </a:schemeClr>
                  </a:glow>
                </a:effectLst>
              </a:rPr>
              <a:t>, et les habitants ont abandonné l’île. Aujourd’hui, il est interdit d’y entrer. Les gens du pays racontent des légendes et des rumeurs sur cet endroit laissé à lui-même.</a:t>
            </a:r>
          </a:p>
        </p:txBody>
      </p:sp>
    </p:spTree>
    <p:extLst>
      <p:ext uri="{BB962C8B-B14F-4D97-AF65-F5344CB8AC3E}">
        <p14:creationId xmlns:p14="http://schemas.microsoft.com/office/powerpoint/2010/main" val="55591669"/>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233714" y="5728"/>
            <a:ext cx="9710057" cy="6856794"/>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15</a:t>
            </a:fld>
            <a:endParaRPr lang="fr-FR" sz="2000" noProof="0" dirty="0"/>
          </a:p>
        </p:txBody>
      </p:sp>
      <p:sp>
        <p:nvSpPr>
          <p:cNvPr id="6" name="Rectangle 5"/>
          <p:cNvSpPr/>
          <p:nvPr/>
        </p:nvSpPr>
        <p:spPr>
          <a:xfrm>
            <a:off x="1767495" y="115206"/>
            <a:ext cx="8642494" cy="646331"/>
          </a:xfrm>
          <a:prstGeom prst="rect">
            <a:avLst/>
          </a:prstGeom>
        </p:spPr>
        <p:txBody>
          <a:bodyPr wrap="none">
            <a:spAutoFit/>
          </a:bodyPr>
          <a:lstStyle/>
          <a:p>
            <a:r>
              <a:rPr lang="fr-FR" sz="3600" b="1" dirty="0">
                <a:solidFill>
                  <a:schemeClr val="bg1"/>
                </a:solidFill>
              </a:rPr>
              <a:t>La forteresse de Kowloon, Hong Kong, Chine</a:t>
            </a:r>
          </a:p>
        </p:txBody>
      </p:sp>
    </p:spTree>
    <p:extLst>
      <p:ext uri="{BB962C8B-B14F-4D97-AF65-F5344CB8AC3E}">
        <p14:creationId xmlns:p14="http://schemas.microsoft.com/office/powerpoint/2010/main" val="4066361567"/>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16</a:t>
            </a:fld>
            <a:endParaRPr lang="fr-FR" sz="2000" noProof="0" dirty="0"/>
          </a:p>
        </p:txBody>
      </p:sp>
      <p:sp>
        <p:nvSpPr>
          <p:cNvPr id="4" name="Rectangle 3"/>
          <p:cNvSpPr/>
          <p:nvPr/>
        </p:nvSpPr>
        <p:spPr>
          <a:xfrm>
            <a:off x="238579" y="-616764"/>
            <a:ext cx="11576957" cy="7109639"/>
          </a:xfrm>
          <a:prstGeom prst="rect">
            <a:avLst/>
          </a:prstGeom>
        </p:spPr>
        <p:txBody>
          <a:bodyPr wrap="square">
            <a:spAutoFit/>
          </a:bodyPr>
          <a:lstStyle/>
          <a:p>
            <a:endParaRPr lang="fr-FR" sz="3600" b="1" dirty="0">
              <a:effectLst>
                <a:glow rad="139700">
                  <a:schemeClr val="accent4">
                    <a:satMod val="175000"/>
                    <a:alpha val="40000"/>
                  </a:schemeClr>
                </a:glow>
              </a:effectLst>
            </a:endParaRPr>
          </a:p>
          <a:p>
            <a:endParaRPr lang="fr-FR" sz="2800" b="1" dirty="0">
              <a:effectLst>
                <a:glow rad="139700">
                  <a:schemeClr val="accent4">
                    <a:satMod val="175000"/>
                    <a:alpha val="40000"/>
                  </a:schemeClr>
                </a:glow>
              </a:effectLst>
            </a:endParaRPr>
          </a:p>
          <a:p>
            <a:r>
              <a:rPr lang="fr-FR" sz="2800" b="1" dirty="0">
                <a:effectLst>
                  <a:glow rad="139700">
                    <a:schemeClr val="accent4">
                      <a:satMod val="175000"/>
                      <a:alpha val="40000"/>
                    </a:schemeClr>
                  </a:glow>
                </a:effectLst>
              </a:rPr>
              <a:t>La ville se trouvait à Hong Kong, mais elle ne se soumettait pas aux autorités, car elle était dirigée par la mafia. À l’intérieur, la prostitution et le trafic de drogues étaient monnaies courantes, ainsi que l’autogestion. Ce quartier avait sa propre industrie : des nouilles et de petits objets y étaient produits. La fabrication était bon marché, car il n’y avait pas d’impôts à payer, ni de législation sur le travail, tout marchait selon le bon vouloir et les critères des entrepreneurs locaux. Il y avait même une maison de retraite, une halte-garderie et une école. Début 1990, la densité de la population atteint deux millions de personnes par kilomètre carré.</a:t>
            </a:r>
          </a:p>
          <a:p>
            <a:endParaRPr lang="fr-FR" sz="2800" b="1" dirty="0">
              <a:effectLst>
                <a:glow rad="139700">
                  <a:schemeClr val="accent4">
                    <a:satMod val="175000"/>
                    <a:alpha val="40000"/>
                  </a:schemeClr>
                </a:glow>
              </a:effectLst>
            </a:endParaRPr>
          </a:p>
          <a:p>
            <a:r>
              <a:rPr lang="fr-FR" sz="2800" b="1" dirty="0">
                <a:effectLst>
                  <a:glow rad="139700">
                    <a:schemeClr val="accent4">
                      <a:satMod val="175000"/>
                      <a:alpha val="40000"/>
                    </a:schemeClr>
                  </a:glow>
                </a:effectLst>
              </a:rPr>
              <a:t>Après un processus compliqué d’expulsion des habitants en 1995, un parc a été inauguré à cet emplacement, portant le même nom. Certains quartiers de cette ville, comme la construction de </a:t>
            </a:r>
            <a:r>
              <a:rPr lang="fr-FR" sz="2800" b="1" dirty="0" err="1">
                <a:effectLst>
                  <a:glow rad="139700">
                    <a:schemeClr val="accent4">
                      <a:satMod val="175000"/>
                      <a:alpha val="40000"/>
                    </a:schemeClr>
                  </a:glow>
                </a:effectLst>
              </a:rPr>
              <a:t>Yamen</a:t>
            </a:r>
            <a:r>
              <a:rPr lang="fr-FR" sz="2800" b="1" dirty="0">
                <a:effectLst>
                  <a:glow rad="139700">
                    <a:schemeClr val="accent4">
                      <a:satMod val="175000"/>
                      <a:alpha val="40000"/>
                    </a:schemeClr>
                  </a:glow>
                </a:effectLst>
              </a:rPr>
              <a:t> et les restes de la Porte du Sud, ont été conservés.</a:t>
            </a:r>
          </a:p>
        </p:txBody>
      </p:sp>
    </p:spTree>
    <p:extLst>
      <p:ext uri="{BB962C8B-B14F-4D97-AF65-F5344CB8AC3E}">
        <p14:creationId xmlns:p14="http://schemas.microsoft.com/office/powerpoint/2010/main" val="3237079303"/>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538514" y="3516"/>
            <a:ext cx="9129486" cy="6840092"/>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17</a:t>
            </a:fld>
            <a:endParaRPr lang="fr-FR" sz="2000" noProof="0" dirty="0"/>
          </a:p>
        </p:txBody>
      </p:sp>
      <p:sp>
        <p:nvSpPr>
          <p:cNvPr id="6" name="Rectangle 5"/>
          <p:cNvSpPr/>
          <p:nvPr/>
        </p:nvSpPr>
        <p:spPr>
          <a:xfrm>
            <a:off x="1061524" y="213792"/>
            <a:ext cx="10083466" cy="646331"/>
          </a:xfrm>
          <a:prstGeom prst="rect">
            <a:avLst/>
          </a:prstGeom>
        </p:spPr>
        <p:txBody>
          <a:bodyPr wrap="none">
            <a:spAutoFit/>
          </a:bodyPr>
          <a:lstStyle/>
          <a:p>
            <a:r>
              <a:rPr lang="es-ES" sz="3600" b="1" dirty="0">
                <a:effectLst>
                  <a:glow rad="139700">
                    <a:schemeClr val="accent4">
                      <a:satMod val="175000"/>
                      <a:alpha val="40000"/>
                    </a:schemeClr>
                  </a:glow>
                </a:effectLst>
              </a:rPr>
              <a:t>El Refugio del Salto, </a:t>
            </a:r>
            <a:r>
              <a:rPr lang="es-ES" sz="3600" b="1" dirty="0" err="1">
                <a:effectLst>
                  <a:glow rad="139700">
                    <a:schemeClr val="accent4">
                      <a:satMod val="175000"/>
                      <a:alpha val="40000"/>
                    </a:schemeClr>
                  </a:glow>
                </a:effectLst>
              </a:rPr>
              <a:t>l'hôtel</a:t>
            </a:r>
            <a:r>
              <a:rPr lang="es-ES" sz="3600" b="1" dirty="0">
                <a:effectLst>
                  <a:glow rad="139700">
                    <a:schemeClr val="accent4">
                      <a:satMod val="175000"/>
                      <a:alpha val="40000"/>
                    </a:schemeClr>
                  </a:glow>
                </a:effectLst>
              </a:rPr>
              <a:t> </a:t>
            </a:r>
            <a:r>
              <a:rPr lang="es-ES" sz="3600" b="1" dirty="0" err="1">
                <a:effectLst>
                  <a:glow rad="139700">
                    <a:schemeClr val="accent4">
                      <a:satMod val="175000"/>
                      <a:alpha val="40000"/>
                    </a:schemeClr>
                  </a:glow>
                </a:effectLst>
              </a:rPr>
              <a:t>abandonné</a:t>
            </a:r>
            <a:r>
              <a:rPr lang="es-ES" sz="3600" b="1" dirty="0">
                <a:effectLst>
                  <a:glow rad="139700">
                    <a:schemeClr val="accent4">
                      <a:satMod val="175000"/>
                      <a:alpha val="40000"/>
                    </a:schemeClr>
                  </a:glow>
                </a:effectLst>
              </a:rPr>
              <a:t> de </a:t>
            </a:r>
            <a:r>
              <a:rPr lang="es-ES" sz="3600" b="1" dirty="0" err="1">
                <a:effectLst>
                  <a:glow rad="139700">
                    <a:schemeClr val="accent4">
                      <a:satMod val="175000"/>
                      <a:alpha val="40000"/>
                    </a:schemeClr>
                  </a:glow>
                </a:effectLst>
              </a:rPr>
              <a:t>Colombie</a:t>
            </a:r>
            <a:endParaRPr lang="fr-FR" sz="3600" b="1" dirty="0">
              <a:effectLst>
                <a:glow rad="139700">
                  <a:schemeClr val="accent4">
                    <a:satMod val="175000"/>
                    <a:alpha val="40000"/>
                  </a:schemeClr>
                </a:glow>
              </a:effectLst>
            </a:endParaRPr>
          </a:p>
        </p:txBody>
      </p:sp>
    </p:spTree>
    <p:extLst>
      <p:ext uri="{BB962C8B-B14F-4D97-AF65-F5344CB8AC3E}">
        <p14:creationId xmlns:p14="http://schemas.microsoft.com/office/powerpoint/2010/main" val="4015968538"/>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18</a:t>
            </a:fld>
            <a:endParaRPr lang="fr-FR" sz="2000" noProof="0" dirty="0"/>
          </a:p>
        </p:txBody>
      </p:sp>
      <p:sp>
        <p:nvSpPr>
          <p:cNvPr id="4" name="Rectangle 3"/>
          <p:cNvSpPr/>
          <p:nvPr/>
        </p:nvSpPr>
        <p:spPr>
          <a:xfrm>
            <a:off x="2940957" y="522967"/>
            <a:ext cx="6096000" cy="5632311"/>
          </a:xfrm>
          <a:prstGeom prst="rect">
            <a:avLst/>
          </a:prstGeom>
        </p:spPr>
        <p:txBody>
          <a:bodyPr>
            <a:spAutoFit/>
          </a:bodyPr>
          <a:lstStyle/>
          <a:p>
            <a:endParaRPr lang="fr-FR" dirty="0"/>
          </a:p>
          <a:p>
            <a:endParaRPr lang="fr-FR" dirty="0"/>
          </a:p>
          <a:p>
            <a:r>
              <a:rPr lang="fr-FR" sz="3600" b="1" dirty="0">
                <a:effectLst>
                  <a:glow rad="139700">
                    <a:schemeClr val="accent4">
                      <a:satMod val="175000"/>
                      <a:alpha val="40000"/>
                    </a:schemeClr>
                  </a:glow>
                </a:effectLst>
              </a:rPr>
              <a:t>El </a:t>
            </a:r>
            <a:r>
              <a:rPr lang="fr-FR" sz="3600" b="1" dirty="0" err="1">
                <a:effectLst>
                  <a:glow rad="139700">
                    <a:schemeClr val="accent4">
                      <a:satMod val="175000"/>
                      <a:alpha val="40000"/>
                    </a:schemeClr>
                  </a:glow>
                </a:effectLst>
              </a:rPr>
              <a:t>Refugio</a:t>
            </a:r>
            <a:r>
              <a:rPr lang="fr-FR" sz="3600" b="1" dirty="0">
                <a:effectLst>
                  <a:glow rad="139700">
                    <a:schemeClr val="accent4">
                      <a:satMod val="175000"/>
                      <a:alpha val="40000"/>
                    </a:schemeClr>
                  </a:glow>
                </a:effectLst>
              </a:rPr>
              <a:t> </a:t>
            </a:r>
            <a:r>
              <a:rPr lang="fr-FR" sz="3600" b="1" dirty="0" err="1">
                <a:effectLst>
                  <a:glow rad="139700">
                    <a:schemeClr val="accent4">
                      <a:satMod val="175000"/>
                      <a:alpha val="40000"/>
                    </a:schemeClr>
                  </a:glow>
                </a:effectLst>
              </a:rPr>
              <a:t>del</a:t>
            </a:r>
            <a:r>
              <a:rPr lang="fr-FR" sz="3600" b="1" dirty="0">
                <a:effectLst>
                  <a:glow rad="139700">
                    <a:schemeClr val="accent4">
                      <a:satMod val="175000"/>
                      <a:alpha val="40000"/>
                    </a:schemeClr>
                  </a:glow>
                </a:effectLst>
              </a:rPr>
              <a:t> Salto.</a:t>
            </a:r>
          </a:p>
          <a:p>
            <a:endParaRPr lang="fr-FR" sz="3600" b="1" dirty="0">
              <a:effectLst>
                <a:glow rad="139700">
                  <a:schemeClr val="accent4">
                    <a:satMod val="175000"/>
                    <a:alpha val="40000"/>
                  </a:schemeClr>
                </a:glow>
              </a:effectLst>
            </a:endParaRPr>
          </a:p>
          <a:p>
            <a:r>
              <a:rPr lang="fr-FR" sz="3600" b="1" dirty="0">
                <a:effectLst>
                  <a:glow rad="139700">
                    <a:schemeClr val="accent4">
                      <a:satMod val="175000"/>
                      <a:alpha val="40000"/>
                    </a:schemeClr>
                  </a:glow>
                </a:effectLst>
              </a:rPr>
              <a:t>Après un certain temps, l’hôtel, situé près de célèbres chutes d'eaux, ferma ses portes à cause des fréquents suicides des hôtes. Il y a beaucoup de légendes sinistres sur cet endroit.</a:t>
            </a:r>
          </a:p>
        </p:txBody>
      </p:sp>
    </p:spTree>
    <p:extLst>
      <p:ext uri="{BB962C8B-B14F-4D97-AF65-F5344CB8AC3E}">
        <p14:creationId xmlns:p14="http://schemas.microsoft.com/office/powerpoint/2010/main" val="1274829370"/>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261184" y="-9189"/>
            <a:ext cx="9682587" cy="6867189"/>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19</a:t>
            </a:fld>
            <a:endParaRPr lang="fr-FR" sz="2000" noProof="0" dirty="0"/>
          </a:p>
        </p:txBody>
      </p:sp>
      <p:sp>
        <p:nvSpPr>
          <p:cNvPr id="6" name="Rectangle 5"/>
          <p:cNvSpPr/>
          <p:nvPr/>
        </p:nvSpPr>
        <p:spPr>
          <a:xfrm>
            <a:off x="1815181" y="58728"/>
            <a:ext cx="8574591" cy="646331"/>
          </a:xfrm>
          <a:prstGeom prst="rect">
            <a:avLst/>
          </a:prstGeom>
        </p:spPr>
        <p:txBody>
          <a:bodyPr wrap="none">
            <a:spAutoFit/>
          </a:bodyPr>
          <a:lstStyle/>
          <a:p>
            <a:r>
              <a:rPr lang="es-ES" sz="3600" b="1" dirty="0" err="1">
                <a:effectLst>
                  <a:glow rad="139700">
                    <a:schemeClr val="accent4">
                      <a:satMod val="175000"/>
                      <a:alpha val="40000"/>
                    </a:schemeClr>
                  </a:glow>
                </a:effectLst>
              </a:rPr>
              <a:t>Église</a:t>
            </a:r>
            <a:r>
              <a:rPr lang="es-ES" sz="3600" b="1" dirty="0">
                <a:effectLst>
                  <a:glow rad="139700">
                    <a:schemeClr val="accent4">
                      <a:satMod val="175000"/>
                      <a:alpha val="40000"/>
                    </a:schemeClr>
                  </a:glow>
                </a:effectLst>
              </a:rPr>
              <a:t> de San Juan </a:t>
            </a:r>
            <a:r>
              <a:rPr lang="es-ES" sz="3600" b="1" dirty="0" err="1">
                <a:effectLst>
                  <a:glow rad="139700">
                    <a:schemeClr val="accent4">
                      <a:satMod val="175000"/>
                      <a:alpha val="40000"/>
                    </a:schemeClr>
                  </a:glow>
                </a:effectLst>
              </a:rPr>
              <a:t>Parangaricutiro</a:t>
            </a:r>
            <a:r>
              <a:rPr lang="es-ES" sz="3600" b="1" dirty="0">
                <a:effectLst>
                  <a:glow rad="139700">
                    <a:schemeClr val="accent4">
                      <a:satMod val="175000"/>
                      <a:alpha val="40000"/>
                    </a:schemeClr>
                  </a:glow>
                </a:effectLst>
              </a:rPr>
              <a:t>, </a:t>
            </a:r>
            <a:r>
              <a:rPr lang="es-ES" sz="3600" b="1" dirty="0" err="1">
                <a:effectLst>
                  <a:glow rad="139700">
                    <a:schemeClr val="accent4">
                      <a:satMod val="175000"/>
                      <a:alpha val="40000"/>
                    </a:schemeClr>
                  </a:glow>
                </a:effectLst>
              </a:rPr>
              <a:t>Mexique</a:t>
            </a:r>
            <a:endParaRPr lang="fr-FR" sz="3600" b="1" dirty="0">
              <a:effectLst>
                <a:glow rad="139700">
                  <a:schemeClr val="accent4">
                    <a:satMod val="175000"/>
                    <a:alpha val="40000"/>
                  </a:schemeClr>
                </a:glow>
              </a:effectLst>
            </a:endParaRPr>
          </a:p>
        </p:txBody>
      </p:sp>
    </p:spTree>
    <p:extLst>
      <p:ext uri="{BB962C8B-B14F-4D97-AF65-F5344CB8AC3E}">
        <p14:creationId xmlns:p14="http://schemas.microsoft.com/office/powerpoint/2010/main" val="3380346361"/>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20</a:t>
            </a:fld>
            <a:endParaRPr lang="fr-FR" sz="2000" noProof="0" dirty="0"/>
          </a:p>
        </p:txBody>
      </p:sp>
      <p:sp>
        <p:nvSpPr>
          <p:cNvPr id="4" name="Rectangle 3"/>
          <p:cNvSpPr/>
          <p:nvPr/>
        </p:nvSpPr>
        <p:spPr>
          <a:xfrm>
            <a:off x="1291771" y="1410163"/>
            <a:ext cx="9637486" cy="3970318"/>
          </a:xfrm>
          <a:prstGeom prst="rect">
            <a:avLst/>
          </a:prstGeom>
        </p:spPr>
        <p:txBody>
          <a:bodyPr wrap="square">
            <a:spAutoFit/>
          </a:bodyPr>
          <a:lstStyle/>
          <a:p>
            <a:r>
              <a:rPr lang="fr-FR" sz="3600" b="1" dirty="0">
                <a:effectLst>
                  <a:glow rad="139700">
                    <a:schemeClr val="accent4">
                      <a:satMod val="175000"/>
                      <a:alpha val="40000"/>
                    </a:schemeClr>
                  </a:glow>
                </a:effectLst>
              </a:rPr>
              <a:t>L’église, située dans le village du même nom, fut recouverte par la lave du volcan Paricutín en 1944, et le village fut complètement détruit. Par miracle, l’autel et le clocher n’ont pas été touchés, et ils restent visibles, entourés des ruines du reste du temple. Les poussées de lave donnent une ambiance sinistre à cet endroit.</a:t>
            </a:r>
          </a:p>
        </p:txBody>
      </p:sp>
    </p:spTree>
    <p:extLst>
      <p:ext uri="{BB962C8B-B14F-4D97-AF65-F5344CB8AC3E}">
        <p14:creationId xmlns:p14="http://schemas.microsoft.com/office/powerpoint/2010/main" val="286900633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21</a:t>
            </a:fld>
            <a:endParaRPr lang="fr-FR" sz="2000" noProof="0" dirty="0"/>
          </a:p>
        </p:txBody>
      </p:sp>
      <p:pic>
        <p:nvPicPr>
          <p:cNvPr id="4" name="Image 3"/>
          <p:cNvPicPr>
            <a:picLocks noChangeAspect="1"/>
          </p:cNvPicPr>
          <p:nvPr/>
        </p:nvPicPr>
        <p:blipFill>
          <a:blip r:embed="rId3"/>
          <a:stretch>
            <a:fillRect/>
          </a:stretch>
        </p:blipFill>
        <p:spPr>
          <a:xfrm>
            <a:off x="680357" y="77060"/>
            <a:ext cx="11074400" cy="6780940"/>
          </a:xfrm>
          <a:prstGeom prst="rect">
            <a:avLst/>
          </a:prstGeom>
          <a:effectLst>
            <a:softEdge rad="127000"/>
          </a:effectLst>
        </p:spPr>
      </p:pic>
      <p:sp>
        <p:nvSpPr>
          <p:cNvPr id="6" name="Rectangle 5"/>
          <p:cNvSpPr/>
          <p:nvPr/>
        </p:nvSpPr>
        <p:spPr>
          <a:xfrm>
            <a:off x="2443948" y="67034"/>
            <a:ext cx="7090018" cy="646331"/>
          </a:xfrm>
          <a:prstGeom prst="rect">
            <a:avLst/>
          </a:prstGeom>
        </p:spPr>
        <p:txBody>
          <a:bodyPr wrap="none">
            <a:spAutoFit/>
          </a:bodyPr>
          <a:lstStyle/>
          <a:p>
            <a:r>
              <a:rPr lang="fr-FR" sz="3600" b="1" dirty="0" err="1">
                <a:effectLst>
                  <a:glow rad="228600">
                    <a:schemeClr val="accent4">
                      <a:satMod val="175000"/>
                      <a:alpha val="40000"/>
                    </a:schemeClr>
                  </a:glow>
                </a:effectLst>
              </a:rPr>
              <a:t>Shi</a:t>
            </a:r>
            <a:r>
              <a:rPr lang="fr-FR" sz="3600" b="1" dirty="0">
                <a:effectLst>
                  <a:glow rad="228600">
                    <a:schemeClr val="accent4">
                      <a:satMod val="175000"/>
                      <a:alpha val="40000"/>
                    </a:schemeClr>
                  </a:glow>
                </a:effectLst>
              </a:rPr>
              <a:t> Cheng, ville submergée en Chine</a:t>
            </a:r>
          </a:p>
        </p:txBody>
      </p:sp>
    </p:spTree>
    <p:extLst>
      <p:ext uri="{BB962C8B-B14F-4D97-AF65-F5344CB8AC3E}">
        <p14:creationId xmlns:p14="http://schemas.microsoft.com/office/powerpoint/2010/main" val="498347959"/>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22</a:t>
            </a:fld>
            <a:endParaRPr lang="fr-FR" sz="2000" noProof="0" dirty="0"/>
          </a:p>
        </p:txBody>
      </p:sp>
      <p:sp>
        <p:nvSpPr>
          <p:cNvPr id="4" name="Rectangle 3"/>
          <p:cNvSpPr/>
          <p:nvPr/>
        </p:nvSpPr>
        <p:spPr>
          <a:xfrm>
            <a:off x="1553029" y="1687162"/>
            <a:ext cx="8882742" cy="3416320"/>
          </a:xfrm>
          <a:prstGeom prst="rect">
            <a:avLst/>
          </a:prstGeom>
        </p:spPr>
        <p:txBody>
          <a:bodyPr wrap="square">
            <a:spAutoFit/>
          </a:bodyPr>
          <a:lstStyle/>
          <a:p>
            <a:r>
              <a:rPr lang="fr-FR" sz="3600" b="1" dirty="0">
                <a:effectLst>
                  <a:glow rad="139700">
                    <a:schemeClr val="accent4">
                      <a:satMod val="175000"/>
                      <a:alpha val="40000"/>
                    </a:schemeClr>
                  </a:glow>
                </a:effectLst>
              </a:rPr>
              <a:t>Cette ville incroyable a 1 341 ans. </a:t>
            </a:r>
            <a:r>
              <a:rPr lang="fr-FR" sz="3600" b="1" dirty="0" err="1">
                <a:effectLst>
                  <a:glow rad="139700">
                    <a:schemeClr val="accent4">
                      <a:satMod val="175000"/>
                      <a:alpha val="40000"/>
                    </a:schemeClr>
                  </a:glow>
                </a:effectLst>
              </a:rPr>
              <a:t>Shi</a:t>
            </a:r>
            <a:r>
              <a:rPr lang="fr-FR" sz="3600" b="1" dirty="0">
                <a:effectLst>
                  <a:glow rad="139700">
                    <a:schemeClr val="accent4">
                      <a:satMod val="175000"/>
                      <a:alpha val="40000"/>
                    </a:schemeClr>
                  </a:glow>
                </a:effectLst>
              </a:rPr>
              <a:t> Cheng, ou la ville du lion, fut inondée pendant la construction des centrales hydroélectriques. La ville resta submergée et donna lieu à l’un des lacs artificiels les plus impressionnants du monde, avec 1 078 îles.</a:t>
            </a:r>
          </a:p>
        </p:txBody>
      </p:sp>
    </p:spTree>
    <p:extLst>
      <p:ext uri="{BB962C8B-B14F-4D97-AF65-F5344CB8AC3E}">
        <p14:creationId xmlns:p14="http://schemas.microsoft.com/office/powerpoint/2010/main" val="2215924432"/>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19708" y="2757"/>
            <a:ext cx="10948177" cy="6855243"/>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23</a:t>
            </a:fld>
            <a:endParaRPr lang="fr-FR" sz="2000" noProof="0" dirty="0"/>
          </a:p>
        </p:txBody>
      </p:sp>
    </p:spTree>
    <p:extLst>
      <p:ext uri="{BB962C8B-B14F-4D97-AF65-F5344CB8AC3E}">
        <p14:creationId xmlns:p14="http://schemas.microsoft.com/office/powerpoint/2010/main" val="36060810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24</a:t>
            </a:fld>
            <a:endParaRPr lang="fr-FR" sz="2000" noProof="0" dirty="0"/>
          </a:p>
        </p:txBody>
      </p:sp>
      <p:pic>
        <p:nvPicPr>
          <p:cNvPr id="4" name="Image 3"/>
          <p:cNvPicPr>
            <a:picLocks noChangeAspect="1"/>
          </p:cNvPicPr>
          <p:nvPr/>
        </p:nvPicPr>
        <p:blipFill>
          <a:blip r:embed="rId3"/>
          <a:stretch>
            <a:fillRect/>
          </a:stretch>
        </p:blipFill>
        <p:spPr>
          <a:xfrm>
            <a:off x="1524000" y="25266"/>
            <a:ext cx="9114971" cy="6829217"/>
          </a:xfrm>
          <a:prstGeom prst="rect">
            <a:avLst/>
          </a:prstGeom>
          <a:effectLst>
            <a:softEdge rad="127000"/>
          </a:effectLst>
        </p:spPr>
      </p:pic>
    </p:spTree>
    <p:extLst>
      <p:ext uri="{BB962C8B-B14F-4D97-AF65-F5344CB8AC3E}">
        <p14:creationId xmlns:p14="http://schemas.microsoft.com/office/powerpoint/2010/main" val="3848832029"/>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27/12/2018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25</a:t>
            </a:fld>
            <a:endParaRPr lang="fr-FR" sz="2000" noProof="0" dirty="0"/>
          </a:p>
        </p:txBody>
      </p:sp>
      <p:sp>
        <p:nvSpPr>
          <p:cNvPr id="4" name="Rectangle 3"/>
          <p:cNvSpPr/>
          <p:nvPr/>
        </p:nvSpPr>
        <p:spPr>
          <a:xfrm>
            <a:off x="624114" y="29939"/>
            <a:ext cx="10842172" cy="6740307"/>
          </a:xfrm>
          <a:prstGeom prst="rect">
            <a:avLst/>
          </a:prstGeom>
        </p:spPr>
        <p:txBody>
          <a:bodyPr wrap="square">
            <a:spAutoFit/>
          </a:bodyPr>
          <a:lstStyle/>
          <a:p>
            <a:r>
              <a:rPr lang="fr-FR" sz="3600" b="1" dirty="0">
                <a:effectLst>
                  <a:glow rad="139700">
                    <a:schemeClr val="accent4">
                      <a:satMod val="175000"/>
                      <a:alpha val="40000"/>
                    </a:schemeClr>
                  </a:glow>
                </a:effectLst>
              </a:rPr>
              <a:t>La ville fantôme de </a:t>
            </a:r>
            <a:r>
              <a:rPr lang="fr-FR" sz="3600" b="1" dirty="0" err="1">
                <a:effectLst>
                  <a:glow rad="139700">
                    <a:schemeClr val="accent4">
                      <a:satMod val="175000"/>
                      <a:alpha val="40000"/>
                    </a:schemeClr>
                  </a:glow>
                </a:effectLst>
              </a:rPr>
              <a:t>Kolmanskop</a:t>
            </a:r>
            <a:r>
              <a:rPr lang="fr-FR" sz="3600" b="1" dirty="0">
                <a:effectLst>
                  <a:glow rad="139700">
                    <a:schemeClr val="accent4">
                      <a:satMod val="175000"/>
                      <a:alpha val="40000"/>
                    </a:schemeClr>
                  </a:glow>
                </a:effectLst>
              </a:rPr>
              <a:t> fut construite à un endroit où l'on avait trouvé, dans le sable, des petits diamants apportés par le vent depuis l’océan. La ville avait de belles maisons, une école, un hôpital et un stade, elle devint rapidement une cité modèle. La prospérité régna pendant longtemps. Malheureusement, le “stock de diamants” s’épuisa trop rapidement. En outre, l’eau et les orages de sable rendaient la vie difficile sur l’île. Les gens ont fini par la quitter. Aujourd’hui, les maisons sont pratiquement recouvertes de sable, produisant une sensation amère de dépression.</a:t>
            </a:r>
          </a:p>
        </p:txBody>
      </p:sp>
    </p:spTree>
    <p:extLst>
      <p:ext uri="{BB962C8B-B14F-4D97-AF65-F5344CB8AC3E}">
        <p14:creationId xmlns:p14="http://schemas.microsoft.com/office/powerpoint/2010/main" val="326013626"/>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353766" y="49628"/>
            <a:ext cx="9415834" cy="6808372"/>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26</a:t>
            </a:fld>
            <a:endParaRPr lang="fr-FR" sz="2000" noProof="0" dirty="0"/>
          </a:p>
        </p:txBody>
      </p:sp>
    </p:spTree>
    <p:extLst>
      <p:ext uri="{BB962C8B-B14F-4D97-AF65-F5344CB8AC3E}">
        <p14:creationId xmlns:p14="http://schemas.microsoft.com/office/powerpoint/2010/main" val="425367487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948540" y="15933"/>
            <a:ext cx="10271003" cy="6842068"/>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27</a:t>
            </a:fld>
            <a:endParaRPr lang="fr-FR" sz="2000" noProof="0" dirty="0"/>
          </a:p>
        </p:txBody>
      </p:sp>
    </p:spTree>
    <p:extLst>
      <p:ext uri="{BB962C8B-B14F-4D97-AF65-F5344CB8AC3E}">
        <p14:creationId xmlns:p14="http://schemas.microsoft.com/office/powerpoint/2010/main" val="462770826"/>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524000" y="0"/>
            <a:ext cx="9148693" cy="6854483"/>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28</a:t>
            </a:fld>
            <a:endParaRPr lang="fr-FR" sz="2000" noProof="0" dirty="0"/>
          </a:p>
        </p:txBody>
      </p:sp>
    </p:spTree>
    <p:extLst>
      <p:ext uri="{BB962C8B-B14F-4D97-AF65-F5344CB8AC3E}">
        <p14:creationId xmlns:p14="http://schemas.microsoft.com/office/powerpoint/2010/main" val="2997459053"/>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29</a:t>
            </a:fld>
            <a:endParaRPr lang="fr-FR" sz="2000" noProof="0" dirty="0"/>
          </a:p>
        </p:txBody>
      </p:sp>
      <p:sp>
        <p:nvSpPr>
          <p:cNvPr id="4" name="Rectangle 3"/>
          <p:cNvSpPr/>
          <p:nvPr/>
        </p:nvSpPr>
        <p:spPr>
          <a:xfrm>
            <a:off x="914400" y="637676"/>
            <a:ext cx="10493829" cy="5632311"/>
          </a:xfrm>
          <a:prstGeom prst="rect">
            <a:avLst/>
          </a:prstGeom>
        </p:spPr>
        <p:txBody>
          <a:bodyPr wrap="square">
            <a:spAutoFit/>
          </a:bodyPr>
          <a:lstStyle/>
          <a:p>
            <a:r>
              <a:rPr lang="fr-FR" sz="3600" b="1" dirty="0">
                <a:effectLst>
                  <a:glow rad="139700">
                    <a:schemeClr val="accent4">
                      <a:satMod val="175000"/>
                      <a:alpha val="40000"/>
                    </a:schemeClr>
                  </a:glow>
                </a:effectLst>
              </a:rPr>
              <a:t>La ville abandonnée est à trois kilomètres de la Centrale Nucléaire de Tchernobyl. Après l’accident survenu en 1986, elle se trouvait dans la zone d'exclusion, et elle devint un fantôme terrifiant à cause de la puissance de l’énergie nucléaire. À l’heure actuelle, des excursions et des visites guidées ont lieu sous surveillance, bien que des intrus y entrent aussi sans autorisation. L’intérêt pour cet endroit est loin de diminuer, et les “légendes urbaines” ne cessent donc d’être inventées.</a:t>
            </a:r>
          </a:p>
        </p:txBody>
      </p:sp>
    </p:spTree>
    <p:extLst>
      <p:ext uri="{BB962C8B-B14F-4D97-AF65-F5344CB8AC3E}">
        <p14:creationId xmlns:p14="http://schemas.microsoft.com/office/powerpoint/2010/main" val="3642054310"/>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30</a:t>
            </a:fld>
            <a:endParaRPr lang="fr-FR" sz="2000" noProof="0" dirty="0"/>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04908" y="0"/>
            <a:ext cx="4582183" cy="6858000"/>
          </a:xfrm>
          <a:prstGeom prst="rect">
            <a:avLst/>
          </a:prstGeom>
          <a:effectLst>
            <a:softEdge rad="127000"/>
          </a:effectLst>
        </p:spPr>
      </p:pic>
      <p:sp>
        <p:nvSpPr>
          <p:cNvPr id="6" name="Rectangle 5"/>
          <p:cNvSpPr/>
          <p:nvPr/>
        </p:nvSpPr>
        <p:spPr>
          <a:xfrm>
            <a:off x="1485089" y="151044"/>
            <a:ext cx="9221820" cy="646331"/>
          </a:xfrm>
          <a:prstGeom prst="rect">
            <a:avLst/>
          </a:prstGeom>
        </p:spPr>
        <p:txBody>
          <a:bodyPr wrap="none">
            <a:spAutoFit/>
          </a:bodyPr>
          <a:lstStyle/>
          <a:p>
            <a:r>
              <a:rPr lang="fr-FR" sz="3600" b="1" dirty="0">
                <a:effectLst>
                  <a:glow rad="228600">
                    <a:schemeClr val="accent4">
                      <a:satMod val="175000"/>
                      <a:alpha val="40000"/>
                    </a:schemeClr>
                  </a:glow>
                </a:effectLst>
              </a:rPr>
              <a:t>Le Parc d’attractions de Nara </a:t>
            </a:r>
            <a:r>
              <a:rPr lang="fr-FR" sz="3600" b="1" dirty="0" err="1">
                <a:effectLst>
                  <a:glow rad="228600">
                    <a:schemeClr val="accent4">
                      <a:satMod val="175000"/>
                      <a:alpha val="40000"/>
                    </a:schemeClr>
                  </a:glow>
                </a:effectLst>
              </a:rPr>
              <a:t>Dreamland</a:t>
            </a:r>
            <a:r>
              <a:rPr lang="fr-FR" sz="3600" b="1" dirty="0">
                <a:effectLst>
                  <a:glow rad="228600">
                    <a:schemeClr val="accent4">
                      <a:satMod val="175000"/>
                      <a:alpha val="40000"/>
                    </a:schemeClr>
                  </a:glow>
                </a:effectLst>
              </a:rPr>
              <a:t>, Japon</a:t>
            </a:r>
          </a:p>
        </p:txBody>
      </p:sp>
    </p:spTree>
    <p:extLst>
      <p:ext uri="{BB962C8B-B14F-4D97-AF65-F5344CB8AC3E}">
        <p14:creationId xmlns:p14="http://schemas.microsoft.com/office/powerpoint/2010/main" val="1959061635"/>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31</a:t>
            </a:fld>
            <a:endParaRPr lang="fr-FR" sz="2000" noProof="0" dirty="0"/>
          </a:p>
        </p:txBody>
      </p:sp>
      <p:sp>
        <p:nvSpPr>
          <p:cNvPr id="4" name="Rectangle 3"/>
          <p:cNvSpPr/>
          <p:nvPr/>
        </p:nvSpPr>
        <p:spPr>
          <a:xfrm>
            <a:off x="856343" y="1410163"/>
            <a:ext cx="10014857" cy="3970318"/>
          </a:xfrm>
          <a:prstGeom prst="rect">
            <a:avLst/>
          </a:prstGeom>
        </p:spPr>
        <p:txBody>
          <a:bodyPr wrap="square">
            <a:spAutoFit/>
          </a:bodyPr>
          <a:lstStyle/>
          <a:p>
            <a:r>
              <a:rPr lang="fr-FR" sz="3600" b="1" dirty="0">
                <a:effectLst>
                  <a:glow rad="139700">
                    <a:schemeClr val="accent4">
                      <a:satMod val="175000"/>
                      <a:alpha val="40000"/>
                    </a:schemeClr>
                  </a:glow>
                </a:effectLst>
              </a:rPr>
              <a:t>Le parc fut inauguré en 1961, et vers la fin des années 1990, il fut fermé du fait du manque de financements. Il y a des montagnes russes, des manèges, un château, des toboggans aquatiques, des machines à sous et bien d’autres bâtiments. Propre, silencieux et avec très peu de graffiti, les bâtiments sont intacts, ainsi que les attractions.</a:t>
            </a:r>
          </a:p>
        </p:txBody>
      </p:sp>
    </p:spTree>
    <p:extLst>
      <p:ext uri="{BB962C8B-B14F-4D97-AF65-F5344CB8AC3E}">
        <p14:creationId xmlns:p14="http://schemas.microsoft.com/office/powerpoint/2010/main" val="2664661263"/>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98578" y="32970"/>
            <a:ext cx="9946793" cy="6825030"/>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32</a:t>
            </a:fld>
            <a:endParaRPr lang="fr-FR" sz="2000" noProof="0" dirty="0"/>
          </a:p>
        </p:txBody>
      </p:sp>
      <p:sp>
        <p:nvSpPr>
          <p:cNvPr id="6" name="Rectangle 5"/>
          <p:cNvSpPr/>
          <p:nvPr/>
        </p:nvSpPr>
        <p:spPr>
          <a:xfrm>
            <a:off x="2678192" y="32970"/>
            <a:ext cx="6787564" cy="646331"/>
          </a:xfrm>
          <a:prstGeom prst="rect">
            <a:avLst/>
          </a:prstGeom>
        </p:spPr>
        <p:txBody>
          <a:bodyPr wrap="none">
            <a:spAutoFit/>
          </a:bodyPr>
          <a:lstStyle/>
          <a:p>
            <a:r>
              <a:rPr lang="fr-FR" sz="3600" b="1" dirty="0">
                <a:effectLst>
                  <a:glow rad="228600">
                    <a:schemeClr val="accent4">
                      <a:satMod val="175000"/>
                      <a:alpha val="40000"/>
                    </a:schemeClr>
                  </a:glow>
                </a:effectLst>
              </a:rPr>
              <a:t>La gare de trains de Michigan, USA</a:t>
            </a:r>
          </a:p>
        </p:txBody>
      </p:sp>
    </p:spTree>
    <p:extLst>
      <p:ext uri="{BB962C8B-B14F-4D97-AF65-F5344CB8AC3E}">
        <p14:creationId xmlns:p14="http://schemas.microsoft.com/office/powerpoint/2010/main" val="4039937682"/>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519305" y="36140"/>
            <a:ext cx="9105152" cy="6821860"/>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33</a:t>
            </a:fld>
            <a:endParaRPr lang="fr-FR" sz="2000" noProof="0" dirty="0"/>
          </a:p>
        </p:txBody>
      </p:sp>
    </p:spTree>
    <p:extLst>
      <p:ext uri="{BB962C8B-B14F-4D97-AF65-F5344CB8AC3E}">
        <p14:creationId xmlns:p14="http://schemas.microsoft.com/office/powerpoint/2010/main" val="2634993847"/>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34</a:t>
            </a:fld>
            <a:endParaRPr lang="fr-FR" sz="2000" noProof="0" dirty="0"/>
          </a:p>
        </p:txBody>
      </p:sp>
      <p:sp>
        <p:nvSpPr>
          <p:cNvPr id="4" name="Rectangle 3"/>
          <p:cNvSpPr/>
          <p:nvPr/>
        </p:nvSpPr>
        <p:spPr>
          <a:xfrm>
            <a:off x="2743200" y="856618"/>
            <a:ext cx="6096000" cy="5078313"/>
          </a:xfrm>
          <a:prstGeom prst="rect">
            <a:avLst/>
          </a:prstGeom>
        </p:spPr>
        <p:txBody>
          <a:bodyPr>
            <a:spAutoFit/>
          </a:bodyPr>
          <a:lstStyle/>
          <a:p>
            <a:r>
              <a:rPr lang="fr-FR" sz="3600" b="1" dirty="0">
                <a:effectLst>
                  <a:glow rad="139700">
                    <a:schemeClr val="accent4">
                      <a:satMod val="175000"/>
                      <a:alpha val="40000"/>
                    </a:schemeClr>
                  </a:glow>
                </a:effectLst>
              </a:rPr>
              <a:t>La gare centrale, construite en 1913, fut autrefois la gare principale, très grande, de cette célèbre ville américaine. Le 5 janvier 1988, le dernier train en est parti. Le lendemain, la gare fut fermée définitivement et, depuis, le bâtiment se détruit peu à peu.</a:t>
            </a:r>
          </a:p>
        </p:txBody>
      </p:sp>
    </p:spTree>
    <p:extLst>
      <p:ext uri="{BB962C8B-B14F-4D97-AF65-F5344CB8AC3E}">
        <p14:creationId xmlns:p14="http://schemas.microsoft.com/office/powerpoint/2010/main" val="1396949733"/>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924654" y="2824"/>
            <a:ext cx="10338432" cy="6855176"/>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35</a:t>
            </a:fld>
            <a:endParaRPr lang="fr-FR" sz="2000" noProof="0" dirty="0"/>
          </a:p>
        </p:txBody>
      </p:sp>
      <p:sp>
        <p:nvSpPr>
          <p:cNvPr id="6" name="Rectangle 5"/>
          <p:cNvSpPr/>
          <p:nvPr/>
        </p:nvSpPr>
        <p:spPr>
          <a:xfrm>
            <a:off x="2052058" y="44783"/>
            <a:ext cx="8083623" cy="646331"/>
          </a:xfrm>
          <a:prstGeom prst="rect">
            <a:avLst/>
          </a:prstGeom>
        </p:spPr>
        <p:txBody>
          <a:bodyPr wrap="none">
            <a:spAutoFit/>
          </a:bodyPr>
          <a:lstStyle/>
          <a:p>
            <a:r>
              <a:rPr lang="fr-FR" sz="3600" b="1" dirty="0">
                <a:effectLst>
                  <a:glow rad="139700">
                    <a:schemeClr val="accent4">
                      <a:satMod val="175000"/>
                      <a:alpha val="40000"/>
                    </a:schemeClr>
                  </a:glow>
                </a:effectLst>
              </a:rPr>
              <a:t>Le siège du Parti Communiste de Bulgarie</a:t>
            </a:r>
          </a:p>
        </p:txBody>
      </p:sp>
    </p:spTree>
    <p:extLst>
      <p:ext uri="{BB962C8B-B14F-4D97-AF65-F5344CB8AC3E}">
        <p14:creationId xmlns:p14="http://schemas.microsoft.com/office/powerpoint/2010/main" val="2619905158"/>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36</a:t>
            </a:fld>
            <a:endParaRPr lang="fr-FR" sz="2000" noProof="0" dirty="0"/>
          </a:p>
        </p:txBody>
      </p:sp>
      <p:sp>
        <p:nvSpPr>
          <p:cNvPr id="4" name="Rectangle 3"/>
          <p:cNvSpPr/>
          <p:nvPr/>
        </p:nvSpPr>
        <p:spPr>
          <a:xfrm>
            <a:off x="1103086" y="1716643"/>
            <a:ext cx="9855200" cy="3416320"/>
          </a:xfrm>
          <a:prstGeom prst="rect">
            <a:avLst/>
          </a:prstGeom>
        </p:spPr>
        <p:txBody>
          <a:bodyPr wrap="square">
            <a:spAutoFit/>
          </a:bodyPr>
          <a:lstStyle/>
          <a:p>
            <a:r>
              <a:rPr lang="fr-FR" sz="3600" b="1" dirty="0">
                <a:effectLst>
                  <a:glow rad="139700">
                    <a:schemeClr val="accent4">
                      <a:satMod val="175000"/>
                      <a:alpha val="40000"/>
                    </a:schemeClr>
                  </a:glow>
                </a:effectLst>
              </a:rPr>
              <a:t>Le lieu de réunion du Parti Communiste de Bulgarie a toujours eu un aspect affreux, aussi bien à l’extérieur qu’à l’intérieur. Ce bâtiment, en forme de soucoupe volante, fut abandonné après la dissolution de l’Union Soviétique. De nos jours, il donne des frissons.</a:t>
            </a:r>
          </a:p>
        </p:txBody>
      </p:sp>
    </p:spTree>
    <p:extLst>
      <p:ext uri="{BB962C8B-B14F-4D97-AF65-F5344CB8AC3E}">
        <p14:creationId xmlns:p14="http://schemas.microsoft.com/office/powerpoint/2010/main" val="3072590743"/>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381000" y="0"/>
            <a:ext cx="11429998" cy="6857999"/>
          </a:xfrm>
          <a:prstGeom prst="rect">
            <a:avLst/>
          </a:prstGeom>
          <a:effectLst>
            <a:softEdge rad="127000"/>
          </a:effectLst>
        </p:spPr>
      </p:pic>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37</a:t>
            </a:fld>
            <a:endParaRPr lang="fr-FR" sz="2000" noProof="0" dirty="0"/>
          </a:p>
        </p:txBody>
      </p:sp>
      <p:sp>
        <p:nvSpPr>
          <p:cNvPr id="6" name="Rectangle 5"/>
          <p:cNvSpPr/>
          <p:nvPr/>
        </p:nvSpPr>
        <p:spPr>
          <a:xfrm>
            <a:off x="3406801" y="17238"/>
            <a:ext cx="5378395" cy="646331"/>
          </a:xfrm>
          <a:prstGeom prst="rect">
            <a:avLst/>
          </a:prstGeom>
        </p:spPr>
        <p:txBody>
          <a:bodyPr wrap="none">
            <a:spAutoFit/>
          </a:bodyPr>
          <a:lstStyle/>
          <a:p>
            <a:r>
              <a:rPr lang="fr-FR" sz="3600" b="1" dirty="0">
                <a:effectLst>
                  <a:glow rad="228600">
                    <a:schemeClr val="accent4">
                      <a:satMod val="175000"/>
                      <a:alpha val="40000"/>
                    </a:schemeClr>
                  </a:glow>
                </a:effectLst>
              </a:rPr>
              <a:t>Le yacht coulé, </a:t>
            </a:r>
            <a:r>
              <a:rPr lang="fr-FR" sz="3600" b="1" dirty="0" smtClean="0">
                <a:effectLst>
                  <a:glow rad="228600">
                    <a:schemeClr val="accent4">
                      <a:satMod val="175000"/>
                      <a:alpha val="40000"/>
                    </a:schemeClr>
                  </a:glow>
                </a:effectLst>
              </a:rPr>
              <a:t>Antarctique</a:t>
            </a:r>
            <a:endParaRPr lang="fr-FR" sz="3600" b="1" dirty="0">
              <a:effectLst>
                <a:glow rad="228600">
                  <a:schemeClr val="accent4">
                    <a:satMod val="175000"/>
                    <a:alpha val="40000"/>
                  </a:schemeClr>
                </a:glow>
              </a:effectLst>
            </a:endParaRPr>
          </a:p>
        </p:txBody>
      </p:sp>
    </p:spTree>
    <p:extLst>
      <p:ext uri="{BB962C8B-B14F-4D97-AF65-F5344CB8AC3E}">
        <p14:creationId xmlns:p14="http://schemas.microsoft.com/office/powerpoint/2010/main" val="4270202492"/>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67356"/>
            <a:ext cx="2743200" cy="365125"/>
          </a:xfrm>
        </p:spPr>
        <p:txBody>
          <a:bodyPr/>
          <a:lstStyle/>
          <a:p>
            <a:pPr rtl="0"/>
            <a:fld id="{96EA1BD5-10D4-4D08-813A-4541007F55CB}" type="datetime1">
              <a:rPr lang="fr-FR" noProof="0" smtClean="0"/>
              <a:t>28/12/2018</a:t>
            </a:fld>
            <a:endParaRPr lang="fr-FR" noProof="0" dirty="0"/>
          </a:p>
        </p:txBody>
      </p:sp>
      <p:sp>
        <p:nvSpPr>
          <p:cNvPr id="3" name="Espace réservé du pied de page 2"/>
          <p:cNvSpPr>
            <a:spLocks noGrp="1"/>
          </p:cNvSpPr>
          <p:nvPr>
            <p:ph type="ftr" sz="quarter" idx="11"/>
          </p:nvPr>
        </p:nvSpPr>
        <p:spPr>
          <a:xfrm>
            <a:off x="-1143000" y="6492875"/>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234714" y="157842"/>
            <a:ext cx="2743200" cy="365125"/>
          </a:xfrm>
        </p:spPr>
        <p:txBody>
          <a:bodyPr/>
          <a:lstStyle/>
          <a:p>
            <a:pPr rtl="0"/>
            <a:fld id="{DA64F31B-23FA-4075-AF7D-6228CFD12F03}" type="slidenum">
              <a:rPr lang="fr-FR" sz="2000" noProof="0" smtClean="0"/>
              <a:t>38</a:t>
            </a:fld>
            <a:endParaRPr lang="fr-FR" sz="2000" noProof="0" dirty="0"/>
          </a:p>
        </p:txBody>
      </p:sp>
      <p:sp>
        <p:nvSpPr>
          <p:cNvPr id="6" name="Rectangle 5"/>
          <p:cNvSpPr/>
          <p:nvPr/>
        </p:nvSpPr>
        <p:spPr>
          <a:xfrm>
            <a:off x="3531034" y="17238"/>
            <a:ext cx="5378395" cy="646331"/>
          </a:xfrm>
          <a:prstGeom prst="rect">
            <a:avLst/>
          </a:prstGeom>
        </p:spPr>
        <p:txBody>
          <a:bodyPr wrap="none">
            <a:spAutoFit/>
          </a:bodyPr>
          <a:lstStyle/>
          <a:p>
            <a:r>
              <a:rPr lang="fr-FR" sz="3600" b="1" dirty="0">
                <a:effectLst>
                  <a:glow rad="228600">
                    <a:schemeClr val="accent4">
                      <a:satMod val="175000"/>
                      <a:alpha val="40000"/>
                    </a:schemeClr>
                  </a:glow>
                </a:effectLst>
              </a:rPr>
              <a:t>Le yacht coulé, </a:t>
            </a:r>
            <a:r>
              <a:rPr lang="fr-FR" sz="3600" b="1" dirty="0" smtClean="0">
                <a:effectLst>
                  <a:glow rad="228600">
                    <a:schemeClr val="accent4">
                      <a:satMod val="175000"/>
                      <a:alpha val="40000"/>
                    </a:schemeClr>
                  </a:glow>
                </a:effectLst>
              </a:rPr>
              <a:t>Antarctique</a:t>
            </a:r>
            <a:endParaRPr lang="fr-FR" sz="3600" b="1" dirty="0">
              <a:effectLst>
                <a:glow rad="228600">
                  <a:schemeClr val="accent4">
                    <a:satMod val="175000"/>
                    <a:alpha val="40000"/>
                  </a:schemeClr>
                </a:glow>
              </a:effectLst>
            </a:endParaRPr>
          </a:p>
        </p:txBody>
      </p:sp>
      <p:sp>
        <p:nvSpPr>
          <p:cNvPr id="7" name="Rectangle 6"/>
          <p:cNvSpPr/>
          <p:nvPr/>
        </p:nvSpPr>
        <p:spPr>
          <a:xfrm>
            <a:off x="1586344" y="1795106"/>
            <a:ext cx="9019309" cy="3416320"/>
          </a:xfrm>
          <a:prstGeom prst="rect">
            <a:avLst/>
          </a:prstGeom>
        </p:spPr>
        <p:txBody>
          <a:bodyPr wrap="square">
            <a:spAutoFit/>
          </a:bodyPr>
          <a:lstStyle/>
          <a:p>
            <a:r>
              <a:rPr lang="fr-FR" sz="3600" b="1" dirty="0">
                <a:effectLst>
                  <a:glow rad="139700">
                    <a:schemeClr val="accent4">
                      <a:satMod val="175000"/>
                      <a:alpha val="40000"/>
                    </a:schemeClr>
                  </a:glow>
                </a:effectLst>
              </a:rPr>
              <a:t>Il s’agit d’un mystérieux yacht fantôme, un bateau brésilien qui a coulé dans la péninsule d’</a:t>
            </a:r>
            <a:r>
              <a:rPr lang="fr-FR" sz="3600" b="1" dirty="0" err="1">
                <a:effectLst>
                  <a:glow rad="139700">
                    <a:schemeClr val="accent4">
                      <a:satMod val="175000"/>
                      <a:alpha val="40000"/>
                    </a:schemeClr>
                  </a:glow>
                </a:effectLst>
              </a:rPr>
              <a:t>Ardley</a:t>
            </a:r>
            <a:r>
              <a:rPr lang="fr-FR" sz="3600" b="1" dirty="0">
                <a:effectLst>
                  <a:glow rad="139700">
                    <a:schemeClr val="accent4">
                      <a:satMod val="175000"/>
                      <a:alpha val="40000"/>
                    </a:schemeClr>
                  </a:glow>
                </a:effectLst>
              </a:rPr>
              <a:t>. Les brésiliens étaient en train de tourner un documentaire quand un vent très fort et une mer orageuse les obligea à quitter le navire. Depuis, le </a:t>
            </a:r>
            <a:r>
              <a:rPr lang="fr-FR" sz="3600" b="1" dirty="0" smtClean="0">
                <a:effectLst>
                  <a:glow rad="139700">
                    <a:schemeClr val="accent4">
                      <a:satMod val="175000"/>
                      <a:alpha val="40000"/>
                    </a:schemeClr>
                  </a:glow>
                </a:effectLst>
              </a:rPr>
              <a:t>yacht </a:t>
            </a:r>
            <a:r>
              <a:rPr lang="fr-FR" sz="3600" b="1" dirty="0">
                <a:effectLst>
                  <a:glow rad="139700">
                    <a:schemeClr val="accent4">
                      <a:satMod val="175000"/>
                      <a:alpha val="40000"/>
                    </a:schemeClr>
                  </a:glow>
                </a:effectLst>
              </a:rPr>
              <a:t>demeure sous l’eau.</a:t>
            </a:r>
          </a:p>
        </p:txBody>
      </p:sp>
    </p:spTree>
    <p:extLst>
      <p:ext uri="{BB962C8B-B14F-4D97-AF65-F5344CB8AC3E}">
        <p14:creationId xmlns:p14="http://schemas.microsoft.com/office/powerpoint/2010/main" val="864357117"/>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xmlns="" id="{4B02509B-B6E1-9D46-BF6C-FAFD783D8548}"/>
              </a:ext>
            </a:extLst>
          </p:cNvPr>
          <p:cNvSpPr>
            <a:spLocks noGrp="1"/>
          </p:cNvSpPr>
          <p:nvPr>
            <p:ph type="body" sz="quarter" idx="10"/>
          </p:nvPr>
        </p:nvSpPr>
        <p:spPr/>
        <p:txBody>
          <a:bodyPr rtlCol="0"/>
          <a:lstStyle/>
          <a:p>
            <a:r>
              <a:rPr lang="fr-FR" dirty="0" smtClean="0">
                <a:effectLst>
                  <a:glow rad="228600">
                    <a:schemeClr val="accent5">
                      <a:satMod val="175000"/>
                      <a:alpha val="40000"/>
                    </a:schemeClr>
                  </a:glow>
                  <a:outerShdw blurRad="63500" dist="38100" dir="2700000" algn="tl" rotWithShape="0">
                    <a:schemeClr val="tx1">
                      <a:alpha val="60000"/>
                    </a:schemeClr>
                  </a:outerShdw>
                </a:effectLst>
              </a:rPr>
              <a:t>Je compose pour vous avec ma douce et fidèle amie</a:t>
            </a:r>
          </a:p>
          <a:p>
            <a:endParaRPr lang="fr-FR" dirty="0" smtClean="0">
              <a:effectLst>
                <a:glow rad="228600">
                  <a:schemeClr val="accent5">
                    <a:satMod val="175000"/>
                    <a:alpha val="40000"/>
                  </a:schemeClr>
                </a:glow>
                <a:outerShdw blurRad="63500" dist="38100" dir="2700000" algn="tl" rotWithShape="0">
                  <a:schemeClr val="tx1">
                    <a:alpha val="60000"/>
                  </a:schemeClr>
                </a:outerShdw>
              </a:effectLst>
            </a:endParaRPr>
          </a:p>
          <a:p>
            <a:r>
              <a:rPr lang="fr-FR" dirty="0" smtClean="0">
                <a:effectLst>
                  <a:glow rad="228600">
                    <a:schemeClr val="accent5">
                      <a:satMod val="175000"/>
                      <a:alpha val="40000"/>
                    </a:schemeClr>
                  </a:glow>
                  <a:outerShdw blurRad="63500" dist="38100" dir="2700000" algn="tl" rotWithShape="0">
                    <a:schemeClr val="tx1">
                      <a:alpha val="60000"/>
                    </a:schemeClr>
                  </a:outerShdw>
                </a:effectLst>
              </a:rPr>
              <a:t>20 </a:t>
            </a:r>
            <a:r>
              <a:rPr lang="fr-FR" dirty="0">
                <a:effectLst>
                  <a:glow rad="228600">
                    <a:schemeClr val="accent5">
                      <a:satMod val="175000"/>
                      <a:alpha val="40000"/>
                    </a:schemeClr>
                  </a:glow>
                  <a:outerShdw blurRad="63500" dist="38100" dir="2700000" algn="tl" rotWithShape="0">
                    <a:schemeClr val="tx1">
                      <a:alpha val="60000"/>
                    </a:schemeClr>
                  </a:outerShdw>
                </a:effectLst>
              </a:rPr>
              <a:t>Endroits abandonnés qui donnent froid dans le dos</a:t>
            </a:r>
            <a:endParaRPr lang="fr-FR"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4" name="Titre 3">
            <a:extLst>
              <a:ext uri="{FF2B5EF4-FFF2-40B4-BE49-F238E27FC236}">
                <a16:creationId xmlns:a16="http://schemas.microsoft.com/office/drawing/2014/main" xmlns="" id="{D3E6B0CD-B834-EF4F-AFA1-83526B4B7E7F}"/>
              </a:ext>
            </a:extLst>
          </p:cNvPr>
          <p:cNvSpPr>
            <a:spLocks noGrp="1"/>
          </p:cNvSpPr>
          <p:nvPr>
            <p:ph type="title"/>
          </p:nvPr>
        </p:nvSpPr>
        <p:spPr>
          <a:xfrm>
            <a:off x="2859278" y="1631657"/>
            <a:ext cx="6473443" cy="652403"/>
          </a:xfrm>
        </p:spPr>
        <p:txBody>
          <a:bodyPr rtlCol="0"/>
          <a:lstStyle/>
          <a:p>
            <a:pPr rtl="0"/>
            <a:r>
              <a:rPr lang="fr-FR" sz="6000" b="1" dirty="0" smtClean="0">
                <a:effectLst>
                  <a:glow rad="228600">
                    <a:schemeClr val="accent5">
                      <a:satMod val="175000"/>
                      <a:alpha val="40000"/>
                    </a:schemeClr>
                  </a:glow>
                  <a:outerShdw blurRad="63500" dist="38100" dir="2700000" algn="tl" rotWithShape="0">
                    <a:schemeClr val="tx1">
                      <a:alpha val="60000"/>
                    </a:schemeClr>
                  </a:outerShdw>
                </a:effectLst>
              </a:rPr>
              <a:t>C’était </a:t>
            </a:r>
            <a:br>
              <a:rPr lang="fr-FR" sz="6000" b="1" dirty="0" smtClean="0">
                <a:effectLst>
                  <a:glow rad="228600">
                    <a:schemeClr val="accent5">
                      <a:satMod val="175000"/>
                      <a:alpha val="40000"/>
                    </a:schemeClr>
                  </a:glow>
                  <a:outerShdw blurRad="63500" dist="38100" dir="2700000" algn="tl" rotWithShape="0">
                    <a:schemeClr val="tx1">
                      <a:alpha val="60000"/>
                    </a:schemeClr>
                  </a:outerShdw>
                </a:effectLst>
              </a:rPr>
            </a:br>
            <a:r>
              <a:rPr lang="fr-FR" sz="6000" b="1" dirty="0" smtClean="0">
                <a:effectLst>
                  <a:glow rad="228600">
                    <a:schemeClr val="accent5">
                      <a:satMod val="175000"/>
                      <a:alpha val="40000"/>
                    </a:schemeClr>
                  </a:glow>
                  <a:outerShdw blurRad="63500" dist="38100" dir="2700000" algn="tl" rotWithShape="0">
                    <a:schemeClr val="tx1">
                      <a:alpha val="60000"/>
                    </a:schemeClr>
                  </a:outerShdw>
                </a:effectLst>
              </a:rPr>
              <a:t>Les Abandons ? </a:t>
            </a:r>
            <a:endParaRPr lang="fr-FR" sz="6000" b="1" dirty="0">
              <a:effectLst>
                <a:glow rad="228600">
                  <a:schemeClr val="accent5">
                    <a:satMod val="175000"/>
                    <a:alpha val="40000"/>
                  </a:schemeClr>
                </a:glow>
                <a:outerShdw blurRad="63500" dist="38100" dir="2700000" algn="tl" rotWithShape="0">
                  <a:schemeClr val="tx1">
                    <a:alpha val="60000"/>
                  </a:schemeClr>
                </a:outerShdw>
              </a:effectLst>
            </a:endParaRPr>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01700" y="4366951"/>
            <a:ext cx="4153480" cy="2838846"/>
          </a:xfrm>
          <a:prstGeom prst="rect">
            <a:avLst/>
          </a:prstGeom>
        </p:spPr>
      </p:pic>
    </p:spTree>
    <p:extLst>
      <p:ext uri="{BB962C8B-B14F-4D97-AF65-F5344CB8AC3E}">
        <p14:creationId xmlns:p14="http://schemas.microsoft.com/office/powerpoint/2010/main" val="975296427"/>
      </p:ext>
    </p:extLst>
  </p:cSld>
  <p:clrMapOvr>
    <a:masterClrMapping/>
  </p:clrMapOvr>
  <mc:AlternateContent xmlns:mc="http://schemas.openxmlformats.org/markup-compatibility/2006">
    <mc:Choice xmlns:p14="http://schemas.microsoft.com/office/powerpoint/2010/main" Requires="p14">
      <p:transition spd="slow" p14:dur="6750" advTm="7000">
        <p14:vortex dir="r"/>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2" end="2"/>
                                            </p:txEl>
                                          </p:spTgt>
                                        </p:tgtEl>
                                        <p:attrNameLst>
                                          <p:attrName>ppt_w</p:attrName>
                                        </p:attrNameLst>
                                      </p:cBhvr>
                                    </p:anim>
                                    <p:anim by="(#ppt_w*0.50)" calcmode="lin" valueType="num">
                                      <p:cBhvr>
                                        <p:cTn id="16" dur="500" decel="50000" autoRev="1" fill="hold">
                                          <p:stCondLst>
                                            <p:cond delay="0"/>
                                          </p:stCondLst>
                                        </p:cTn>
                                        <p:tgtEl>
                                          <p:spTgt spid="5">
                                            <p:txEl>
                                              <p:pRg st="2" end="2"/>
                                            </p:txEl>
                                          </p:spTgt>
                                        </p:tgtEl>
                                        <p:attrNameLst>
                                          <p:attrName>ppt_x</p:attrName>
                                        </p:attrNameLst>
                                      </p:cBhvr>
                                    </p:anim>
                                    <p:anim from="(-#ppt_h/2)" to="(#ppt_y)" calcmode="lin" valueType="num">
                                      <p:cBhvr>
                                        <p:cTn id="17" dur="1000" fill="hold">
                                          <p:stCondLst>
                                            <p:cond delay="0"/>
                                          </p:stCondLst>
                                        </p:cTn>
                                        <p:tgtEl>
                                          <p:spTgt spid="5">
                                            <p:txEl>
                                              <p:pRg st="2" end="2"/>
                                            </p:txEl>
                                          </p:spTgt>
                                        </p:tgtEl>
                                        <p:attrNameLst>
                                          <p:attrName>ppt_y</p:attrName>
                                        </p:attrNameLst>
                                      </p:cBhvr>
                                    </p:anim>
                                    <p:animRot by="21600000">
                                      <p:cBhvr>
                                        <p:cTn id="18" dur="1000" fill="hold">
                                          <p:stCondLst>
                                            <p:cond delay="0"/>
                                          </p:stCondLst>
                                        </p:cTn>
                                        <p:tgtEl>
                                          <p:spTgt spid="5">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 by="(-#ppt_w*2)" calcmode="lin" valueType="num">
                                      <p:cBhvr rctx="PPT">
                                        <p:cTn id="30" dur="500" autoRev="1" fill="hold">
                                          <p:stCondLst>
                                            <p:cond delay="0"/>
                                          </p:stCondLst>
                                        </p:cTn>
                                        <p:tgtEl>
                                          <p:spTgt spid="4"/>
                                        </p:tgtEl>
                                        <p:attrNameLst>
                                          <p:attrName>ppt_w</p:attrName>
                                        </p:attrNameLst>
                                      </p:cBhvr>
                                    </p:anim>
                                    <p:anim by="(#ppt_w*0.50)" calcmode="lin" valueType="num">
                                      <p:cBhvr>
                                        <p:cTn id="31" dur="500" decel="50000" autoRev="1" fill="hold">
                                          <p:stCondLst>
                                            <p:cond delay="0"/>
                                          </p:stCondLst>
                                        </p:cTn>
                                        <p:tgtEl>
                                          <p:spTgt spid="4"/>
                                        </p:tgtEl>
                                        <p:attrNameLst>
                                          <p:attrName>ppt_x</p:attrName>
                                        </p:attrNameLst>
                                      </p:cBhvr>
                                    </p:anim>
                                    <p:anim from="(-#ppt_h/2)" to="(#ppt_y)" calcmode="lin" valueType="num">
                                      <p:cBhvr>
                                        <p:cTn id="32" dur="1000" fill="hold">
                                          <p:stCondLst>
                                            <p:cond delay="0"/>
                                          </p:stCondLst>
                                        </p:cTn>
                                        <p:tgtEl>
                                          <p:spTgt spid="4"/>
                                        </p:tgtEl>
                                        <p:attrNameLst>
                                          <p:attrName>ppt_y</p:attrName>
                                        </p:attrNameLst>
                                      </p:cBhvr>
                                    </p:anim>
                                    <p:animRot by="21600000">
                                      <p:cBhvr>
                                        <p:cTn id="33"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hème Office">
  <a:themeElements>
    <a:clrScheme name="Custom 4">
      <a:dk1>
        <a:srgbClr val="000000"/>
      </a:dk1>
      <a:lt1>
        <a:srgbClr val="FFFFFF"/>
      </a:lt1>
      <a:dk2>
        <a:srgbClr val="705F57"/>
      </a:dk2>
      <a:lt2>
        <a:srgbClr val="EEE7DF"/>
      </a:lt2>
      <a:accent1>
        <a:srgbClr val="4D8680"/>
      </a:accent1>
      <a:accent2>
        <a:srgbClr val="ABDED7"/>
      </a:accent2>
      <a:accent3>
        <a:srgbClr val="B0988E"/>
      </a:accent3>
      <a:accent4>
        <a:srgbClr val="DBCBBE"/>
      </a:accent4>
      <a:accent5>
        <a:srgbClr val="BD8A77"/>
      </a:accent5>
      <a:accent6>
        <a:srgbClr val="65615D"/>
      </a:accent6>
      <a:hlink>
        <a:srgbClr val="000000"/>
      </a:hlink>
      <a:folHlink>
        <a:srgbClr val="FF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272759" id="{AA74CBCF-0B0D-47EA-B0FF-83CAA3F12BA0}" vid="{93CD5361-6458-41C4-BDD1-B97CBBBE373C}"/>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272759" id="{AA74CBCF-0B0D-47EA-B0FF-83CAA3F12BA0}" vid="{F7617831-995D-4A6A-99A6-5E985C1CCB71}"/>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 de titre animée Nuages</Template>
  <TotalTime>0</TotalTime>
  <Words>1769</Words>
  <Application>Microsoft Office PowerPoint</Application>
  <PresentationFormat>Grand écran</PresentationFormat>
  <Paragraphs>200</Paragraphs>
  <Slides>39</Slides>
  <Notes>39</Notes>
  <HiddenSlides>0</HiddenSlides>
  <MMClips>0</MMClips>
  <ScaleCrop>false</ScaleCrop>
  <HeadingPairs>
    <vt:vector size="6" baseType="variant">
      <vt:variant>
        <vt:lpstr>Polices utilisées</vt:lpstr>
      </vt:variant>
      <vt:variant>
        <vt:i4>3</vt:i4>
      </vt:variant>
      <vt:variant>
        <vt:lpstr>Thème</vt:lpstr>
      </vt:variant>
      <vt:variant>
        <vt:i4>2</vt:i4>
      </vt:variant>
      <vt:variant>
        <vt:lpstr>Titres des diapositives</vt:lpstr>
      </vt:variant>
      <vt:variant>
        <vt:i4>39</vt:i4>
      </vt:variant>
    </vt:vector>
  </HeadingPairs>
  <TitlesOfParts>
    <vt:vector size="44" baseType="lpstr">
      <vt:lpstr>Arial</vt:lpstr>
      <vt:lpstr>Calibri</vt:lpstr>
      <vt:lpstr>Calibri Light</vt:lpstr>
      <vt:lpstr>Thème Office</vt:lpstr>
      <vt:lpstr>1_Thème Office</vt:lpstr>
      <vt:lpstr>Les Abandons ?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C’était  Les Abandons ? </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2018-12-27T19:12:22Z</dcterms:created>
  <dcterms:modified xsi:type="dcterms:W3CDTF">2018-12-28T19:17:37Z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2018-08-15T22:18:08.3004910Z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ies>
</file>