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7"/>
  </p:notesMasterIdLst>
  <p:handoutMasterIdLst>
    <p:handoutMasterId r:id="rId28"/>
  </p:handoutMasterIdLst>
  <p:sldIdLst>
    <p:sldId id="259" r:id="rId2"/>
    <p:sldId id="260" r:id="rId3"/>
    <p:sldId id="261" r:id="rId4"/>
    <p:sldId id="262" r:id="rId5"/>
    <p:sldId id="264" r:id="rId6"/>
    <p:sldId id="265" r:id="rId7"/>
    <p:sldId id="266" r:id="rId8"/>
    <p:sldId id="267" r:id="rId9"/>
    <p:sldId id="268" r:id="rId10"/>
    <p:sldId id="269" r:id="rId11"/>
    <p:sldId id="270" r:id="rId12"/>
    <p:sldId id="271" r:id="rId13"/>
    <p:sldId id="272" r:id="rId14"/>
    <p:sldId id="263" r:id="rId15"/>
    <p:sldId id="275" r:id="rId16"/>
    <p:sldId id="276" r:id="rId17"/>
    <p:sldId id="277" r:id="rId18"/>
    <p:sldId id="274" r:id="rId19"/>
    <p:sldId id="279" r:id="rId20"/>
    <p:sldId id="280" r:id="rId21"/>
    <p:sldId id="281" r:id="rId22"/>
    <p:sldId id="282" r:id="rId23"/>
    <p:sldId id="283" r:id="rId24"/>
    <p:sldId id="284" r:id="rId25"/>
    <p:sldId id="285" r:id="rId2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X/kKHkgii81KW7//Js0bQ==" hashData="zGQ4VsZMPSFZCVY29nEiMeoC04/rZMTSD7ZxqFpdTopDjR5zRuVEtemktvj37xMtYtMh54LV3p9bbQqm1lv8G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08/09/2019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08/09/2019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1795139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20</a:t>
            </a:fld>
            <a:endParaRPr lang="fr-FR" noProof="0"/>
          </a:p>
        </p:txBody>
      </p:sp>
    </p:spTree>
    <p:extLst>
      <p:ext uri="{BB962C8B-B14F-4D97-AF65-F5344CB8AC3E}">
        <p14:creationId xmlns:p14="http://schemas.microsoft.com/office/powerpoint/2010/main" val="2127510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21</a:t>
            </a:fld>
            <a:endParaRPr lang="fr-FR" noProof="0"/>
          </a:p>
        </p:txBody>
      </p:sp>
    </p:spTree>
    <p:extLst>
      <p:ext uri="{BB962C8B-B14F-4D97-AF65-F5344CB8AC3E}">
        <p14:creationId xmlns:p14="http://schemas.microsoft.com/office/powerpoint/2010/main" val="24673027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22</a:t>
            </a:fld>
            <a:endParaRPr lang="fr-FR" noProof="0"/>
          </a:p>
        </p:txBody>
      </p:sp>
    </p:spTree>
    <p:extLst>
      <p:ext uri="{BB962C8B-B14F-4D97-AF65-F5344CB8AC3E}">
        <p14:creationId xmlns:p14="http://schemas.microsoft.com/office/powerpoint/2010/main" val="2601549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23</a:t>
            </a:fld>
            <a:endParaRPr lang="fr-FR" noProof="0"/>
          </a:p>
        </p:txBody>
      </p:sp>
    </p:spTree>
    <p:extLst>
      <p:ext uri="{BB962C8B-B14F-4D97-AF65-F5344CB8AC3E}">
        <p14:creationId xmlns:p14="http://schemas.microsoft.com/office/powerpoint/2010/main" val="4284396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24</a:t>
            </a:fld>
            <a:endParaRPr lang="fr-FR" noProof="0"/>
          </a:p>
        </p:txBody>
      </p:sp>
    </p:spTree>
    <p:extLst>
      <p:ext uri="{BB962C8B-B14F-4D97-AF65-F5344CB8AC3E}">
        <p14:creationId xmlns:p14="http://schemas.microsoft.com/office/powerpoint/2010/main" val="834623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25</a:t>
            </a:fld>
            <a:endParaRPr lang="fr-FR" noProof="0"/>
          </a:p>
        </p:txBody>
      </p:sp>
    </p:spTree>
    <p:extLst>
      <p:ext uri="{BB962C8B-B14F-4D97-AF65-F5344CB8AC3E}">
        <p14:creationId xmlns:p14="http://schemas.microsoft.com/office/powerpoint/2010/main" val="19868659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08/09/2019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08/09/2019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08/09/2019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08/09/2019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08/09/2019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08/09/2019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08/09/2019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08/09/2019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08/09/2019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08/09/2019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08/09/2019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08/09/2019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3711" y="276785"/>
            <a:ext cx="11713443" cy="6304430"/>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E</a:t>
            </a:r>
            <a:r>
              <a:rPr lang="fr-FR" sz="8000" b="1" dirty="0" smtClean="0">
                <a:ln>
                  <a:solidFill>
                    <a:schemeClr val="bg1"/>
                  </a:solidFill>
                </a:ln>
                <a:solidFill>
                  <a:schemeClr val="tx1"/>
                </a:solidFill>
              </a:rPr>
              <a:t>spèces </a:t>
            </a:r>
            <a:r>
              <a:rPr lang="fr-FR" sz="8000" b="1" dirty="0">
                <a:ln>
                  <a:solidFill>
                    <a:schemeClr val="bg1"/>
                  </a:solidFill>
                </a:ln>
                <a:solidFill>
                  <a:schemeClr val="tx1"/>
                </a:solidFill>
              </a:rPr>
              <a:t>d'animaux si </a:t>
            </a:r>
            <a:r>
              <a:rPr lang="fr-FR" sz="8000" b="1" dirty="0" smtClean="0">
                <a:ln>
                  <a:solidFill>
                    <a:schemeClr val="bg1"/>
                  </a:solidFill>
                </a:ln>
                <a:solidFill>
                  <a:schemeClr val="tx1"/>
                </a:solidFill>
              </a:rPr>
              <a:t>rares N° 1</a:t>
            </a:r>
          </a:p>
          <a:p>
            <a:pPr algn="ctr"/>
            <a:r>
              <a:rPr lang="fr-FR" sz="8000" b="1" dirty="0" smtClean="0">
                <a:ln>
                  <a:solidFill>
                    <a:schemeClr val="bg1"/>
                  </a:solidFill>
                </a:ln>
                <a:solidFill>
                  <a:schemeClr val="tx1"/>
                </a:solidFill>
              </a:rPr>
              <a:t> </a:t>
            </a:r>
            <a:r>
              <a:rPr lang="fr-FR" sz="8000" b="1" dirty="0">
                <a:ln>
                  <a:solidFill>
                    <a:schemeClr val="bg1"/>
                  </a:solidFill>
                </a:ln>
                <a:solidFill>
                  <a:schemeClr val="tx1"/>
                </a:solidFill>
              </a:rPr>
              <a:t>par </a:t>
            </a:r>
            <a:r>
              <a:rPr lang="fr-FR" sz="8000" b="1" dirty="0" smtClean="0">
                <a:ln>
                  <a:solidFill>
                    <a:schemeClr val="bg1"/>
                  </a:solidFill>
                </a:ln>
                <a:solidFill>
                  <a:schemeClr val="tx1"/>
                </a:solidFill>
              </a:rPr>
              <a:t>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515575_Beyaert_001.wav"/>
          </p:stSnd>
        </p:sndAc>
      </p:transition>
    </mc:Choice>
    <mc:Fallback>
      <p:transition spd="slow" advTm="13000">
        <p:newsflash/>
        <p:sndAc>
          <p:stSnd loop="1">
            <p:snd r:embed="rId3" name="515575_Beyaer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987287" y="702202"/>
            <a:ext cx="10217426" cy="5016758"/>
          </a:xfrm>
          <a:prstGeom prst="rect">
            <a:avLst/>
          </a:prstGeom>
        </p:spPr>
        <p:txBody>
          <a:bodyPr wrap="square">
            <a:spAutoFit/>
          </a:bodyPr>
          <a:lstStyle/>
          <a:p>
            <a:r>
              <a:rPr lang="fr-FR" sz="8000" b="1" dirty="0" smtClean="0">
                <a:ln>
                  <a:solidFill>
                    <a:srgbClr val="FF0000"/>
                  </a:solidFill>
                </a:ln>
              </a:rPr>
              <a:t> </a:t>
            </a:r>
            <a:r>
              <a:rPr lang="fr-FR" sz="8000" b="1" dirty="0">
                <a:ln>
                  <a:solidFill>
                    <a:srgbClr val="FF0000"/>
                  </a:solidFill>
                </a:ln>
              </a:rPr>
              <a:t>E</a:t>
            </a:r>
            <a:r>
              <a:rPr lang="fr-FR" sz="8000" b="1" dirty="0" smtClean="0">
                <a:ln>
                  <a:solidFill>
                    <a:srgbClr val="FF0000"/>
                  </a:solidFill>
                </a:ln>
              </a:rPr>
              <a:t>spèces </a:t>
            </a:r>
            <a:r>
              <a:rPr lang="fr-FR" sz="8000" b="1" dirty="0">
                <a:ln>
                  <a:solidFill>
                    <a:srgbClr val="FF0000"/>
                  </a:solidFill>
                </a:ln>
              </a:rPr>
              <a:t>d'animaux si rares et particuliers que vous douterez de leur existence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734713" y="382371"/>
            <a:ext cx="10827804" cy="6001643"/>
          </a:xfrm>
          <a:prstGeom prst="rect">
            <a:avLst/>
          </a:prstGeom>
        </p:spPr>
        <p:txBody>
          <a:bodyPr wrap="square">
            <a:spAutoFit/>
          </a:bodyPr>
          <a:lstStyle/>
          <a:p>
            <a:r>
              <a:rPr lang="fr-FR" sz="3200" b="1" dirty="0" smtClean="0">
                <a:ln>
                  <a:solidFill>
                    <a:srgbClr val="FF0000"/>
                  </a:solidFill>
                </a:ln>
              </a:rPr>
              <a:t>Notre </a:t>
            </a:r>
            <a:r>
              <a:rPr lang="fr-FR" sz="3200" b="1" dirty="0">
                <a:ln>
                  <a:solidFill>
                    <a:srgbClr val="FF0000"/>
                  </a:solidFill>
                </a:ln>
              </a:rPr>
              <a:t>planète abrite plus de 8 millions d'espèces animales et végétales, et beaucoup d'entre elles sont encore à découvrir malgré des études biologiques continues. De nouvelles espèces d'oiseaux, de plantes, de poissons ou d'insectes sont découvertes en permanence, chacune avec ses caractéristiques spécifiques qui lui sont propres. Certaines d'entre elles sont vraiment extravagantes et bizarres au point de ressembler à des êtres d'une autre planète ! C'est le cas des images des animaux que nous allons vous présenter, ces espèces sont si rares et particulières qu'il est difficile d'imaginer qu'elles soient vraiment réelles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4" name="Image 3"/>
          <p:cNvPicPr>
            <a:picLocks noChangeAspect="1"/>
          </p:cNvPicPr>
          <p:nvPr/>
        </p:nvPicPr>
        <p:blipFill>
          <a:blip r:embed="rId3"/>
          <a:stretch>
            <a:fillRect/>
          </a:stretch>
        </p:blipFill>
        <p:spPr>
          <a:xfrm>
            <a:off x="2399864" y="587584"/>
            <a:ext cx="7392271" cy="5706671"/>
          </a:xfrm>
          <a:prstGeom prst="rect">
            <a:avLst/>
          </a:prstGeom>
          <a:effectLst>
            <a:softEdge rad="127000"/>
          </a:effectLst>
        </p:spPr>
      </p:pic>
      <p:sp>
        <p:nvSpPr>
          <p:cNvPr id="5" name="Rectangle 4"/>
          <p:cNvSpPr/>
          <p:nvPr/>
        </p:nvSpPr>
        <p:spPr>
          <a:xfrm>
            <a:off x="1387819" y="198619"/>
            <a:ext cx="9416360" cy="523220"/>
          </a:xfrm>
          <a:prstGeom prst="rect">
            <a:avLst/>
          </a:prstGeom>
        </p:spPr>
        <p:txBody>
          <a:bodyPr wrap="none">
            <a:spAutoFit/>
          </a:bodyPr>
          <a:lstStyle/>
          <a:p>
            <a:r>
              <a:rPr lang="fr-FR" sz="2800" b="1" dirty="0" smtClean="0"/>
              <a:t> </a:t>
            </a:r>
            <a:r>
              <a:rPr lang="fr-FR" sz="2800" b="1" dirty="0"/>
              <a:t>Le fabuleux papillon Greta </a:t>
            </a:r>
            <a:r>
              <a:rPr lang="fr-FR" sz="2800" b="1" dirty="0" err="1"/>
              <a:t>oto</a:t>
            </a:r>
            <a:r>
              <a:rPr lang="fr-FR" sz="2800" b="1" dirty="0"/>
              <a:t> aux ailes transparentes</a:t>
            </a:r>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0" end="0"/>
                                            </p:txEl>
                                          </p:spTgt>
                                        </p:tgtEl>
                                        <p:attrNameLst>
                                          <p:attrName>ppt_w</p:attrName>
                                        </p:attrNameLst>
                                      </p:cBhvr>
                                    </p:anim>
                                    <p:anim by="(#ppt_w*0.50)" calcmode="lin" valueType="num">
                                      <p:cBhvr>
                                        <p:cTn id="16" dur="500" decel="50000" autoRev="1" fill="hold">
                                          <p:stCondLst>
                                            <p:cond delay="0"/>
                                          </p:stCondLst>
                                        </p:cTn>
                                        <p:tgtEl>
                                          <p:spTgt spid="5">
                                            <p:txEl>
                                              <p:pRg st="0" end="0"/>
                                            </p:txEl>
                                          </p:spTgt>
                                        </p:tgtEl>
                                        <p:attrNameLst>
                                          <p:attrName>ppt_x</p:attrName>
                                        </p:attrNameLst>
                                      </p:cBhvr>
                                    </p:anim>
                                    <p:anim from="(-#ppt_h/2)" to="(#ppt_y)" calcmode="lin" valueType="num">
                                      <p:cBhvr>
                                        <p:cTn id="17" dur="1000" fill="hold">
                                          <p:stCondLst>
                                            <p:cond delay="0"/>
                                          </p:stCondLst>
                                        </p:cTn>
                                        <p:tgtEl>
                                          <p:spTgt spid="5">
                                            <p:txEl>
                                              <p:pRg st="0" end="0"/>
                                            </p:txEl>
                                          </p:spTgt>
                                        </p:tgtEl>
                                        <p:attrNameLst>
                                          <p:attrName>ppt_y</p:attrName>
                                        </p:attrNameLst>
                                      </p:cBhvr>
                                    </p:anim>
                                    <p:animRot by="21600000">
                                      <p:cBhvr>
                                        <p:cTn id="18"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628900" y="352425"/>
            <a:ext cx="6934200" cy="6153150"/>
          </a:xfrm>
          <a:prstGeom prst="rect">
            <a:avLst/>
          </a:prstGeom>
          <a:effectLst>
            <a:softEdge rad="127000"/>
          </a:effectLst>
        </p:spPr>
      </p:pic>
      <p:sp>
        <p:nvSpPr>
          <p:cNvPr id="3" name="Rectangle 2"/>
          <p:cNvSpPr/>
          <p:nvPr/>
        </p:nvSpPr>
        <p:spPr>
          <a:xfrm>
            <a:off x="3191197" y="352425"/>
            <a:ext cx="5809604" cy="523220"/>
          </a:xfrm>
          <a:prstGeom prst="rect">
            <a:avLst/>
          </a:prstGeom>
        </p:spPr>
        <p:txBody>
          <a:bodyPr wrap="none">
            <a:spAutoFit/>
          </a:bodyPr>
          <a:lstStyle/>
          <a:p>
            <a:r>
              <a:rPr lang="fr-FR" sz="2800" b="1" dirty="0" smtClean="0"/>
              <a:t> </a:t>
            </a:r>
            <a:r>
              <a:rPr lang="fr-FR" sz="2800" b="1" dirty="0"/>
              <a:t>Le poisson chirurgien transparent</a:t>
            </a:r>
          </a:p>
        </p:txBody>
      </p:sp>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669983" y="1155123"/>
            <a:ext cx="8759478" cy="4596320"/>
          </a:xfrm>
          <a:prstGeom prst="rect">
            <a:avLst/>
          </a:prstGeom>
          <a:effectLst>
            <a:softEdge rad="127000"/>
          </a:effectLst>
        </p:spPr>
      </p:pic>
      <p:sp>
        <p:nvSpPr>
          <p:cNvPr id="3" name="Rectangle 2"/>
          <p:cNvSpPr/>
          <p:nvPr/>
        </p:nvSpPr>
        <p:spPr>
          <a:xfrm>
            <a:off x="4063674" y="256100"/>
            <a:ext cx="4076757" cy="523220"/>
          </a:xfrm>
          <a:prstGeom prst="rect">
            <a:avLst/>
          </a:prstGeom>
        </p:spPr>
        <p:txBody>
          <a:bodyPr wrap="none">
            <a:spAutoFit/>
          </a:bodyPr>
          <a:lstStyle/>
          <a:p>
            <a:r>
              <a:rPr lang="fr-FR" sz="2800" b="1" dirty="0" smtClean="0"/>
              <a:t> L'anguille </a:t>
            </a:r>
            <a:r>
              <a:rPr lang="fr-FR" sz="2800" b="1" dirty="0"/>
              <a:t>transparente</a:t>
            </a:r>
          </a:p>
        </p:txBody>
      </p:sp>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4024312" y="381000"/>
            <a:ext cx="4143375" cy="6096000"/>
          </a:xfrm>
          <a:prstGeom prst="rect">
            <a:avLst/>
          </a:prstGeom>
          <a:effectLst>
            <a:softEdge rad="127000"/>
          </a:effectLst>
        </p:spPr>
      </p:pic>
      <p:sp>
        <p:nvSpPr>
          <p:cNvPr id="3" name="Rectangle 2"/>
          <p:cNvSpPr/>
          <p:nvPr/>
        </p:nvSpPr>
        <p:spPr>
          <a:xfrm>
            <a:off x="3299791" y="216109"/>
            <a:ext cx="6096000" cy="1384995"/>
          </a:xfrm>
          <a:prstGeom prst="rect">
            <a:avLst/>
          </a:prstGeom>
        </p:spPr>
        <p:txBody>
          <a:bodyPr>
            <a:spAutoFit/>
          </a:bodyPr>
          <a:lstStyle/>
          <a:p>
            <a:r>
              <a:rPr lang="fr-FR" sz="2800" b="1" dirty="0" smtClean="0">
                <a:ln>
                  <a:solidFill>
                    <a:srgbClr val="92D050"/>
                  </a:solidFill>
                </a:ln>
                <a:solidFill>
                  <a:schemeClr val="bg1"/>
                </a:solidFill>
              </a:rPr>
              <a:t>. </a:t>
            </a:r>
            <a:r>
              <a:rPr lang="fr-FR" sz="2800" b="1" dirty="0" err="1">
                <a:ln>
                  <a:solidFill>
                    <a:srgbClr val="92D050"/>
                  </a:solidFill>
                </a:ln>
                <a:solidFill>
                  <a:schemeClr val="bg1"/>
                </a:solidFill>
              </a:rPr>
              <a:t>Vitreledonella</a:t>
            </a:r>
            <a:r>
              <a:rPr lang="fr-FR" sz="2800" b="1" dirty="0">
                <a:ln>
                  <a:solidFill>
                    <a:srgbClr val="92D050"/>
                  </a:solidFill>
                </a:ln>
                <a:solidFill>
                  <a:schemeClr val="bg1"/>
                </a:solidFill>
              </a:rPr>
              <a:t> </a:t>
            </a:r>
            <a:r>
              <a:rPr lang="fr-FR" sz="2800" b="1" dirty="0" err="1">
                <a:ln>
                  <a:solidFill>
                    <a:srgbClr val="92D050"/>
                  </a:solidFill>
                </a:ln>
                <a:solidFill>
                  <a:schemeClr val="bg1"/>
                </a:solidFill>
              </a:rPr>
              <a:t>Richardi</a:t>
            </a:r>
            <a:r>
              <a:rPr lang="fr-FR" sz="2800" b="1" dirty="0">
                <a:ln>
                  <a:solidFill>
                    <a:srgbClr val="92D050"/>
                  </a:solidFill>
                </a:ln>
                <a:solidFill>
                  <a:schemeClr val="bg1"/>
                </a:solidFill>
              </a:rPr>
              <a:t> est aussi connue sous le nom de pieuvre de verre</a:t>
            </a:r>
          </a:p>
        </p:txBody>
      </p:sp>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628900" y="885825"/>
            <a:ext cx="6934200" cy="5086350"/>
          </a:xfrm>
          <a:prstGeom prst="rect">
            <a:avLst/>
          </a:prstGeom>
          <a:effectLst>
            <a:softEdge rad="127000"/>
          </a:effectLst>
        </p:spPr>
      </p:pic>
      <p:sp>
        <p:nvSpPr>
          <p:cNvPr id="3" name="Rectangle 2"/>
          <p:cNvSpPr/>
          <p:nvPr/>
        </p:nvSpPr>
        <p:spPr>
          <a:xfrm>
            <a:off x="331304" y="215205"/>
            <a:ext cx="11625850" cy="954107"/>
          </a:xfrm>
          <a:prstGeom prst="rect">
            <a:avLst/>
          </a:prstGeom>
        </p:spPr>
        <p:txBody>
          <a:bodyPr wrap="square">
            <a:spAutoFit/>
          </a:bodyPr>
          <a:lstStyle/>
          <a:p>
            <a:r>
              <a:rPr lang="fr-FR" sz="2800" b="1" dirty="0" smtClean="0"/>
              <a:t> </a:t>
            </a:r>
            <a:r>
              <a:rPr lang="fr-FR" sz="2800" b="1" dirty="0"/>
              <a:t>Le poisson de glace est l'un des rares à vivre dans les eaux glacées de l'Antarctique</a:t>
            </a:r>
          </a:p>
        </p:txBody>
      </p:sp>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628900" y="657225"/>
            <a:ext cx="6934200" cy="5543550"/>
          </a:xfrm>
          <a:prstGeom prst="rect">
            <a:avLst/>
          </a:prstGeom>
          <a:effectLst>
            <a:softEdge rad="127000"/>
          </a:effectLst>
        </p:spPr>
      </p:pic>
      <p:sp>
        <p:nvSpPr>
          <p:cNvPr id="3" name="Rectangle 2"/>
          <p:cNvSpPr/>
          <p:nvPr/>
        </p:nvSpPr>
        <p:spPr>
          <a:xfrm>
            <a:off x="344557" y="215205"/>
            <a:ext cx="11489634" cy="523220"/>
          </a:xfrm>
          <a:prstGeom prst="rect">
            <a:avLst/>
          </a:prstGeom>
        </p:spPr>
        <p:txBody>
          <a:bodyPr wrap="square">
            <a:spAutoFit/>
          </a:bodyPr>
          <a:lstStyle/>
          <a:p>
            <a:r>
              <a:rPr lang="fr-FR" sz="2800" b="1" dirty="0" smtClean="0"/>
              <a:t> </a:t>
            </a:r>
            <a:r>
              <a:rPr lang="fr-FR" sz="2800" b="1" dirty="0"/>
              <a:t>Le fascinant scarabée-tortue possède des couleurs vraiment uniques</a:t>
            </a:r>
          </a:p>
        </p:txBody>
      </p:sp>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628900" y="709612"/>
            <a:ext cx="6934200" cy="5438775"/>
          </a:xfrm>
          <a:prstGeom prst="rect">
            <a:avLst/>
          </a:prstGeom>
          <a:effectLst>
            <a:softEdge rad="127000"/>
          </a:effectLst>
        </p:spPr>
      </p:pic>
      <p:sp>
        <p:nvSpPr>
          <p:cNvPr id="3" name="Rectangle 2"/>
          <p:cNvSpPr/>
          <p:nvPr/>
        </p:nvSpPr>
        <p:spPr>
          <a:xfrm>
            <a:off x="1318590" y="283760"/>
            <a:ext cx="9554817" cy="523220"/>
          </a:xfrm>
          <a:prstGeom prst="rect">
            <a:avLst/>
          </a:prstGeom>
        </p:spPr>
        <p:txBody>
          <a:bodyPr wrap="square">
            <a:spAutoFit/>
          </a:bodyPr>
          <a:lstStyle/>
          <a:p>
            <a:r>
              <a:rPr lang="fr-FR" sz="2800" b="1" dirty="0" smtClean="0"/>
              <a:t> </a:t>
            </a:r>
            <a:r>
              <a:rPr lang="fr-FR" sz="2800" b="1" dirty="0"/>
              <a:t>L'ange de mer, un mollusque où l'on peut voir à travers...</a:t>
            </a:r>
          </a:p>
        </p:txBody>
      </p:sp>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864798" y="1137722"/>
            <a:ext cx="8462402" cy="4426226"/>
          </a:xfrm>
          <a:prstGeom prst="rect">
            <a:avLst/>
          </a:prstGeom>
          <a:effectLst>
            <a:softEdge rad="127000"/>
          </a:effectLst>
        </p:spPr>
      </p:pic>
      <p:sp>
        <p:nvSpPr>
          <p:cNvPr id="3" name="Rectangle 2"/>
          <p:cNvSpPr/>
          <p:nvPr/>
        </p:nvSpPr>
        <p:spPr>
          <a:xfrm>
            <a:off x="3665558" y="224853"/>
            <a:ext cx="4860882" cy="523220"/>
          </a:xfrm>
          <a:prstGeom prst="rect">
            <a:avLst/>
          </a:prstGeom>
        </p:spPr>
        <p:txBody>
          <a:bodyPr wrap="none">
            <a:spAutoFit/>
          </a:bodyPr>
          <a:lstStyle/>
          <a:p>
            <a:r>
              <a:rPr lang="fr-FR" sz="2800" b="1" dirty="0" smtClean="0"/>
              <a:t>. </a:t>
            </a:r>
            <a:r>
              <a:rPr lang="fr-FR" sz="2800" b="1" dirty="0"/>
              <a:t>Voici la crevette "fantôme"</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52799" y="685799"/>
            <a:ext cx="5449957" cy="5449957"/>
          </a:xfrm>
          <a:prstGeom prst="rect">
            <a:avLst/>
          </a:prstGeom>
          <a:effectLst>
            <a:softEdge rad="127000"/>
          </a:effectLst>
        </p:spPr>
      </p:pic>
      <p:sp>
        <p:nvSpPr>
          <p:cNvPr id="3" name="Rectangle 2"/>
          <p:cNvSpPr/>
          <p:nvPr/>
        </p:nvSpPr>
        <p:spPr>
          <a:xfrm>
            <a:off x="2333803" y="318505"/>
            <a:ext cx="7487947" cy="523220"/>
          </a:xfrm>
          <a:prstGeom prst="rect">
            <a:avLst/>
          </a:prstGeom>
        </p:spPr>
        <p:txBody>
          <a:bodyPr wrap="none">
            <a:spAutoFit/>
          </a:bodyPr>
          <a:lstStyle/>
          <a:p>
            <a:r>
              <a:rPr lang="fr-FR" sz="2800" b="1" dirty="0" smtClean="0"/>
              <a:t> </a:t>
            </a:r>
            <a:r>
              <a:rPr lang="fr-FR" sz="2800" b="1" dirty="0"/>
              <a:t>Même une grenouille peut être... de verre !</a:t>
            </a:r>
          </a:p>
        </p:txBody>
      </p:sp>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628900" y="728662"/>
            <a:ext cx="6934200" cy="5400675"/>
          </a:xfrm>
          <a:prstGeom prst="rect">
            <a:avLst/>
          </a:prstGeom>
          <a:effectLst>
            <a:softEdge rad="127000"/>
          </a:effectLst>
        </p:spPr>
      </p:pic>
      <p:sp>
        <p:nvSpPr>
          <p:cNvPr id="3" name="Rectangle 2"/>
          <p:cNvSpPr/>
          <p:nvPr/>
        </p:nvSpPr>
        <p:spPr>
          <a:xfrm>
            <a:off x="963704" y="198411"/>
            <a:ext cx="10264591" cy="523220"/>
          </a:xfrm>
          <a:prstGeom prst="rect">
            <a:avLst/>
          </a:prstGeom>
        </p:spPr>
        <p:txBody>
          <a:bodyPr wrap="square">
            <a:spAutoFit/>
          </a:bodyPr>
          <a:lstStyle/>
          <a:p>
            <a:r>
              <a:rPr lang="fr-FR" sz="2800" b="1" dirty="0" smtClean="0"/>
              <a:t> </a:t>
            </a:r>
            <a:r>
              <a:rPr lang="fr-FR" sz="2800" b="1" dirty="0"/>
              <a:t>La coquille de cet escargot original est semi-transparente...</a:t>
            </a:r>
          </a:p>
        </p:txBody>
      </p:sp>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4783" t="31875" r="40652" b="16119"/>
          <a:stretch/>
        </p:blipFill>
        <p:spPr>
          <a:xfrm>
            <a:off x="1229643" y="273771"/>
            <a:ext cx="9732712" cy="6385608"/>
          </a:xfrm>
          <a:prstGeom prst="rect">
            <a:avLst/>
          </a:prstGeom>
          <a:effectLst>
            <a:softEdge rad="127000"/>
          </a:effectLst>
        </p:spPr>
      </p:pic>
      <p:sp>
        <p:nvSpPr>
          <p:cNvPr id="3" name="Rectangle 2"/>
          <p:cNvSpPr/>
          <p:nvPr/>
        </p:nvSpPr>
        <p:spPr>
          <a:xfrm>
            <a:off x="2809632" y="273770"/>
            <a:ext cx="6418745" cy="523220"/>
          </a:xfrm>
          <a:prstGeom prst="rect">
            <a:avLst/>
          </a:prstGeom>
        </p:spPr>
        <p:txBody>
          <a:bodyPr wrap="none">
            <a:spAutoFit/>
          </a:bodyPr>
          <a:lstStyle/>
          <a:p>
            <a:r>
              <a:rPr lang="fr-FR" sz="2800" b="1" dirty="0" smtClean="0">
                <a:solidFill>
                  <a:schemeClr val="bg1"/>
                </a:solidFill>
              </a:rPr>
              <a:t> </a:t>
            </a:r>
            <a:r>
              <a:rPr lang="fr-FR" sz="2800" b="1" dirty="0">
                <a:solidFill>
                  <a:schemeClr val="bg1"/>
                </a:solidFill>
              </a:rPr>
              <a:t>Le poisson « baril », ou </a:t>
            </a:r>
            <a:r>
              <a:rPr lang="fr-FR" sz="2800" b="1" dirty="0" err="1">
                <a:solidFill>
                  <a:schemeClr val="bg1"/>
                </a:solidFill>
              </a:rPr>
              <a:t>Barreleye</a:t>
            </a:r>
            <a:r>
              <a:rPr lang="fr-FR" sz="2800" b="1" dirty="0">
                <a:solidFill>
                  <a:schemeClr val="bg1"/>
                </a:solidFill>
              </a:rPr>
              <a:t> </a:t>
            </a:r>
            <a:r>
              <a:rPr lang="fr-FR" sz="2800" b="1" dirty="0" err="1">
                <a:solidFill>
                  <a:schemeClr val="bg1"/>
                </a:solidFill>
              </a:rPr>
              <a:t>fish</a:t>
            </a:r>
            <a:endParaRPr lang="fr-FR" sz="2800" b="1" dirty="0">
              <a:solidFill>
                <a:schemeClr val="bg1"/>
              </a:solidFill>
            </a:endParaRPr>
          </a:p>
        </p:txBody>
      </p:sp>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84"/>
          <a:stretch/>
        </p:blipFill>
        <p:spPr>
          <a:xfrm>
            <a:off x="3784126" y="294860"/>
            <a:ext cx="4646013" cy="6268278"/>
          </a:xfrm>
          <a:prstGeom prst="rect">
            <a:avLst/>
          </a:prstGeom>
          <a:effectLst>
            <a:softEdge rad="127000"/>
          </a:effectLst>
        </p:spPr>
      </p:pic>
      <p:sp>
        <p:nvSpPr>
          <p:cNvPr id="3" name="Rectangle 2"/>
          <p:cNvSpPr/>
          <p:nvPr/>
        </p:nvSpPr>
        <p:spPr>
          <a:xfrm>
            <a:off x="3226463" y="294860"/>
            <a:ext cx="5739072" cy="523220"/>
          </a:xfrm>
          <a:prstGeom prst="rect">
            <a:avLst/>
          </a:prstGeom>
        </p:spPr>
        <p:txBody>
          <a:bodyPr wrap="none">
            <a:spAutoFit/>
          </a:bodyPr>
          <a:lstStyle/>
          <a:p>
            <a:r>
              <a:rPr lang="fr-FR" sz="2800" b="1" dirty="0" smtClean="0">
                <a:solidFill>
                  <a:schemeClr val="bg1"/>
                </a:solidFill>
              </a:rPr>
              <a:t> </a:t>
            </a:r>
            <a:r>
              <a:rPr lang="fr-FR" sz="2800" b="1" dirty="0">
                <a:solidFill>
                  <a:schemeClr val="bg1"/>
                </a:solidFill>
              </a:rPr>
              <a:t>Le concombre de mer transparent</a:t>
            </a:r>
          </a:p>
        </p:txBody>
      </p:sp>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636643" y="1087838"/>
            <a:ext cx="8918713" cy="4682324"/>
          </a:xfrm>
          <a:prstGeom prst="rect">
            <a:avLst/>
          </a:prstGeom>
          <a:effectLst>
            <a:softEdge rad="127000"/>
          </a:effectLst>
        </p:spPr>
      </p:pic>
      <p:sp>
        <p:nvSpPr>
          <p:cNvPr id="3" name="Rectangle 2"/>
          <p:cNvSpPr/>
          <p:nvPr/>
        </p:nvSpPr>
        <p:spPr>
          <a:xfrm>
            <a:off x="3526096" y="5089730"/>
            <a:ext cx="5139805" cy="523220"/>
          </a:xfrm>
          <a:prstGeom prst="rect">
            <a:avLst/>
          </a:prstGeom>
        </p:spPr>
        <p:txBody>
          <a:bodyPr wrap="none">
            <a:spAutoFit/>
          </a:bodyPr>
          <a:lstStyle/>
          <a:p>
            <a:r>
              <a:rPr lang="fr-FR" sz="2800" dirty="0" smtClean="0">
                <a:solidFill>
                  <a:schemeClr val="bg1"/>
                </a:solidFill>
              </a:rPr>
              <a:t> </a:t>
            </a:r>
            <a:r>
              <a:rPr lang="fr-FR" sz="2800" dirty="0">
                <a:solidFill>
                  <a:schemeClr val="bg1"/>
                </a:solidFill>
              </a:rPr>
              <a:t>Glass </a:t>
            </a:r>
            <a:r>
              <a:rPr lang="fr-FR" sz="2800" dirty="0" err="1">
                <a:solidFill>
                  <a:schemeClr val="bg1"/>
                </a:solidFill>
              </a:rPr>
              <a:t>Squid</a:t>
            </a:r>
            <a:r>
              <a:rPr lang="fr-FR" sz="2800" dirty="0">
                <a:solidFill>
                  <a:schemeClr val="bg1"/>
                </a:solidFill>
              </a:rPr>
              <a:t> (calamar de verre)</a:t>
            </a: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275660" y="576469"/>
            <a:ext cx="7623714" cy="5717786"/>
          </a:xfrm>
          <a:prstGeom prst="rect">
            <a:avLst/>
          </a:prstGeom>
          <a:effectLst>
            <a:softEdge rad="127000"/>
          </a:effectLst>
        </p:spPr>
      </p:pic>
      <p:sp>
        <p:nvSpPr>
          <p:cNvPr id="3" name="Rectangle 2"/>
          <p:cNvSpPr/>
          <p:nvPr/>
        </p:nvSpPr>
        <p:spPr>
          <a:xfrm>
            <a:off x="3951355" y="819186"/>
            <a:ext cx="4272323" cy="523220"/>
          </a:xfrm>
          <a:prstGeom prst="rect">
            <a:avLst/>
          </a:prstGeom>
        </p:spPr>
        <p:txBody>
          <a:bodyPr wrap="none">
            <a:spAutoFit/>
          </a:bodyPr>
          <a:lstStyle/>
          <a:p>
            <a:r>
              <a:rPr lang="fr-FR" sz="2800" b="1" dirty="0" smtClean="0">
                <a:solidFill>
                  <a:schemeClr val="bg1"/>
                </a:solidFill>
              </a:rPr>
              <a:t> </a:t>
            </a:r>
            <a:r>
              <a:rPr lang="fr-FR" sz="2800" b="1" dirty="0">
                <a:solidFill>
                  <a:schemeClr val="bg1"/>
                </a:solidFill>
              </a:rPr>
              <a:t>La méduse transparente</a:t>
            </a:r>
          </a:p>
        </p:txBody>
      </p:sp>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2190116" y="835249"/>
            <a:ext cx="7811767" cy="5187502"/>
          </a:xfrm>
          <a:prstGeom prst="rect">
            <a:avLst/>
          </a:prstGeom>
          <a:effectLst>
            <a:softEdge rad="127000"/>
          </a:effectLst>
        </p:spPr>
      </p:pic>
      <p:sp>
        <p:nvSpPr>
          <p:cNvPr id="4" name="Rectangle 3"/>
          <p:cNvSpPr/>
          <p:nvPr/>
        </p:nvSpPr>
        <p:spPr>
          <a:xfrm>
            <a:off x="2055470" y="333490"/>
            <a:ext cx="8081058" cy="523220"/>
          </a:xfrm>
          <a:prstGeom prst="rect">
            <a:avLst/>
          </a:prstGeom>
        </p:spPr>
        <p:txBody>
          <a:bodyPr wrap="none">
            <a:spAutoFit/>
          </a:bodyPr>
          <a:lstStyle/>
          <a:p>
            <a:r>
              <a:rPr lang="fr-FR" dirty="0" smtClean="0"/>
              <a:t> </a:t>
            </a:r>
            <a:r>
              <a:rPr lang="fr-FR" sz="2800" b="1" dirty="0" err="1"/>
              <a:t>Big</a:t>
            </a:r>
            <a:r>
              <a:rPr lang="fr-FR" sz="2800" b="1" dirty="0"/>
              <a:t> Skate (raie transparente ou Raja </a:t>
            </a:r>
            <a:r>
              <a:rPr lang="fr-FR" sz="2800" b="1" dirty="0" err="1"/>
              <a:t>Binoculata</a:t>
            </a:r>
            <a:r>
              <a:rPr lang="fr-FR" sz="2800" b="1" dirty="0"/>
              <a:t>)</a:t>
            </a:r>
          </a:p>
        </p:txBody>
      </p:sp>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048000" y="338137"/>
            <a:ext cx="6096000" cy="6181725"/>
          </a:xfrm>
          <a:prstGeom prst="rect">
            <a:avLst/>
          </a:prstGeom>
          <a:effectLst>
            <a:softEdge rad="127000"/>
          </a:effectLst>
        </p:spPr>
      </p:pic>
      <p:sp>
        <p:nvSpPr>
          <p:cNvPr id="3" name="Rectangle 2"/>
          <p:cNvSpPr/>
          <p:nvPr/>
        </p:nvSpPr>
        <p:spPr>
          <a:xfrm>
            <a:off x="3254966" y="441448"/>
            <a:ext cx="5682068" cy="523220"/>
          </a:xfrm>
          <a:prstGeom prst="rect">
            <a:avLst/>
          </a:prstGeom>
        </p:spPr>
        <p:txBody>
          <a:bodyPr wrap="none">
            <a:spAutoFit/>
          </a:bodyPr>
          <a:lstStyle/>
          <a:p>
            <a:r>
              <a:rPr lang="fr-FR" sz="2800" b="1" dirty="0" err="1" smtClean="0">
                <a:solidFill>
                  <a:schemeClr val="bg1"/>
                </a:solidFill>
              </a:rPr>
              <a:t>Phronima</a:t>
            </a:r>
            <a:r>
              <a:rPr lang="fr-FR" sz="2800" b="1" dirty="0">
                <a:solidFill>
                  <a:schemeClr val="bg1"/>
                </a:solidFill>
              </a:rPr>
              <a:t>, ou le Tonnelier de mer</a:t>
            </a:r>
          </a:p>
        </p:txBody>
      </p:sp>
    </p:spTree>
    <p:extLst>
      <p:ext uri="{BB962C8B-B14F-4D97-AF65-F5344CB8AC3E}">
        <p14:creationId xmlns:p14="http://schemas.microsoft.com/office/powerpoint/2010/main" val="312087159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116024" y="1325217"/>
            <a:ext cx="10138676" cy="4134679"/>
          </a:xfrm>
          <a:prstGeom prst="rect">
            <a:avLst/>
          </a:prstGeom>
          <a:effectLst>
            <a:softEdge rad="127000"/>
          </a:effectLst>
        </p:spPr>
      </p:pic>
      <p:sp>
        <p:nvSpPr>
          <p:cNvPr id="3" name="Rectangle 2"/>
          <p:cNvSpPr/>
          <p:nvPr/>
        </p:nvSpPr>
        <p:spPr>
          <a:xfrm>
            <a:off x="4940876" y="1467678"/>
            <a:ext cx="2310248" cy="523220"/>
          </a:xfrm>
          <a:prstGeom prst="rect">
            <a:avLst/>
          </a:prstGeom>
        </p:spPr>
        <p:txBody>
          <a:bodyPr wrap="none">
            <a:spAutoFit/>
          </a:bodyPr>
          <a:lstStyle/>
          <a:p>
            <a:r>
              <a:rPr lang="fr-FR" sz="2800" b="1" dirty="0" smtClean="0">
                <a:solidFill>
                  <a:schemeClr val="bg1"/>
                </a:solidFill>
              </a:rPr>
              <a:t> </a:t>
            </a:r>
            <a:r>
              <a:rPr lang="fr-FR" sz="2800" b="1" dirty="0" err="1">
                <a:solidFill>
                  <a:schemeClr val="bg1"/>
                </a:solidFill>
              </a:rPr>
              <a:t>Cyanogaster</a:t>
            </a:r>
            <a:endParaRPr lang="fr-FR" sz="2800" b="1" dirty="0">
              <a:solidFill>
                <a:schemeClr val="bg1"/>
              </a:solidFill>
            </a:endParaRPr>
          </a:p>
        </p:txBody>
      </p:sp>
    </p:spTree>
    <p:extLst>
      <p:ext uri="{BB962C8B-B14F-4D97-AF65-F5344CB8AC3E}">
        <p14:creationId xmlns:p14="http://schemas.microsoft.com/office/powerpoint/2010/main" val="261495898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048000" y="352425"/>
            <a:ext cx="6096000" cy="6153150"/>
          </a:xfrm>
          <a:prstGeom prst="rect">
            <a:avLst/>
          </a:prstGeom>
          <a:effectLst>
            <a:softEdge rad="127000"/>
          </a:effectLst>
        </p:spPr>
      </p:pic>
      <p:sp>
        <p:nvSpPr>
          <p:cNvPr id="3" name="Rectangle 2"/>
          <p:cNvSpPr/>
          <p:nvPr/>
        </p:nvSpPr>
        <p:spPr>
          <a:xfrm>
            <a:off x="3779499" y="5902927"/>
            <a:ext cx="4633000" cy="523220"/>
          </a:xfrm>
          <a:prstGeom prst="rect">
            <a:avLst/>
          </a:prstGeom>
        </p:spPr>
        <p:txBody>
          <a:bodyPr wrap="none">
            <a:spAutoFit/>
          </a:bodyPr>
          <a:lstStyle/>
          <a:p>
            <a:r>
              <a:rPr lang="fr-FR" sz="2800" b="1" dirty="0" err="1" smtClean="0">
                <a:solidFill>
                  <a:schemeClr val="bg1"/>
                </a:solidFill>
              </a:rPr>
              <a:t>Sea</a:t>
            </a:r>
            <a:r>
              <a:rPr lang="fr-FR" sz="2800" b="1" dirty="0" smtClean="0">
                <a:solidFill>
                  <a:schemeClr val="bg1"/>
                </a:solidFill>
              </a:rPr>
              <a:t> </a:t>
            </a:r>
            <a:r>
              <a:rPr lang="fr-FR" sz="2800" b="1" dirty="0">
                <a:solidFill>
                  <a:schemeClr val="bg1"/>
                </a:solidFill>
              </a:rPr>
              <a:t>Angel, l’ange de la mer</a:t>
            </a:r>
          </a:p>
        </p:txBody>
      </p:sp>
    </p:spTree>
    <p:extLst>
      <p:ext uri="{BB962C8B-B14F-4D97-AF65-F5344CB8AC3E}">
        <p14:creationId xmlns:p14="http://schemas.microsoft.com/office/powerpoint/2010/main" val="2863172822"/>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683025" y="528928"/>
            <a:ext cx="8759687" cy="5844354"/>
          </a:xfrm>
          <a:prstGeom prst="rect">
            <a:avLst/>
          </a:prstGeom>
          <a:effectLst>
            <a:softEdge rad="127000"/>
          </a:effectLst>
        </p:spPr>
      </p:pic>
      <p:sp>
        <p:nvSpPr>
          <p:cNvPr id="3" name="Rectangle 2"/>
          <p:cNvSpPr/>
          <p:nvPr/>
        </p:nvSpPr>
        <p:spPr>
          <a:xfrm>
            <a:off x="4136699" y="198619"/>
            <a:ext cx="3852337" cy="523220"/>
          </a:xfrm>
          <a:prstGeom prst="rect">
            <a:avLst/>
          </a:prstGeom>
        </p:spPr>
        <p:txBody>
          <a:bodyPr wrap="none">
            <a:spAutoFit/>
          </a:bodyPr>
          <a:lstStyle/>
          <a:p>
            <a:r>
              <a:rPr lang="fr-FR" sz="2800" b="1" dirty="0" smtClean="0"/>
              <a:t> </a:t>
            </a:r>
            <a:r>
              <a:rPr lang="fr-FR" sz="2800" b="1" dirty="0"/>
              <a:t>Têtards du Costa Rica</a:t>
            </a:r>
          </a:p>
        </p:txBody>
      </p:sp>
    </p:spTree>
    <p:extLst>
      <p:ext uri="{BB962C8B-B14F-4D97-AF65-F5344CB8AC3E}">
        <p14:creationId xmlns:p14="http://schemas.microsoft.com/office/powerpoint/2010/main" val="110817702"/>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169726" y="1142999"/>
            <a:ext cx="9803074" cy="4595191"/>
          </a:xfrm>
          <a:prstGeom prst="rect">
            <a:avLst/>
          </a:prstGeom>
          <a:effectLst>
            <a:softEdge rad="127000"/>
          </a:effectLst>
        </p:spPr>
      </p:pic>
      <p:sp>
        <p:nvSpPr>
          <p:cNvPr id="3" name="Rectangle 2"/>
          <p:cNvSpPr/>
          <p:nvPr/>
        </p:nvSpPr>
        <p:spPr>
          <a:xfrm>
            <a:off x="496848" y="198619"/>
            <a:ext cx="11440319" cy="523220"/>
          </a:xfrm>
          <a:prstGeom prst="rect">
            <a:avLst/>
          </a:prstGeom>
        </p:spPr>
        <p:txBody>
          <a:bodyPr wrap="square">
            <a:spAutoFit/>
          </a:bodyPr>
          <a:lstStyle/>
          <a:p>
            <a:r>
              <a:rPr lang="fr-FR" sz="2800" b="1" dirty="0" smtClean="0"/>
              <a:t> </a:t>
            </a:r>
            <a:r>
              <a:rPr lang="fr-FR" sz="2800" b="1" dirty="0"/>
              <a:t>Le poisson-chat de verre, ou silure de verre, ou poisson-chat fantôme</a:t>
            </a:r>
          </a:p>
        </p:txBody>
      </p:sp>
    </p:spTree>
    <p:extLst>
      <p:ext uri="{BB962C8B-B14F-4D97-AF65-F5344CB8AC3E}">
        <p14:creationId xmlns:p14="http://schemas.microsoft.com/office/powerpoint/2010/main" val="2993159952"/>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570243" y="432684"/>
            <a:ext cx="7051514" cy="5861571"/>
          </a:xfrm>
          <a:prstGeom prst="rect">
            <a:avLst/>
          </a:prstGeom>
          <a:effectLst>
            <a:softEdge rad="127000"/>
          </a:effectLst>
        </p:spPr>
      </p:pic>
      <p:sp>
        <p:nvSpPr>
          <p:cNvPr id="3" name="Rectangle 2"/>
          <p:cNvSpPr/>
          <p:nvPr/>
        </p:nvSpPr>
        <p:spPr>
          <a:xfrm>
            <a:off x="4791797" y="63364"/>
            <a:ext cx="2608406" cy="523220"/>
          </a:xfrm>
          <a:prstGeom prst="rect">
            <a:avLst/>
          </a:prstGeom>
        </p:spPr>
        <p:txBody>
          <a:bodyPr wrap="none">
            <a:spAutoFit/>
          </a:bodyPr>
          <a:lstStyle/>
          <a:p>
            <a:r>
              <a:rPr lang="fr-FR" sz="2800" b="1" dirty="0" smtClean="0"/>
              <a:t>La </a:t>
            </a:r>
            <a:r>
              <a:rPr lang="fr-FR" sz="2800" b="1" dirty="0"/>
              <a:t>noix de mer</a:t>
            </a:r>
          </a:p>
        </p:txBody>
      </p:sp>
    </p:spTree>
    <p:extLst>
      <p:ext uri="{BB962C8B-B14F-4D97-AF65-F5344CB8AC3E}">
        <p14:creationId xmlns:p14="http://schemas.microsoft.com/office/powerpoint/2010/main" val="38419126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08/09/2019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048000" y="1671637"/>
            <a:ext cx="6096000" cy="3514725"/>
          </a:xfrm>
          <a:prstGeom prst="rect">
            <a:avLst/>
          </a:prstGeom>
        </p:spPr>
      </p:pic>
      <p:sp>
        <p:nvSpPr>
          <p:cNvPr id="3" name="Rectangle 2"/>
          <p:cNvSpPr/>
          <p:nvPr/>
        </p:nvSpPr>
        <p:spPr>
          <a:xfrm>
            <a:off x="1907756" y="3244334"/>
            <a:ext cx="2582758" cy="369332"/>
          </a:xfrm>
          <a:prstGeom prst="rect">
            <a:avLst/>
          </a:prstGeom>
        </p:spPr>
        <p:txBody>
          <a:bodyPr wrap="none">
            <a:spAutoFit/>
          </a:bodyPr>
          <a:lstStyle/>
          <a:p>
            <a:r>
              <a:rPr lang="fr-FR" dirty="0"/>
              <a:t>16 : La pieuvre de glace</a:t>
            </a:r>
          </a:p>
        </p:txBody>
      </p:sp>
    </p:spTree>
    <p:extLst>
      <p:ext uri="{BB962C8B-B14F-4D97-AF65-F5344CB8AC3E}">
        <p14:creationId xmlns:p14="http://schemas.microsoft.com/office/powerpoint/2010/main" val="159803729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139</TotalTime>
  <Words>703</Words>
  <Application>Microsoft Office PowerPoint</Application>
  <PresentationFormat>Grand écran</PresentationFormat>
  <Paragraphs>126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2019-07-13T13:50:14Z</dcterms:created>
  <dcterms:modified xsi:type="dcterms:W3CDTF">2019-09-08T13:13:04Z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