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7" r:id="rId2"/>
    <p:sldId id="256" r:id="rId3"/>
    <p:sldId id="258" r:id="rId4"/>
    <p:sldId id="269" r:id="rId5"/>
    <p:sldId id="259" r:id="rId6"/>
    <p:sldId id="277" r:id="rId7"/>
    <p:sldId id="260" r:id="rId8"/>
    <p:sldId id="276" r:id="rId9"/>
    <p:sldId id="261" r:id="rId10"/>
    <p:sldId id="275" r:id="rId11"/>
    <p:sldId id="262" r:id="rId12"/>
    <p:sldId id="274" r:id="rId13"/>
    <p:sldId id="263" r:id="rId14"/>
    <p:sldId id="273" r:id="rId15"/>
    <p:sldId id="264" r:id="rId16"/>
    <p:sldId id="272" r:id="rId17"/>
    <p:sldId id="265" r:id="rId18"/>
    <p:sldId id="271" r:id="rId19"/>
    <p:sldId id="266" r:id="rId20"/>
    <p:sldId id="268" r:id="rId21"/>
    <p:sldId id="267" r:id="rId22"/>
    <p:sldId id="278" r:id="rId23"/>
    <p:sldId id="280" r:id="rId24"/>
    <p:sldId id="281" r:id="rId25"/>
    <p:sldId id="282" r:id="rId26"/>
    <p:sldId id="283" r:id="rId27"/>
    <p:sldId id="284" r:id="rId28"/>
    <p:sldId id="285" r:id="rId29"/>
    <p:sldId id="286" r:id="rId30"/>
    <p:sldId id="279"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WDjR2FAk11AaJdwPQJNKQ==" hashData="ZJNuMt5MQKvItfq8feeOo0V63RcOySjyvBoWdjuDVsSyvlz2silkCpiy9+oHyrPqKIFnOGh5/3MQow/+KVW+U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300"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5E6611-44BA-4595-8C94-B7BCAF5305EC}" type="datetimeFigureOut">
              <a:rPr lang="fr-FR" smtClean="0"/>
              <a:t>21/09/2019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6C3C5B-1113-4142-8409-FD9D1CE7C5A2}" type="slidenum">
              <a:rPr lang="fr-FR" smtClean="0"/>
              <a:t>‹N°›</a:t>
            </a:fld>
            <a:endParaRPr lang="fr-FR"/>
          </a:p>
        </p:txBody>
      </p:sp>
    </p:spTree>
    <p:extLst>
      <p:ext uri="{BB962C8B-B14F-4D97-AF65-F5344CB8AC3E}">
        <p14:creationId xmlns:p14="http://schemas.microsoft.com/office/powerpoint/2010/main" val="2421282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a:t>
            </a:fld>
            <a:endParaRPr lang="fr-FR"/>
          </a:p>
        </p:txBody>
      </p:sp>
    </p:spTree>
    <p:extLst>
      <p:ext uri="{BB962C8B-B14F-4D97-AF65-F5344CB8AC3E}">
        <p14:creationId xmlns:p14="http://schemas.microsoft.com/office/powerpoint/2010/main" val="650846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a:t>
            </a:fld>
            <a:endParaRPr lang="fr-FR"/>
          </a:p>
        </p:txBody>
      </p:sp>
    </p:spTree>
    <p:extLst>
      <p:ext uri="{BB962C8B-B14F-4D97-AF65-F5344CB8AC3E}">
        <p14:creationId xmlns:p14="http://schemas.microsoft.com/office/powerpoint/2010/main" val="869873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3</a:t>
            </a:fld>
            <a:endParaRPr lang="fr-FR"/>
          </a:p>
        </p:txBody>
      </p:sp>
    </p:spTree>
    <p:extLst>
      <p:ext uri="{BB962C8B-B14F-4D97-AF65-F5344CB8AC3E}">
        <p14:creationId xmlns:p14="http://schemas.microsoft.com/office/powerpoint/2010/main" val="7210892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4</a:t>
            </a:fld>
            <a:endParaRPr lang="fr-FR"/>
          </a:p>
        </p:txBody>
      </p:sp>
    </p:spTree>
    <p:extLst>
      <p:ext uri="{BB962C8B-B14F-4D97-AF65-F5344CB8AC3E}">
        <p14:creationId xmlns:p14="http://schemas.microsoft.com/office/powerpoint/2010/main" val="9399943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5</a:t>
            </a:fld>
            <a:endParaRPr lang="fr-FR"/>
          </a:p>
        </p:txBody>
      </p:sp>
    </p:spTree>
    <p:extLst>
      <p:ext uri="{BB962C8B-B14F-4D97-AF65-F5344CB8AC3E}">
        <p14:creationId xmlns:p14="http://schemas.microsoft.com/office/powerpoint/2010/main" val="34262131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6</a:t>
            </a:fld>
            <a:endParaRPr lang="fr-FR"/>
          </a:p>
        </p:txBody>
      </p:sp>
    </p:spTree>
    <p:extLst>
      <p:ext uri="{BB962C8B-B14F-4D97-AF65-F5344CB8AC3E}">
        <p14:creationId xmlns:p14="http://schemas.microsoft.com/office/powerpoint/2010/main" val="8978582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7</a:t>
            </a:fld>
            <a:endParaRPr lang="fr-FR"/>
          </a:p>
        </p:txBody>
      </p:sp>
    </p:spTree>
    <p:extLst>
      <p:ext uri="{BB962C8B-B14F-4D97-AF65-F5344CB8AC3E}">
        <p14:creationId xmlns:p14="http://schemas.microsoft.com/office/powerpoint/2010/main" val="34643694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8</a:t>
            </a:fld>
            <a:endParaRPr lang="fr-FR"/>
          </a:p>
        </p:txBody>
      </p:sp>
    </p:spTree>
    <p:extLst>
      <p:ext uri="{BB962C8B-B14F-4D97-AF65-F5344CB8AC3E}">
        <p14:creationId xmlns:p14="http://schemas.microsoft.com/office/powerpoint/2010/main" val="34736893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9</a:t>
            </a:fld>
            <a:endParaRPr lang="fr-FR"/>
          </a:p>
        </p:txBody>
      </p:sp>
    </p:spTree>
    <p:extLst>
      <p:ext uri="{BB962C8B-B14F-4D97-AF65-F5344CB8AC3E}">
        <p14:creationId xmlns:p14="http://schemas.microsoft.com/office/powerpoint/2010/main" val="33345963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10</a:t>
            </a:fld>
            <a:endParaRPr lang="fr-FR"/>
          </a:p>
        </p:txBody>
      </p:sp>
    </p:spTree>
    <p:extLst>
      <p:ext uri="{BB962C8B-B14F-4D97-AF65-F5344CB8AC3E}">
        <p14:creationId xmlns:p14="http://schemas.microsoft.com/office/powerpoint/2010/main" val="20324443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11</a:t>
            </a:fld>
            <a:endParaRPr lang="fr-FR"/>
          </a:p>
        </p:txBody>
      </p:sp>
    </p:spTree>
    <p:extLst>
      <p:ext uri="{BB962C8B-B14F-4D97-AF65-F5344CB8AC3E}">
        <p14:creationId xmlns:p14="http://schemas.microsoft.com/office/powerpoint/2010/main" val="29244810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12</a:t>
            </a:fld>
            <a:endParaRPr lang="fr-FR"/>
          </a:p>
        </p:txBody>
      </p:sp>
    </p:spTree>
    <p:extLst>
      <p:ext uri="{BB962C8B-B14F-4D97-AF65-F5344CB8AC3E}">
        <p14:creationId xmlns:p14="http://schemas.microsoft.com/office/powerpoint/2010/main" val="27002408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13</a:t>
            </a:fld>
            <a:endParaRPr lang="fr-FR"/>
          </a:p>
        </p:txBody>
      </p:sp>
    </p:spTree>
    <p:extLst>
      <p:ext uri="{BB962C8B-B14F-4D97-AF65-F5344CB8AC3E}">
        <p14:creationId xmlns:p14="http://schemas.microsoft.com/office/powerpoint/2010/main" val="32779698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14</a:t>
            </a:fld>
            <a:endParaRPr lang="fr-FR"/>
          </a:p>
        </p:txBody>
      </p:sp>
    </p:spTree>
    <p:extLst>
      <p:ext uri="{BB962C8B-B14F-4D97-AF65-F5344CB8AC3E}">
        <p14:creationId xmlns:p14="http://schemas.microsoft.com/office/powerpoint/2010/main" val="31575025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15</a:t>
            </a:fld>
            <a:endParaRPr lang="fr-FR"/>
          </a:p>
        </p:txBody>
      </p:sp>
    </p:spTree>
    <p:extLst>
      <p:ext uri="{BB962C8B-B14F-4D97-AF65-F5344CB8AC3E}">
        <p14:creationId xmlns:p14="http://schemas.microsoft.com/office/powerpoint/2010/main" val="4115480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16</a:t>
            </a:fld>
            <a:endParaRPr lang="fr-FR"/>
          </a:p>
        </p:txBody>
      </p:sp>
    </p:spTree>
    <p:extLst>
      <p:ext uri="{BB962C8B-B14F-4D97-AF65-F5344CB8AC3E}">
        <p14:creationId xmlns:p14="http://schemas.microsoft.com/office/powerpoint/2010/main" val="14771557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17</a:t>
            </a:fld>
            <a:endParaRPr lang="fr-FR"/>
          </a:p>
        </p:txBody>
      </p:sp>
    </p:spTree>
    <p:extLst>
      <p:ext uri="{BB962C8B-B14F-4D97-AF65-F5344CB8AC3E}">
        <p14:creationId xmlns:p14="http://schemas.microsoft.com/office/powerpoint/2010/main" val="13854761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18</a:t>
            </a:fld>
            <a:endParaRPr lang="fr-FR"/>
          </a:p>
        </p:txBody>
      </p:sp>
    </p:spTree>
    <p:extLst>
      <p:ext uri="{BB962C8B-B14F-4D97-AF65-F5344CB8AC3E}">
        <p14:creationId xmlns:p14="http://schemas.microsoft.com/office/powerpoint/2010/main" val="24194581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19</a:t>
            </a:fld>
            <a:endParaRPr lang="fr-FR"/>
          </a:p>
        </p:txBody>
      </p:sp>
    </p:spTree>
    <p:extLst>
      <p:ext uri="{BB962C8B-B14F-4D97-AF65-F5344CB8AC3E}">
        <p14:creationId xmlns:p14="http://schemas.microsoft.com/office/powerpoint/2010/main" val="27060563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20</a:t>
            </a:fld>
            <a:endParaRPr lang="fr-FR"/>
          </a:p>
        </p:txBody>
      </p:sp>
    </p:spTree>
    <p:extLst>
      <p:ext uri="{BB962C8B-B14F-4D97-AF65-F5344CB8AC3E}">
        <p14:creationId xmlns:p14="http://schemas.microsoft.com/office/powerpoint/2010/main" val="3606428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21</a:t>
            </a:fld>
            <a:endParaRPr lang="fr-FR"/>
          </a:p>
        </p:txBody>
      </p:sp>
    </p:spTree>
    <p:extLst>
      <p:ext uri="{BB962C8B-B14F-4D97-AF65-F5344CB8AC3E}">
        <p14:creationId xmlns:p14="http://schemas.microsoft.com/office/powerpoint/2010/main" val="27966062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22</a:t>
            </a:fld>
            <a:endParaRPr lang="fr-FR"/>
          </a:p>
        </p:txBody>
      </p:sp>
    </p:spTree>
    <p:extLst>
      <p:ext uri="{BB962C8B-B14F-4D97-AF65-F5344CB8AC3E}">
        <p14:creationId xmlns:p14="http://schemas.microsoft.com/office/powerpoint/2010/main" val="35975037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23</a:t>
            </a:fld>
            <a:endParaRPr lang="fr-FR"/>
          </a:p>
        </p:txBody>
      </p:sp>
    </p:spTree>
    <p:extLst>
      <p:ext uri="{BB962C8B-B14F-4D97-AF65-F5344CB8AC3E}">
        <p14:creationId xmlns:p14="http://schemas.microsoft.com/office/powerpoint/2010/main" val="28815404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24</a:t>
            </a:fld>
            <a:endParaRPr lang="fr-FR"/>
          </a:p>
        </p:txBody>
      </p:sp>
    </p:spTree>
    <p:extLst>
      <p:ext uri="{BB962C8B-B14F-4D97-AF65-F5344CB8AC3E}">
        <p14:creationId xmlns:p14="http://schemas.microsoft.com/office/powerpoint/2010/main" val="9494285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25</a:t>
            </a:fld>
            <a:endParaRPr lang="fr-FR"/>
          </a:p>
        </p:txBody>
      </p:sp>
    </p:spTree>
    <p:extLst>
      <p:ext uri="{BB962C8B-B14F-4D97-AF65-F5344CB8AC3E}">
        <p14:creationId xmlns:p14="http://schemas.microsoft.com/office/powerpoint/2010/main" val="26613990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26</a:t>
            </a:fld>
            <a:endParaRPr lang="fr-FR"/>
          </a:p>
        </p:txBody>
      </p:sp>
    </p:spTree>
    <p:extLst>
      <p:ext uri="{BB962C8B-B14F-4D97-AF65-F5344CB8AC3E}">
        <p14:creationId xmlns:p14="http://schemas.microsoft.com/office/powerpoint/2010/main" val="17585566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27</a:t>
            </a:fld>
            <a:endParaRPr lang="fr-FR"/>
          </a:p>
        </p:txBody>
      </p:sp>
    </p:spTree>
    <p:extLst>
      <p:ext uri="{BB962C8B-B14F-4D97-AF65-F5344CB8AC3E}">
        <p14:creationId xmlns:p14="http://schemas.microsoft.com/office/powerpoint/2010/main" val="33164973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28</a:t>
            </a:fld>
            <a:endParaRPr lang="fr-FR"/>
          </a:p>
        </p:txBody>
      </p:sp>
    </p:spTree>
    <p:extLst>
      <p:ext uri="{BB962C8B-B14F-4D97-AF65-F5344CB8AC3E}">
        <p14:creationId xmlns:p14="http://schemas.microsoft.com/office/powerpoint/2010/main" val="4719977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29</a:t>
            </a:fld>
            <a:endParaRPr lang="fr-FR"/>
          </a:p>
        </p:txBody>
      </p:sp>
    </p:spTree>
    <p:extLst>
      <p:ext uri="{BB962C8B-B14F-4D97-AF65-F5344CB8AC3E}">
        <p14:creationId xmlns:p14="http://schemas.microsoft.com/office/powerpoint/2010/main" val="12779647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16C3C5B-1113-4142-8409-FD9D1CE7C5A2}" type="slidenum">
              <a:rPr lang="fr-FR" smtClean="0"/>
              <a:t>30</a:t>
            </a:fld>
            <a:endParaRPr lang="fr-FR"/>
          </a:p>
        </p:txBody>
      </p:sp>
    </p:spTree>
    <p:extLst>
      <p:ext uri="{BB962C8B-B14F-4D97-AF65-F5344CB8AC3E}">
        <p14:creationId xmlns:p14="http://schemas.microsoft.com/office/powerpoint/2010/main" val="32207943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406D996-25DE-4266-A83C-9511F4951818}"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113144016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6B2784-1D55-49CD-99C9-48D7F0B9EC74}"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30247797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34B89FF-7296-4751-9B47-15DDE7B92F40}"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25724447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3644594-1493-4D8B-8FEC-D6DED0D03449}" type="datetime1">
              <a:rPr lang="fr-FR" smtClean="0"/>
              <a:t>21/09/2019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225213878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153F0F3-40D2-4910-A56B-19DD5B53658F}" type="datetime1">
              <a:rPr lang="fr-FR" smtClean="0"/>
              <a:t>21/09/2019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42029289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628D6F3-C480-44EC-ACD6-012ACBC0E5D9}" type="datetime1">
              <a:rPr lang="fr-FR" smtClean="0"/>
              <a:t>21/09/2019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189264841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6FF7227-8645-4D0C-92A1-4265AF96F572}" type="datetime1">
              <a:rPr lang="fr-FR" smtClean="0"/>
              <a:t>21/09/2019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27724315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1460D22-4CD4-4291-86DB-7EB01051B434}" type="datetime1">
              <a:rPr lang="fr-FR" smtClean="0"/>
              <a:t>21/09/2019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318747612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79BB8A1-D1CC-41D5-8C2E-DC8E8F895761}" type="datetime1">
              <a:rPr lang="fr-FR" smtClean="0"/>
              <a:t>21/09/2019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8136725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B5EAB0-A425-4C81-8292-349ABD1B3E1A}"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70354514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B96C45D-5EB5-45D6-B226-28F6C9FF435A}" type="datetime1">
              <a:rPr lang="fr-FR" smtClean="0"/>
              <a:t>21/09/2019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4CA45440-D277-4780-8516-1012206ED86C}" type="slidenum">
              <a:rPr lang="fr-FR" smtClean="0"/>
              <a:t>‹N°›</a:t>
            </a:fld>
            <a:endParaRPr lang="fr-FR"/>
          </a:p>
        </p:txBody>
      </p:sp>
    </p:spTree>
    <p:extLst>
      <p:ext uri="{BB962C8B-B14F-4D97-AF65-F5344CB8AC3E}">
        <p14:creationId xmlns:p14="http://schemas.microsoft.com/office/powerpoint/2010/main" val="197191479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9DDA7D-5A5E-4F51-9B81-6D25D8F18706}" type="datetime1">
              <a:rPr lang="fr-FR" smtClean="0"/>
              <a:t>21/09/2019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A45440-D277-4780-8516-1012206ED86C}" type="slidenum">
              <a:rPr lang="fr-FR" smtClean="0"/>
              <a:t>‹N°›</a:t>
            </a:fld>
            <a:endParaRPr lang="fr-FR"/>
          </a:p>
        </p:txBody>
      </p:sp>
    </p:spTree>
    <p:extLst>
      <p:ext uri="{BB962C8B-B14F-4D97-AF65-F5344CB8AC3E}">
        <p14:creationId xmlns:p14="http://schemas.microsoft.com/office/powerpoint/2010/main" val="35560817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a:t>
            </a:fld>
            <a:endParaRPr lang="fr-FR" sz="1400" b="1" dirty="0">
              <a:solidFill>
                <a:srgbClr val="FF0000"/>
              </a:solidFill>
            </a:endParaRPr>
          </a:p>
        </p:txBody>
      </p:sp>
      <p:pic>
        <p:nvPicPr>
          <p:cNvPr id="9" name="Image 8"/>
          <p:cNvPicPr>
            <a:picLocks noChangeAspect="1"/>
          </p:cNvPicPr>
          <p:nvPr/>
        </p:nvPicPr>
        <p:blipFill>
          <a:blip r:embed="rId4"/>
          <a:stretch>
            <a:fillRect/>
          </a:stretch>
        </p:blipFill>
        <p:spPr>
          <a:xfrm>
            <a:off x="477078" y="449516"/>
            <a:ext cx="11264348" cy="5979014"/>
          </a:xfrm>
          <a:prstGeom prst="rect">
            <a:avLst/>
          </a:prstGeom>
          <a:effectLst>
            <a:softEdge rad="127000"/>
          </a:effectLst>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64856" y="1740944"/>
            <a:ext cx="5986791" cy="4797968"/>
          </a:xfrm>
          <a:prstGeom prst="rect">
            <a:avLst/>
          </a:prstGeom>
        </p:spPr>
      </p:pic>
      <p:sp>
        <p:nvSpPr>
          <p:cNvPr id="3" name="Rectangle 2"/>
          <p:cNvSpPr/>
          <p:nvPr/>
        </p:nvSpPr>
        <p:spPr>
          <a:xfrm>
            <a:off x="896293" y="3641217"/>
            <a:ext cx="10323916" cy="2123658"/>
          </a:xfrm>
          <a:prstGeom prst="rect">
            <a:avLst/>
          </a:prstGeom>
        </p:spPr>
        <p:txBody>
          <a:bodyPr wrap="none">
            <a:spAutoFit/>
          </a:bodyPr>
          <a:lstStyle/>
          <a:p>
            <a:r>
              <a:rPr lang="fr-FR" sz="6600" b="1" dirty="0">
                <a:ln>
                  <a:solidFill>
                    <a:sysClr val="windowText" lastClr="000000"/>
                  </a:solidFill>
                </a:ln>
                <a:solidFill>
                  <a:srgbClr val="FFFF00"/>
                </a:solidFill>
              </a:rPr>
              <a:t>A</a:t>
            </a:r>
            <a:r>
              <a:rPr lang="fr-FR" sz="6600" b="1" dirty="0" smtClean="0">
                <a:ln>
                  <a:solidFill>
                    <a:sysClr val="windowText" lastClr="000000"/>
                  </a:solidFill>
                </a:ln>
                <a:solidFill>
                  <a:srgbClr val="FFFF00"/>
                </a:solidFill>
              </a:rPr>
              <a:t>ctivités </a:t>
            </a:r>
            <a:r>
              <a:rPr lang="fr-FR" sz="6600" b="1" dirty="0">
                <a:ln>
                  <a:solidFill>
                    <a:sysClr val="windowText" lastClr="000000"/>
                  </a:solidFill>
                </a:ln>
                <a:solidFill>
                  <a:srgbClr val="FFFF00"/>
                </a:solidFill>
              </a:rPr>
              <a:t>famille en Provence</a:t>
            </a:r>
            <a:endParaRPr lang="fr-FR" sz="6600" b="1" dirty="0" smtClean="0">
              <a:ln>
                <a:solidFill>
                  <a:sysClr val="windowText" lastClr="000000"/>
                </a:solidFill>
              </a:ln>
              <a:solidFill>
                <a:srgbClr val="FFFF00"/>
              </a:solidFill>
            </a:endParaRPr>
          </a:p>
          <a:p>
            <a:r>
              <a:rPr lang="fr-FR" sz="6600" b="1" dirty="0">
                <a:ln>
                  <a:solidFill>
                    <a:sysClr val="windowText" lastClr="000000"/>
                  </a:solidFill>
                </a:ln>
                <a:solidFill>
                  <a:srgbClr val="FFFF00"/>
                </a:solidFill>
              </a:rPr>
              <a:t> </a:t>
            </a:r>
            <a:r>
              <a:rPr lang="fr-FR" sz="6600" b="1" dirty="0" smtClean="0">
                <a:ln>
                  <a:solidFill>
                    <a:sysClr val="windowText" lastClr="000000"/>
                  </a:solidFill>
                </a:ln>
                <a:solidFill>
                  <a:srgbClr val="FFFF00"/>
                </a:solidFill>
              </a:rPr>
              <a:t>        </a:t>
            </a:r>
            <a:r>
              <a:rPr lang="fr-FR" sz="6600" b="1" dirty="0" smtClean="0">
                <a:ln>
                  <a:solidFill>
                    <a:sysClr val="windowText" lastClr="000000"/>
                  </a:solidFill>
                </a:ln>
                <a:solidFill>
                  <a:srgbClr val="FFFF00"/>
                </a:solidFill>
              </a:rPr>
              <a:t>        par </a:t>
            </a:r>
            <a:r>
              <a:rPr lang="fr-FR" sz="6600" b="1" dirty="0" smtClean="0">
                <a:ln>
                  <a:solidFill>
                    <a:sysClr val="windowText" lastClr="000000"/>
                  </a:solidFill>
                </a:ln>
                <a:solidFill>
                  <a:srgbClr val="FFFF00"/>
                </a:solidFill>
              </a:rPr>
              <a:t>Lande</a:t>
            </a:r>
            <a:endParaRPr lang="fr-FR" sz="6600" b="1" dirty="0">
              <a:ln>
                <a:solidFill>
                  <a:sysClr val="windowText" lastClr="000000"/>
                </a:solidFill>
              </a:ln>
              <a:solidFill>
                <a:srgbClr val="FFFF00"/>
              </a:solidFill>
            </a:endParaRPr>
          </a:p>
        </p:txBody>
      </p:sp>
    </p:spTree>
    <p:extLst>
      <p:ext uri="{BB962C8B-B14F-4D97-AF65-F5344CB8AC3E}">
        <p14:creationId xmlns:p14="http://schemas.microsoft.com/office/powerpoint/2010/main" val="2798502519"/>
      </p:ext>
    </p:extLst>
  </p:cSld>
  <p:clrMapOvr>
    <a:masterClrMapping/>
  </p:clrMapOvr>
  <mc:AlternateContent xmlns:mc="http://schemas.openxmlformats.org/markup-compatibility/2006">
    <mc:Choice xmlns:p14="http://schemas.microsoft.com/office/powerpoint/2010/main" Requires="p14">
      <p:transition spd="slow" p14:dur="7500" advTm="12000">
        <p14:warp/>
        <p:sndAc>
          <p:stSnd loop="1">
            <p:snd r:embed="rId3" name="douce musique avec oiseaux _001.wav"/>
          </p:stSnd>
        </p:sndAc>
      </p:transition>
    </mc:Choice>
    <mc:Fallback>
      <p:transition spd="slow" advTm="12000">
        <p:fade/>
        <p:sndAc>
          <p:stSnd loop="1">
            <p:snd r:embed="rId3" name="douce musique avec oiseaux 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a:t>
            </a:fld>
            <a:endParaRPr lang="fr-FR" sz="1400" b="1" dirty="0">
              <a:solidFill>
                <a:srgbClr val="FF0000"/>
              </a:solidFill>
            </a:endParaRPr>
          </a:p>
        </p:txBody>
      </p:sp>
      <p:sp>
        <p:nvSpPr>
          <p:cNvPr id="8" name="Rectangle 7"/>
          <p:cNvSpPr/>
          <p:nvPr/>
        </p:nvSpPr>
        <p:spPr>
          <a:xfrm>
            <a:off x="995180" y="2141452"/>
            <a:ext cx="10201639" cy="2862322"/>
          </a:xfrm>
          <a:prstGeom prst="rect">
            <a:avLst/>
          </a:prstGeom>
        </p:spPr>
        <p:txBody>
          <a:bodyPr wrap="none">
            <a:spAutoFit/>
          </a:bodyPr>
          <a:lstStyle/>
          <a:p>
            <a:r>
              <a:rPr lang="fr-FR" sz="6000" b="1" dirty="0" smtClean="0">
                <a:solidFill>
                  <a:srgbClr val="FFFF00"/>
                </a:solidFill>
              </a:rPr>
              <a:t> </a:t>
            </a:r>
            <a:r>
              <a:rPr lang="fr-FR" sz="6000" b="1" dirty="0" smtClean="0">
                <a:solidFill>
                  <a:srgbClr val="FFFF00"/>
                </a:solidFill>
              </a:rPr>
              <a:t>Dix </a:t>
            </a:r>
            <a:r>
              <a:rPr lang="fr-FR" sz="6000" b="1" dirty="0">
                <a:solidFill>
                  <a:srgbClr val="FFFF00"/>
                </a:solidFill>
              </a:rPr>
              <a:t>idées de sorties et </a:t>
            </a:r>
            <a:r>
              <a:rPr lang="fr-FR" sz="6000" b="1" dirty="0" smtClean="0">
                <a:solidFill>
                  <a:srgbClr val="FFFF00"/>
                </a:solidFill>
              </a:rPr>
              <a:t>activités</a:t>
            </a:r>
          </a:p>
          <a:p>
            <a:r>
              <a:rPr lang="fr-FR" sz="6000" b="1" dirty="0" smtClean="0">
                <a:solidFill>
                  <a:srgbClr val="FFFF00"/>
                </a:solidFill>
              </a:rPr>
              <a:t>     famille </a:t>
            </a:r>
            <a:r>
              <a:rPr lang="fr-FR" sz="6000" b="1" dirty="0">
                <a:solidFill>
                  <a:srgbClr val="FFFF00"/>
                </a:solidFill>
              </a:rPr>
              <a:t>en Provence </a:t>
            </a:r>
            <a:r>
              <a:rPr lang="fr-FR" sz="6000" b="1" dirty="0" smtClean="0">
                <a:solidFill>
                  <a:srgbClr val="FFFF00"/>
                </a:solidFill>
              </a:rPr>
              <a:t>Alpes</a:t>
            </a:r>
          </a:p>
          <a:p>
            <a:r>
              <a:rPr lang="fr-FR" sz="6000" b="1" dirty="0" smtClean="0">
                <a:solidFill>
                  <a:srgbClr val="FFFF00"/>
                </a:solidFill>
              </a:rPr>
              <a:t>                  Côte d’Azur</a:t>
            </a:r>
            <a:endParaRPr lang="fr-FR" sz="6000" b="1" dirty="0">
              <a:solidFill>
                <a:srgbClr val="FFFF00"/>
              </a:solidFill>
            </a:endParaRPr>
          </a:p>
        </p:txBody>
      </p:sp>
    </p:spTree>
    <p:extLst>
      <p:ext uri="{BB962C8B-B14F-4D97-AF65-F5344CB8AC3E}">
        <p14:creationId xmlns:p14="http://schemas.microsoft.com/office/powerpoint/2010/main" val="243306176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2" end="2"/>
                                            </p:txEl>
                                          </p:spTgt>
                                        </p:tgtEl>
                                        <p:attrNameLst>
                                          <p:attrName>ppt_w</p:attrName>
                                        </p:attrNameLst>
                                      </p:cBhvr>
                                    </p:anim>
                                    <p:anim by="(#ppt_w*0.50)" calcmode="lin" valueType="num">
                                      <p:cBhvr>
                                        <p:cTn id="24" dur="500" decel="50000" autoRev="1" fill="hold">
                                          <p:stCondLst>
                                            <p:cond delay="0"/>
                                          </p:stCondLst>
                                        </p:cTn>
                                        <p:tgtEl>
                                          <p:spTgt spid="8">
                                            <p:txEl>
                                              <p:pRg st="2" end="2"/>
                                            </p:txEl>
                                          </p:spTgt>
                                        </p:tgtEl>
                                        <p:attrNameLst>
                                          <p:attrName>ppt_x</p:attrName>
                                        </p:attrNameLst>
                                      </p:cBhvr>
                                    </p:anim>
                                    <p:anim from="(-#ppt_h/2)" to="(#ppt_y)" calcmode="lin" valueType="num">
                                      <p:cBhvr>
                                        <p:cTn id="25" dur="1000" fill="hold">
                                          <p:stCondLst>
                                            <p:cond delay="0"/>
                                          </p:stCondLst>
                                        </p:cTn>
                                        <p:tgtEl>
                                          <p:spTgt spid="8">
                                            <p:txEl>
                                              <p:pRg st="2" end="2"/>
                                            </p:txEl>
                                          </p:spTgt>
                                        </p:tgtEl>
                                        <p:attrNameLst>
                                          <p:attrName>ppt_y</p:attrName>
                                        </p:attrNameLst>
                                      </p:cBhvr>
                                    </p:anim>
                                    <p:animRot by="21600000">
                                      <p:cBhvr>
                                        <p:cTn id="26"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3</a:t>
            </a:fld>
            <a:endParaRPr lang="fr-FR" sz="1400" b="1" dirty="0">
              <a:solidFill>
                <a:srgbClr val="FF0000"/>
              </a:solidFill>
            </a:endParaRPr>
          </a:p>
        </p:txBody>
      </p:sp>
      <p:sp>
        <p:nvSpPr>
          <p:cNvPr id="2" name="Rectangle 1"/>
          <p:cNvSpPr/>
          <p:nvPr/>
        </p:nvSpPr>
        <p:spPr>
          <a:xfrm>
            <a:off x="1842052" y="1410557"/>
            <a:ext cx="8507896" cy="3970318"/>
          </a:xfrm>
          <a:prstGeom prst="rect">
            <a:avLst/>
          </a:prstGeom>
        </p:spPr>
        <p:txBody>
          <a:bodyPr wrap="square">
            <a:spAutoFit/>
          </a:bodyPr>
          <a:lstStyle/>
          <a:p>
            <a:r>
              <a:rPr lang="fr-FR" sz="2800" b="1" dirty="0">
                <a:solidFill>
                  <a:srgbClr val="FFFF00"/>
                </a:solidFill>
              </a:rPr>
              <a:t>De passage dans la région ? Voici des activités famille en Provence Alpes Côte d’Azur testées et approuvées par La famille de Tao.</a:t>
            </a:r>
          </a:p>
          <a:p>
            <a:r>
              <a:rPr lang="fr-FR" sz="2800" b="1" dirty="0">
                <a:solidFill>
                  <a:srgbClr val="FFFF00"/>
                </a:solidFill>
              </a:rPr>
              <a:t>Adepte de la </a:t>
            </a:r>
            <a:r>
              <a:rPr lang="fr-FR" sz="2800" b="1" dirty="0" err="1">
                <a:solidFill>
                  <a:srgbClr val="FFFF00"/>
                </a:solidFill>
              </a:rPr>
              <a:t>vanlife</a:t>
            </a:r>
            <a:r>
              <a:rPr lang="fr-FR" sz="2800" b="1" dirty="0">
                <a:solidFill>
                  <a:srgbClr val="FFFF00"/>
                </a:solidFill>
              </a:rPr>
              <a:t> et des surf trips, lorsqu’ils ne sont pas en voyage, ils baroudent du côté de Nice, de l’arrière pays provençal et du littoral azuréen.</a:t>
            </a:r>
          </a:p>
          <a:p>
            <a:r>
              <a:rPr lang="fr-FR" sz="2800" b="1" dirty="0">
                <a:solidFill>
                  <a:srgbClr val="FFFF00"/>
                </a:solidFill>
              </a:rPr>
              <a:t>Voici leurs terrains de jeu, sorties et activités favoris, sorte de délicieuse “salade niçoise” à déguster en famille !</a:t>
            </a:r>
          </a:p>
        </p:txBody>
      </p:sp>
    </p:spTree>
    <p:extLst>
      <p:ext uri="{BB962C8B-B14F-4D97-AF65-F5344CB8AC3E}">
        <p14:creationId xmlns:p14="http://schemas.microsoft.com/office/powerpoint/2010/main" val="38299325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4</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590261" y="467234"/>
            <a:ext cx="8945217" cy="5967738"/>
          </a:xfrm>
          <a:prstGeom prst="rect">
            <a:avLst/>
          </a:prstGeom>
          <a:effectLst>
            <a:softEdge rad="127000"/>
          </a:effectLst>
        </p:spPr>
      </p:pic>
    </p:spTree>
    <p:extLst>
      <p:ext uri="{BB962C8B-B14F-4D97-AF65-F5344CB8AC3E}">
        <p14:creationId xmlns:p14="http://schemas.microsoft.com/office/powerpoint/2010/main" val="297191810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5</a:t>
            </a:fld>
            <a:endParaRPr lang="fr-FR" sz="1400" b="1" dirty="0">
              <a:solidFill>
                <a:srgbClr val="FF0000"/>
              </a:solidFill>
            </a:endParaRPr>
          </a:p>
        </p:txBody>
      </p:sp>
      <p:sp>
        <p:nvSpPr>
          <p:cNvPr id="2" name="Rectangle 1"/>
          <p:cNvSpPr/>
          <p:nvPr/>
        </p:nvSpPr>
        <p:spPr>
          <a:xfrm>
            <a:off x="781878" y="435476"/>
            <a:ext cx="10774018" cy="6124754"/>
          </a:xfrm>
          <a:prstGeom prst="rect">
            <a:avLst/>
          </a:prstGeom>
        </p:spPr>
        <p:txBody>
          <a:bodyPr wrap="square">
            <a:spAutoFit/>
          </a:bodyPr>
          <a:lstStyle/>
          <a:p>
            <a:r>
              <a:rPr lang="fr-FR" sz="2800" b="1" dirty="0">
                <a:solidFill>
                  <a:srgbClr val="FFFF00"/>
                </a:solidFill>
              </a:rPr>
              <a:t>1 Emmener les enfants voir des loups dans la vallée de la Vésubie</a:t>
            </a:r>
          </a:p>
          <a:p>
            <a:r>
              <a:rPr lang="fr-FR" sz="2800" b="1" dirty="0">
                <a:solidFill>
                  <a:srgbClr val="FFFF00"/>
                </a:solidFill>
              </a:rPr>
              <a:t>A seulement 1h de Nice, la vallée de la Vésubie offre de nombreuses activités à faire en famille.</a:t>
            </a:r>
          </a:p>
          <a:p>
            <a:r>
              <a:rPr lang="fr-FR" sz="2800" b="1" dirty="0">
                <a:solidFill>
                  <a:srgbClr val="FFFF00"/>
                </a:solidFill>
              </a:rPr>
              <a:t>En plus de la beauté du lieu, c’est un endroit idéal pour la famille surtout depuis la création des deux parcs : le Parc Alpha où vous pourrez observer les loups et le </a:t>
            </a:r>
            <a:r>
              <a:rPr lang="fr-FR" sz="2800" b="1" dirty="0" err="1">
                <a:solidFill>
                  <a:srgbClr val="FFFF00"/>
                </a:solidFill>
              </a:rPr>
              <a:t>Vésubia</a:t>
            </a:r>
            <a:r>
              <a:rPr lang="fr-FR" sz="2800" b="1" dirty="0">
                <a:solidFill>
                  <a:srgbClr val="FFFF00"/>
                </a:solidFill>
              </a:rPr>
              <a:t> </a:t>
            </a:r>
            <a:r>
              <a:rPr lang="fr-FR" sz="2800" b="1" dirty="0" err="1">
                <a:solidFill>
                  <a:srgbClr val="FFFF00"/>
                </a:solidFill>
              </a:rPr>
              <a:t>Montain</a:t>
            </a:r>
            <a:r>
              <a:rPr lang="fr-FR" sz="2800" b="1" dirty="0">
                <a:solidFill>
                  <a:srgbClr val="FFFF00"/>
                </a:solidFill>
              </a:rPr>
              <a:t> Park où vous pourrez faire des activités de montagne indoor.</a:t>
            </a:r>
          </a:p>
          <a:p>
            <a:endParaRPr lang="fr-FR" sz="2800" b="1" dirty="0">
              <a:solidFill>
                <a:srgbClr val="FFFF00"/>
              </a:solidFill>
            </a:endParaRPr>
          </a:p>
          <a:p>
            <a:r>
              <a:rPr lang="fr-FR" sz="2800" b="1" dirty="0">
                <a:solidFill>
                  <a:srgbClr val="FFFF00"/>
                </a:solidFill>
              </a:rPr>
              <a:t>Parc Alpha : Pensez à regarder les horaires de nourrissage des loups, vous les verrez encore mieux.</a:t>
            </a:r>
          </a:p>
          <a:p>
            <a:r>
              <a:rPr lang="fr-FR" sz="2800" b="1" dirty="0">
                <a:solidFill>
                  <a:srgbClr val="FFFF00"/>
                </a:solidFill>
              </a:rPr>
              <a:t>Dans le parc il y a une petite ferme, les enfants peuvent approcher et caresser plusieurs animaux, il y a également des ateliers à faire, avant d’y aller demandez les horaires car c’est vraiment sympa.</a:t>
            </a:r>
          </a:p>
          <a:p>
            <a:r>
              <a:rPr lang="fr-FR" sz="2800" b="1" dirty="0">
                <a:solidFill>
                  <a:srgbClr val="FFFF00"/>
                </a:solidFill>
              </a:rPr>
              <a:t>Tao avait pu préparer le repas des animaux et les nourrir ensuite.</a:t>
            </a:r>
          </a:p>
        </p:txBody>
      </p:sp>
    </p:spTree>
    <p:extLst>
      <p:ext uri="{BB962C8B-B14F-4D97-AF65-F5344CB8AC3E}">
        <p14:creationId xmlns:p14="http://schemas.microsoft.com/office/powerpoint/2010/main" val="136817810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5" end="5"/>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5" end="5"/>
                                            </p:txEl>
                                          </p:spTgt>
                                        </p:tgtEl>
                                        <p:attrNameLst>
                                          <p:attrName>ppt_w</p:attrName>
                                        </p:attrNameLst>
                                      </p:cBhvr>
                                    </p:anim>
                                    <p:anim by="(#ppt_w*0.50)" calcmode="lin" valueType="num">
                                      <p:cBhvr>
                                        <p:cTn id="40" dur="500" decel="50000" autoRev="1" fill="hold">
                                          <p:stCondLst>
                                            <p:cond delay="0"/>
                                          </p:stCondLst>
                                        </p:cTn>
                                        <p:tgtEl>
                                          <p:spTgt spid="2">
                                            <p:txEl>
                                              <p:pRg st="5" end="5"/>
                                            </p:txEl>
                                          </p:spTgt>
                                        </p:tgtEl>
                                        <p:attrNameLst>
                                          <p:attrName>ppt_x</p:attrName>
                                        </p:attrNameLst>
                                      </p:cBhvr>
                                    </p:anim>
                                    <p:anim from="(-#ppt_h/2)" to="(#ppt_y)" calcmode="lin" valueType="num">
                                      <p:cBhvr>
                                        <p:cTn id="41" dur="1000" fill="hold">
                                          <p:stCondLst>
                                            <p:cond delay="0"/>
                                          </p:stCondLst>
                                        </p:cTn>
                                        <p:tgtEl>
                                          <p:spTgt spid="2">
                                            <p:txEl>
                                              <p:pRg st="5" end="5"/>
                                            </p:txEl>
                                          </p:spTgt>
                                        </p:tgtEl>
                                        <p:attrNameLst>
                                          <p:attrName>ppt_y</p:attrName>
                                        </p:attrNameLst>
                                      </p:cBhvr>
                                    </p:anim>
                                    <p:animRot by="21600000">
                                      <p:cBhvr>
                                        <p:cTn id="42" dur="1000" fill="hold">
                                          <p:stCondLst>
                                            <p:cond delay="0"/>
                                          </p:stCondLst>
                                        </p:cTn>
                                        <p:tgtEl>
                                          <p:spTgt spid="2">
                                            <p:txEl>
                                              <p:pRg st="5" end="5"/>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6" end="6"/>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6" end="6"/>
                                            </p:txEl>
                                          </p:spTgt>
                                        </p:tgtEl>
                                        <p:attrNameLst>
                                          <p:attrName>ppt_w</p:attrName>
                                        </p:attrNameLst>
                                      </p:cBhvr>
                                    </p:anim>
                                    <p:anim by="(#ppt_w*0.50)" calcmode="lin" valueType="num">
                                      <p:cBhvr>
                                        <p:cTn id="48" dur="500" decel="50000" autoRev="1" fill="hold">
                                          <p:stCondLst>
                                            <p:cond delay="0"/>
                                          </p:stCondLst>
                                        </p:cTn>
                                        <p:tgtEl>
                                          <p:spTgt spid="2">
                                            <p:txEl>
                                              <p:pRg st="6" end="6"/>
                                            </p:txEl>
                                          </p:spTgt>
                                        </p:tgtEl>
                                        <p:attrNameLst>
                                          <p:attrName>ppt_x</p:attrName>
                                        </p:attrNameLst>
                                      </p:cBhvr>
                                    </p:anim>
                                    <p:anim from="(-#ppt_h/2)" to="(#ppt_y)" calcmode="lin" valueType="num">
                                      <p:cBhvr>
                                        <p:cTn id="49" dur="1000" fill="hold">
                                          <p:stCondLst>
                                            <p:cond delay="0"/>
                                          </p:stCondLst>
                                        </p:cTn>
                                        <p:tgtEl>
                                          <p:spTgt spid="2">
                                            <p:txEl>
                                              <p:pRg st="6" end="6"/>
                                            </p:txEl>
                                          </p:spTgt>
                                        </p:tgtEl>
                                        <p:attrNameLst>
                                          <p:attrName>ppt_y</p:attrName>
                                        </p:attrNameLst>
                                      </p:cBhvr>
                                    </p:anim>
                                    <p:animRot by="21600000">
                                      <p:cBhvr>
                                        <p:cTn id="50"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6</a:t>
            </a:fld>
            <a:endParaRPr lang="fr-FR" sz="1400" b="1" dirty="0">
              <a:solidFill>
                <a:srgbClr val="FF0000"/>
              </a:solidFill>
            </a:endParaRPr>
          </a:p>
        </p:txBody>
      </p:sp>
      <p:sp>
        <p:nvSpPr>
          <p:cNvPr id="2" name="Rectangle 1"/>
          <p:cNvSpPr/>
          <p:nvPr/>
        </p:nvSpPr>
        <p:spPr>
          <a:xfrm>
            <a:off x="2008414" y="1454726"/>
            <a:ext cx="8136835" cy="3970318"/>
          </a:xfrm>
          <a:prstGeom prst="rect">
            <a:avLst/>
          </a:prstGeom>
        </p:spPr>
        <p:txBody>
          <a:bodyPr wrap="square">
            <a:spAutoFit/>
          </a:bodyPr>
          <a:lstStyle/>
          <a:p>
            <a:r>
              <a:rPr lang="fr-FR" sz="2800" b="1" dirty="0" err="1">
                <a:solidFill>
                  <a:srgbClr val="FFFF00"/>
                </a:solidFill>
              </a:rPr>
              <a:t>Vésubia</a:t>
            </a:r>
            <a:r>
              <a:rPr lang="fr-FR" sz="2800" b="1" dirty="0">
                <a:solidFill>
                  <a:srgbClr val="FFFF00"/>
                </a:solidFill>
              </a:rPr>
              <a:t> </a:t>
            </a:r>
            <a:r>
              <a:rPr lang="fr-FR" sz="2800" b="1" dirty="0" err="1">
                <a:solidFill>
                  <a:srgbClr val="FFFF00"/>
                </a:solidFill>
              </a:rPr>
              <a:t>Mountain</a:t>
            </a:r>
            <a:r>
              <a:rPr lang="fr-FR" sz="2800" b="1" dirty="0">
                <a:solidFill>
                  <a:srgbClr val="FFFF00"/>
                </a:solidFill>
              </a:rPr>
              <a:t> Park : Ce beau complexe indoor vous invite à faire de l’escalade, du canyoning, de la spéléologie, de la piscine…</a:t>
            </a:r>
          </a:p>
          <a:p>
            <a:r>
              <a:rPr lang="fr-FR" sz="2800" b="1" dirty="0">
                <a:solidFill>
                  <a:srgbClr val="FFFF00"/>
                </a:solidFill>
              </a:rPr>
              <a:t>Il y en a pour tous les goûts.</a:t>
            </a:r>
          </a:p>
          <a:p>
            <a:r>
              <a:rPr lang="fr-FR" sz="2800" b="1" dirty="0">
                <a:solidFill>
                  <a:srgbClr val="FFFF00"/>
                </a:solidFill>
              </a:rPr>
              <a:t>L’endroit est vraiment sympa, le tarif varie selon l’activité que vous souhaitez faire.</a:t>
            </a:r>
          </a:p>
          <a:p>
            <a:r>
              <a:rPr lang="fr-FR" sz="2800" b="1" dirty="0">
                <a:solidFill>
                  <a:srgbClr val="FFFF00"/>
                </a:solidFill>
              </a:rPr>
              <a:t>Pensez à prendre un bonnet de bain pour l’accès à la piscine (si vous n’en avez pas, il y a un distributeur à l’entrée).</a:t>
            </a:r>
          </a:p>
        </p:txBody>
      </p:sp>
    </p:spTree>
    <p:extLst>
      <p:ext uri="{BB962C8B-B14F-4D97-AF65-F5344CB8AC3E}">
        <p14:creationId xmlns:p14="http://schemas.microsoft.com/office/powerpoint/2010/main" val="357489467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7</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577009" y="464754"/>
            <a:ext cx="8971721" cy="5972603"/>
          </a:xfrm>
          <a:prstGeom prst="rect">
            <a:avLst/>
          </a:prstGeom>
          <a:effectLst>
            <a:softEdge rad="127000"/>
          </a:effectLst>
        </p:spPr>
      </p:pic>
    </p:spTree>
    <p:extLst>
      <p:ext uri="{BB962C8B-B14F-4D97-AF65-F5344CB8AC3E}">
        <p14:creationId xmlns:p14="http://schemas.microsoft.com/office/powerpoint/2010/main" val="7767759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8</a:t>
            </a:fld>
            <a:endParaRPr lang="fr-FR" sz="1400" b="1" dirty="0">
              <a:solidFill>
                <a:srgbClr val="FF0000"/>
              </a:solidFill>
            </a:endParaRPr>
          </a:p>
        </p:txBody>
      </p:sp>
      <p:sp>
        <p:nvSpPr>
          <p:cNvPr id="2" name="Rectangle 1"/>
          <p:cNvSpPr/>
          <p:nvPr/>
        </p:nvSpPr>
        <p:spPr>
          <a:xfrm>
            <a:off x="1954695" y="1670170"/>
            <a:ext cx="8282609" cy="3539430"/>
          </a:xfrm>
          <a:prstGeom prst="rect">
            <a:avLst/>
          </a:prstGeom>
        </p:spPr>
        <p:txBody>
          <a:bodyPr wrap="square">
            <a:spAutoFit/>
          </a:bodyPr>
          <a:lstStyle/>
          <a:p>
            <a:r>
              <a:rPr lang="fr-FR" sz="2800" b="1" dirty="0">
                <a:solidFill>
                  <a:srgbClr val="FFFF00"/>
                </a:solidFill>
              </a:rPr>
              <a:t>Notre astuce </a:t>
            </a:r>
            <a:r>
              <a:rPr lang="fr-FR" sz="2800" b="1" dirty="0" smtClean="0">
                <a:solidFill>
                  <a:srgbClr val="FFFF00"/>
                </a:solidFill>
              </a:rPr>
              <a:t>:</a:t>
            </a:r>
          </a:p>
          <a:p>
            <a:endParaRPr lang="fr-FR" sz="2800" b="1" dirty="0">
              <a:solidFill>
                <a:srgbClr val="FFFF00"/>
              </a:solidFill>
            </a:endParaRPr>
          </a:p>
          <a:p>
            <a:r>
              <a:rPr lang="fr-FR" sz="2800" b="1" dirty="0">
                <a:solidFill>
                  <a:srgbClr val="FFFF00"/>
                </a:solidFill>
              </a:rPr>
              <a:t>Nous aimons faire une nuit en camion sur place au bord de la rivière, c’est tellement beau !</a:t>
            </a:r>
          </a:p>
          <a:p>
            <a:r>
              <a:rPr lang="fr-FR" sz="2800" b="1" dirty="0">
                <a:solidFill>
                  <a:srgbClr val="FFFF00"/>
                </a:solidFill>
              </a:rPr>
              <a:t>Si vous n’avez pas de camion cela peut être quand même sympa d’y séjourner une nuit pour un week-end au grand air et de faire varier le programme en dédiant une journée à chaque site.</a:t>
            </a:r>
          </a:p>
        </p:txBody>
      </p:sp>
    </p:spTree>
    <p:extLst>
      <p:ext uri="{BB962C8B-B14F-4D97-AF65-F5344CB8AC3E}">
        <p14:creationId xmlns:p14="http://schemas.microsoft.com/office/powerpoint/2010/main" val="427564335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9</a:t>
            </a:fld>
            <a:endParaRPr lang="fr-FR" sz="1400" b="1" dirty="0">
              <a:solidFill>
                <a:srgbClr val="FF0000"/>
              </a:solidFill>
            </a:endParaRPr>
          </a:p>
        </p:txBody>
      </p:sp>
      <p:sp>
        <p:nvSpPr>
          <p:cNvPr id="2" name="Rectangle 1"/>
          <p:cNvSpPr/>
          <p:nvPr/>
        </p:nvSpPr>
        <p:spPr>
          <a:xfrm>
            <a:off x="1133060" y="478570"/>
            <a:ext cx="8991692" cy="523220"/>
          </a:xfrm>
          <a:prstGeom prst="rect">
            <a:avLst/>
          </a:prstGeom>
        </p:spPr>
        <p:txBody>
          <a:bodyPr wrap="none">
            <a:spAutoFit/>
          </a:bodyPr>
          <a:lstStyle/>
          <a:p>
            <a:r>
              <a:rPr lang="fr-FR" sz="2800" b="1" dirty="0">
                <a:solidFill>
                  <a:srgbClr val="FFFF00"/>
                </a:solidFill>
              </a:rPr>
              <a:t>2 Jouer aux petits explorateurs dans le Vallon obscur à Nice</a:t>
            </a:r>
          </a:p>
        </p:txBody>
      </p:sp>
      <p:sp>
        <p:nvSpPr>
          <p:cNvPr id="8" name="Rectangle 7"/>
          <p:cNvSpPr/>
          <p:nvPr/>
        </p:nvSpPr>
        <p:spPr>
          <a:xfrm>
            <a:off x="1133060" y="1148294"/>
            <a:ext cx="9925879" cy="5262979"/>
          </a:xfrm>
          <a:prstGeom prst="rect">
            <a:avLst/>
          </a:prstGeom>
        </p:spPr>
        <p:txBody>
          <a:bodyPr wrap="square">
            <a:spAutoFit/>
          </a:bodyPr>
          <a:lstStyle/>
          <a:p>
            <a:r>
              <a:rPr lang="fr-FR" sz="2800" b="1" dirty="0">
                <a:solidFill>
                  <a:srgbClr val="FFFF00"/>
                </a:solidFill>
              </a:rPr>
              <a:t>Avec un enfant, on cherche toujours des sentiers un peu ludiques où on sait qu’il va s’éclater.</a:t>
            </a:r>
          </a:p>
          <a:p>
            <a:r>
              <a:rPr lang="fr-FR" sz="2800" b="1" dirty="0">
                <a:solidFill>
                  <a:srgbClr val="FFFF00"/>
                </a:solidFill>
              </a:rPr>
              <a:t>Le Vallon Obscur du </a:t>
            </a:r>
            <a:r>
              <a:rPr lang="fr-FR" sz="2800" b="1" dirty="0" err="1">
                <a:solidFill>
                  <a:srgbClr val="FFFF00"/>
                </a:solidFill>
              </a:rPr>
              <a:t>Donareo</a:t>
            </a:r>
            <a:r>
              <a:rPr lang="fr-FR" sz="2800" b="1" dirty="0">
                <a:solidFill>
                  <a:srgbClr val="FFFF00"/>
                </a:solidFill>
              </a:rPr>
              <a:t> qui se trouve sur la 202 à Nice est juste parfait (départ à coté du crématorium de Nice).</a:t>
            </a:r>
          </a:p>
          <a:p>
            <a:endParaRPr lang="fr-FR" sz="2800" b="1" dirty="0">
              <a:solidFill>
                <a:srgbClr val="FFFF00"/>
              </a:solidFill>
            </a:endParaRPr>
          </a:p>
          <a:p>
            <a:r>
              <a:rPr lang="fr-FR" sz="2800" b="1" dirty="0">
                <a:solidFill>
                  <a:srgbClr val="FFFF00"/>
                </a:solidFill>
              </a:rPr>
              <a:t>Le chemin se situe dans un canyon, on se croirait dans un autre pays !</a:t>
            </a:r>
          </a:p>
          <a:p>
            <a:r>
              <a:rPr lang="fr-FR" sz="2800" b="1" dirty="0">
                <a:solidFill>
                  <a:srgbClr val="FFFF00"/>
                </a:solidFill>
              </a:rPr>
              <a:t>Tao et son copain étaient aux anges, ils ont joué aux explorateurs tout le long.</a:t>
            </a:r>
          </a:p>
          <a:p>
            <a:r>
              <a:rPr lang="fr-FR" sz="2800" b="1" dirty="0">
                <a:solidFill>
                  <a:srgbClr val="FFFF00"/>
                </a:solidFill>
              </a:rPr>
              <a:t>Adapté pour des enfants d’au minimum 5 ans.</a:t>
            </a:r>
          </a:p>
          <a:p>
            <a:r>
              <a:rPr lang="fr-FR" sz="2800" b="1" dirty="0">
                <a:solidFill>
                  <a:srgbClr val="FFFF00"/>
                </a:solidFill>
              </a:rPr>
              <a:t>Faites un aller-retour c’est mieux, l’idéal est de faire un pic-</a:t>
            </a:r>
            <a:r>
              <a:rPr lang="fr-FR" sz="2800" b="1" dirty="0" err="1">
                <a:solidFill>
                  <a:srgbClr val="FFFF00"/>
                </a:solidFill>
              </a:rPr>
              <a:t>nic</a:t>
            </a:r>
            <a:r>
              <a:rPr lang="fr-FR" sz="2800" b="1" dirty="0">
                <a:solidFill>
                  <a:srgbClr val="FFFF00"/>
                </a:solidFill>
              </a:rPr>
              <a:t> quand vous arrivez au pont puis refaire demi-tour.</a:t>
            </a:r>
          </a:p>
        </p:txBody>
      </p:sp>
    </p:spTree>
    <p:extLst>
      <p:ext uri="{BB962C8B-B14F-4D97-AF65-F5344CB8AC3E}">
        <p14:creationId xmlns:p14="http://schemas.microsoft.com/office/powerpoint/2010/main" val="63868877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3" end="3"/>
                                            </p:txEl>
                                          </p:spTgt>
                                        </p:tgtEl>
                                        <p:attrNameLst>
                                          <p:attrName>ppt_w</p:attrName>
                                        </p:attrNameLst>
                                      </p:cBhvr>
                                    </p:anim>
                                    <p:anim by="(#ppt_w*0.50)" calcmode="lin" valueType="num">
                                      <p:cBhvr>
                                        <p:cTn id="32" dur="500" decel="50000" autoRev="1" fill="hold">
                                          <p:stCondLst>
                                            <p:cond delay="0"/>
                                          </p:stCondLst>
                                        </p:cTn>
                                        <p:tgtEl>
                                          <p:spTgt spid="8">
                                            <p:txEl>
                                              <p:pRg st="3" end="3"/>
                                            </p:txEl>
                                          </p:spTgt>
                                        </p:tgtEl>
                                        <p:attrNameLst>
                                          <p:attrName>ppt_x</p:attrName>
                                        </p:attrNameLst>
                                      </p:cBhvr>
                                    </p:anim>
                                    <p:anim from="(-#ppt_h/2)" to="(#ppt_y)" calcmode="lin" valueType="num">
                                      <p:cBhvr>
                                        <p:cTn id="33" dur="1000" fill="hold">
                                          <p:stCondLst>
                                            <p:cond delay="0"/>
                                          </p:stCondLst>
                                        </p:cTn>
                                        <p:tgtEl>
                                          <p:spTgt spid="8">
                                            <p:txEl>
                                              <p:pRg st="3" end="3"/>
                                            </p:txEl>
                                          </p:spTgt>
                                        </p:tgtEl>
                                        <p:attrNameLst>
                                          <p:attrName>ppt_y</p:attrName>
                                        </p:attrNameLst>
                                      </p:cBhvr>
                                    </p:anim>
                                    <p:animRot by="21600000">
                                      <p:cBhvr>
                                        <p:cTn id="34" dur="1000" fill="hold">
                                          <p:stCondLst>
                                            <p:cond delay="0"/>
                                          </p:stCondLst>
                                        </p:cTn>
                                        <p:tgtEl>
                                          <p:spTgt spid="8">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8">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8">
                                            <p:txEl>
                                              <p:pRg st="4" end="4"/>
                                            </p:txEl>
                                          </p:spTgt>
                                        </p:tgtEl>
                                        <p:attrNameLst>
                                          <p:attrName>ppt_w</p:attrName>
                                        </p:attrNameLst>
                                      </p:cBhvr>
                                    </p:anim>
                                    <p:anim by="(#ppt_w*0.50)" calcmode="lin" valueType="num">
                                      <p:cBhvr>
                                        <p:cTn id="40" dur="500" decel="50000" autoRev="1" fill="hold">
                                          <p:stCondLst>
                                            <p:cond delay="0"/>
                                          </p:stCondLst>
                                        </p:cTn>
                                        <p:tgtEl>
                                          <p:spTgt spid="8">
                                            <p:txEl>
                                              <p:pRg st="4" end="4"/>
                                            </p:txEl>
                                          </p:spTgt>
                                        </p:tgtEl>
                                        <p:attrNameLst>
                                          <p:attrName>ppt_x</p:attrName>
                                        </p:attrNameLst>
                                      </p:cBhvr>
                                    </p:anim>
                                    <p:anim from="(-#ppt_h/2)" to="(#ppt_y)" calcmode="lin" valueType="num">
                                      <p:cBhvr>
                                        <p:cTn id="41" dur="1000" fill="hold">
                                          <p:stCondLst>
                                            <p:cond delay="0"/>
                                          </p:stCondLst>
                                        </p:cTn>
                                        <p:tgtEl>
                                          <p:spTgt spid="8">
                                            <p:txEl>
                                              <p:pRg st="4" end="4"/>
                                            </p:txEl>
                                          </p:spTgt>
                                        </p:tgtEl>
                                        <p:attrNameLst>
                                          <p:attrName>ppt_y</p:attrName>
                                        </p:attrNameLst>
                                      </p:cBhvr>
                                    </p:anim>
                                    <p:animRot by="21600000">
                                      <p:cBhvr>
                                        <p:cTn id="42" dur="1000" fill="hold">
                                          <p:stCondLst>
                                            <p:cond delay="0"/>
                                          </p:stCondLst>
                                        </p:cTn>
                                        <p:tgtEl>
                                          <p:spTgt spid="8">
                                            <p:txEl>
                                              <p:pRg st="4" end="4"/>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8">
                                            <p:txEl>
                                              <p:pRg st="5" end="5"/>
                                            </p:txEl>
                                          </p:spTgt>
                                        </p:tgtEl>
                                        <p:attrNameLst>
                                          <p:attrName>style.visibility</p:attrName>
                                        </p:attrNameLst>
                                      </p:cBhvr>
                                      <p:to>
                                        <p:strVal val="visible"/>
                                      </p:to>
                                    </p:set>
                                    <p:anim by="(-#ppt_w*2)" calcmode="lin" valueType="num">
                                      <p:cBhvr rctx="PPT">
                                        <p:cTn id="47" dur="500" autoRev="1" fill="hold">
                                          <p:stCondLst>
                                            <p:cond delay="0"/>
                                          </p:stCondLst>
                                        </p:cTn>
                                        <p:tgtEl>
                                          <p:spTgt spid="8">
                                            <p:txEl>
                                              <p:pRg st="5" end="5"/>
                                            </p:txEl>
                                          </p:spTgt>
                                        </p:tgtEl>
                                        <p:attrNameLst>
                                          <p:attrName>ppt_w</p:attrName>
                                        </p:attrNameLst>
                                      </p:cBhvr>
                                    </p:anim>
                                    <p:anim by="(#ppt_w*0.50)" calcmode="lin" valueType="num">
                                      <p:cBhvr>
                                        <p:cTn id="48" dur="500" decel="50000" autoRev="1" fill="hold">
                                          <p:stCondLst>
                                            <p:cond delay="0"/>
                                          </p:stCondLst>
                                        </p:cTn>
                                        <p:tgtEl>
                                          <p:spTgt spid="8">
                                            <p:txEl>
                                              <p:pRg st="5" end="5"/>
                                            </p:txEl>
                                          </p:spTgt>
                                        </p:tgtEl>
                                        <p:attrNameLst>
                                          <p:attrName>ppt_x</p:attrName>
                                        </p:attrNameLst>
                                      </p:cBhvr>
                                    </p:anim>
                                    <p:anim from="(-#ppt_h/2)" to="(#ppt_y)" calcmode="lin" valueType="num">
                                      <p:cBhvr>
                                        <p:cTn id="49" dur="1000" fill="hold">
                                          <p:stCondLst>
                                            <p:cond delay="0"/>
                                          </p:stCondLst>
                                        </p:cTn>
                                        <p:tgtEl>
                                          <p:spTgt spid="8">
                                            <p:txEl>
                                              <p:pRg st="5" end="5"/>
                                            </p:txEl>
                                          </p:spTgt>
                                        </p:tgtEl>
                                        <p:attrNameLst>
                                          <p:attrName>ppt_y</p:attrName>
                                        </p:attrNameLst>
                                      </p:cBhvr>
                                    </p:anim>
                                    <p:animRot by="21600000">
                                      <p:cBhvr>
                                        <p:cTn id="50" dur="1000" fill="hold">
                                          <p:stCondLst>
                                            <p:cond delay="0"/>
                                          </p:stCondLst>
                                        </p:cTn>
                                        <p:tgtEl>
                                          <p:spTgt spid="8">
                                            <p:txEl>
                                              <p:pRg st="5" end="5"/>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8">
                                            <p:txEl>
                                              <p:pRg st="6" end="6"/>
                                            </p:txEl>
                                          </p:spTgt>
                                        </p:tgtEl>
                                        <p:attrNameLst>
                                          <p:attrName>style.visibility</p:attrName>
                                        </p:attrNameLst>
                                      </p:cBhvr>
                                      <p:to>
                                        <p:strVal val="visible"/>
                                      </p:to>
                                    </p:set>
                                    <p:anim by="(-#ppt_w*2)" calcmode="lin" valueType="num">
                                      <p:cBhvr rctx="PPT">
                                        <p:cTn id="55" dur="500" autoRev="1" fill="hold">
                                          <p:stCondLst>
                                            <p:cond delay="0"/>
                                          </p:stCondLst>
                                        </p:cTn>
                                        <p:tgtEl>
                                          <p:spTgt spid="8">
                                            <p:txEl>
                                              <p:pRg st="6" end="6"/>
                                            </p:txEl>
                                          </p:spTgt>
                                        </p:tgtEl>
                                        <p:attrNameLst>
                                          <p:attrName>ppt_w</p:attrName>
                                        </p:attrNameLst>
                                      </p:cBhvr>
                                    </p:anim>
                                    <p:anim by="(#ppt_w*0.50)" calcmode="lin" valueType="num">
                                      <p:cBhvr>
                                        <p:cTn id="56" dur="500" decel="50000" autoRev="1" fill="hold">
                                          <p:stCondLst>
                                            <p:cond delay="0"/>
                                          </p:stCondLst>
                                        </p:cTn>
                                        <p:tgtEl>
                                          <p:spTgt spid="8">
                                            <p:txEl>
                                              <p:pRg st="6" end="6"/>
                                            </p:txEl>
                                          </p:spTgt>
                                        </p:tgtEl>
                                        <p:attrNameLst>
                                          <p:attrName>ppt_x</p:attrName>
                                        </p:attrNameLst>
                                      </p:cBhvr>
                                    </p:anim>
                                    <p:anim from="(-#ppt_h/2)" to="(#ppt_y)" calcmode="lin" valueType="num">
                                      <p:cBhvr>
                                        <p:cTn id="57" dur="1000" fill="hold">
                                          <p:stCondLst>
                                            <p:cond delay="0"/>
                                          </p:stCondLst>
                                        </p:cTn>
                                        <p:tgtEl>
                                          <p:spTgt spid="8">
                                            <p:txEl>
                                              <p:pRg st="6" end="6"/>
                                            </p:txEl>
                                          </p:spTgt>
                                        </p:tgtEl>
                                        <p:attrNameLst>
                                          <p:attrName>ppt_y</p:attrName>
                                        </p:attrNameLst>
                                      </p:cBhvr>
                                    </p:anim>
                                    <p:animRot by="21600000">
                                      <p:cBhvr>
                                        <p:cTn id="58" dur="1000" fill="hold">
                                          <p:stCondLst>
                                            <p:cond delay="0"/>
                                          </p:stCondLst>
                                        </p:cTn>
                                        <p:tgtEl>
                                          <p:spTgt spid="8">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10</a:t>
            </a:fld>
            <a:endParaRPr lang="fr-FR" sz="14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29671" y="452466"/>
            <a:ext cx="3975652" cy="5974837"/>
          </a:xfrm>
          <a:prstGeom prst="rect">
            <a:avLst/>
          </a:prstGeom>
          <a:effectLst>
            <a:softEdge rad="127000"/>
          </a:effectLst>
        </p:spPr>
      </p:pic>
      <p:sp>
        <p:nvSpPr>
          <p:cNvPr id="3" name="Rectangle 2"/>
          <p:cNvSpPr/>
          <p:nvPr/>
        </p:nvSpPr>
        <p:spPr>
          <a:xfrm>
            <a:off x="822267" y="709745"/>
            <a:ext cx="6096000" cy="5262979"/>
          </a:xfrm>
          <a:prstGeom prst="rect">
            <a:avLst/>
          </a:prstGeom>
        </p:spPr>
        <p:txBody>
          <a:bodyPr>
            <a:spAutoFit/>
          </a:bodyPr>
          <a:lstStyle/>
          <a:p>
            <a:r>
              <a:rPr lang="fr-FR" sz="2800" b="1" dirty="0">
                <a:solidFill>
                  <a:srgbClr val="FFFF00"/>
                </a:solidFill>
              </a:rPr>
              <a:t>Notre astuce </a:t>
            </a:r>
            <a:r>
              <a:rPr lang="fr-FR" sz="2800" b="1" dirty="0" smtClean="0">
                <a:solidFill>
                  <a:srgbClr val="FFFF00"/>
                </a:solidFill>
              </a:rPr>
              <a:t>:</a:t>
            </a:r>
          </a:p>
          <a:p>
            <a:endParaRPr lang="fr-FR" sz="2800" b="1" dirty="0">
              <a:solidFill>
                <a:srgbClr val="FFFF00"/>
              </a:solidFill>
            </a:endParaRPr>
          </a:p>
          <a:p>
            <a:r>
              <a:rPr lang="fr-FR" sz="2800" b="1" dirty="0">
                <a:solidFill>
                  <a:srgbClr val="FFFF00"/>
                </a:solidFill>
              </a:rPr>
              <a:t>Vérifiez bien qu’il n’y a pas de lâcher d’eau avant de faire la balade (sur le site Internet de la métropole Côte d’Azur).</a:t>
            </a:r>
          </a:p>
          <a:p>
            <a:r>
              <a:rPr lang="fr-FR" sz="2800" b="1" dirty="0">
                <a:solidFill>
                  <a:srgbClr val="FFFF00"/>
                </a:solidFill>
              </a:rPr>
              <a:t>Pensez à mettre aux enfants des chaussures hautes car vous pouvez vous mouiller les pieds, et aussi de ne se munir d’une veste de pluie car il peut tomber un peu d’eau et c’est très humide.</a:t>
            </a:r>
          </a:p>
        </p:txBody>
      </p:sp>
    </p:spTree>
    <p:extLst>
      <p:ext uri="{BB962C8B-B14F-4D97-AF65-F5344CB8AC3E}">
        <p14:creationId xmlns:p14="http://schemas.microsoft.com/office/powerpoint/2010/main" val="207129733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2" end="2"/>
                                            </p:txEl>
                                          </p:spTgt>
                                        </p:tgtEl>
                                        <p:attrNameLst>
                                          <p:attrName>ppt_w</p:attrName>
                                        </p:attrNameLst>
                                      </p:cBhvr>
                                    </p:anim>
                                    <p:anim by="(#ppt_w*0.50)" calcmode="lin" valueType="num">
                                      <p:cBhvr>
                                        <p:cTn id="16" dur="500" decel="50000" autoRev="1" fill="hold">
                                          <p:stCondLst>
                                            <p:cond delay="0"/>
                                          </p:stCondLst>
                                        </p:cTn>
                                        <p:tgtEl>
                                          <p:spTgt spid="3">
                                            <p:txEl>
                                              <p:pRg st="2" end="2"/>
                                            </p:txEl>
                                          </p:spTgt>
                                        </p:tgtEl>
                                        <p:attrNameLst>
                                          <p:attrName>ppt_x</p:attrName>
                                        </p:attrNameLst>
                                      </p:cBhvr>
                                    </p:anim>
                                    <p:anim from="(-#ppt_h/2)" to="(#ppt_y)" calcmode="lin" valueType="num">
                                      <p:cBhvr>
                                        <p:cTn id="17" dur="1000" fill="hold">
                                          <p:stCondLst>
                                            <p:cond delay="0"/>
                                          </p:stCondLst>
                                        </p:cTn>
                                        <p:tgtEl>
                                          <p:spTgt spid="3">
                                            <p:txEl>
                                              <p:pRg st="2" end="2"/>
                                            </p:txEl>
                                          </p:spTgt>
                                        </p:tgtEl>
                                        <p:attrNameLst>
                                          <p:attrName>ppt_y</p:attrName>
                                        </p:attrNameLst>
                                      </p:cBhvr>
                                    </p:anim>
                                    <p:animRot by="21600000">
                                      <p:cBhvr>
                                        <p:cTn id="18" dur="1000" fill="hold">
                                          <p:stCondLst>
                                            <p:cond delay="0"/>
                                          </p:stCondLst>
                                        </p:cTn>
                                        <p:tgtEl>
                                          <p:spTgt spid="3">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3" end="3"/>
                                            </p:txEl>
                                          </p:spTgt>
                                        </p:tgtEl>
                                        <p:attrNameLst>
                                          <p:attrName>ppt_w</p:attrName>
                                        </p:attrNameLst>
                                      </p:cBhvr>
                                    </p:anim>
                                    <p:anim by="(#ppt_w*0.50)" calcmode="lin" valueType="num">
                                      <p:cBhvr>
                                        <p:cTn id="24" dur="500" decel="50000" autoRev="1" fill="hold">
                                          <p:stCondLst>
                                            <p:cond delay="0"/>
                                          </p:stCondLst>
                                        </p:cTn>
                                        <p:tgtEl>
                                          <p:spTgt spid="3">
                                            <p:txEl>
                                              <p:pRg st="3" end="3"/>
                                            </p:txEl>
                                          </p:spTgt>
                                        </p:tgtEl>
                                        <p:attrNameLst>
                                          <p:attrName>ppt_x</p:attrName>
                                        </p:attrNameLst>
                                      </p:cBhvr>
                                    </p:anim>
                                    <p:anim from="(-#ppt_h/2)" to="(#ppt_y)" calcmode="lin" valueType="num">
                                      <p:cBhvr>
                                        <p:cTn id="25" dur="1000" fill="hold">
                                          <p:stCondLst>
                                            <p:cond delay="0"/>
                                          </p:stCondLst>
                                        </p:cTn>
                                        <p:tgtEl>
                                          <p:spTgt spid="3">
                                            <p:txEl>
                                              <p:pRg st="3" end="3"/>
                                            </p:txEl>
                                          </p:spTgt>
                                        </p:tgtEl>
                                        <p:attrNameLst>
                                          <p:attrName>ppt_y</p:attrName>
                                        </p:attrNameLst>
                                      </p:cBhvr>
                                    </p:anim>
                                    <p:animRot by="21600000">
                                      <p:cBhvr>
                                        <p:cTn id="26"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11</a:t>
            </a:fld>
            <a:endParaRPr lang="fr-FR" sz="1400" b="1" dirty="0">
              <a:solidFill>
                <a:srgbClr val="FF0000"/>
              </a:solidFill>
            </a:endParaRPr>
          </a:p>
        </p:txBody>
      </p:sp>
      <p:sp>
        <p:nvSpPr>
          <p:cNvPr id="2" name="Rectangle 1"/>
          <p:cNvSpPr/>
          <p:nvPr/>
        </p:nvSpPr>
        <p:spPr>
          <a:xfrm>
            <a:off x="550320" y="566818"/>
            <a:ext cx="11336880" cy="962583"/>
          </a:xfrm>
          <a:prstGeom prst="rect">
            <a:avLst/>
          </a:prstGeom>
        </p:spPr>
        <p:txBody>
          <a:bodyPr wrap="square">
            <a:spAutoFit/>
          </a:bodyPr>
          <a:lstStyle/>
          <a:p>
            <a:r>
              <a:rPr lang="fr-FR" sz="2800" b="1" dirty="0">
                <a:solidFill>
                  <a:srgbClr val="FFFF00"/>
                </a:solidFill>
              </a:rPr>
              <a:t>3 Rouler en famille sur la piste cyclable du Parc Côtier de la Riviera dei Fiori “Area 24” en Italie</a:t>
            </a:r>
          </a:p>
        </p:txBody>
      </p:sp>
      <p:sp>
        <p:nvSpPr>
          <p:cNvPr id="3" name="Rectangle 2"/>
          <p:cNvSpPr/>
          <p:nvPr/>
        </p:nvSpPr>
        <p:spPr>
          <a:xfrm>
            <a:off x="636814" y="1697223"/>
            <a:ext cx="10561983" cy="4401205"/>
          </a:xfrm>
          <a:prstGeom prst="rect">
            <a:avLst/>
          </a:prstGeom>
        </p:spPr>
        <p:txBody>
          <a:bodyPr wrap="square">
            <a:spAutoFit/>
          </a:bodyPr>
          <a:lstStyle/>
          <a:p>
            <a:r>
              <a:rPr lang="fr-FR" sz="2800" b="1" dirty="0">
                <a:solidFill>
                  <a:srgbClr val="FFFF00"/>
                </a:solidFill>
              </a:rPr>
              <a:t>Sur la Côte d’Azur, on a la chance d’être proche de la frontière italienne.</a:t>
            </a:r>
          </a:p>
          <a:p>
            <a:r>
              <a:rPr lang="fr-FR" sz="2800" b="1" dirty="0">
                <a:solidFill>
                  <a:srgbClr val="FFFF00"/>
                </a:solidFill>
              </a:rPr>
              <a:t>De </a:t>
            </a:r>
            <a:r>
              <a:rPr lang="fr-FR" sz="2800" b="1" dirty="0" err="1">
                <a:solidFill>
                  <a:srgbClr val="FFFF00"/>
                </a:solidFill>
              </a:rPr>
              <a:t>Ospedaletti</a:t>
            </a:r>
            <a:r>
              <a:rPr lang="fr-FR" sz="2800" b="1" dirty="0">
                <a:solidFill>
                  <a:srgbClr val="FFFF00"/>
                </a:solidFill>
              </a:rPr>
              <a:t> à San Lorenzo Al Mare, l’ancien chemin de fer a été réhabilité en piste cyclable et piétons, on traverse les villes, on a vue sur la mer, il y a pleins de petits snacks pour faire des pauses, c’est vraiment super.</a:t>
            </a:r>
          </a:p>
          <a:p>
            <a:r>
              <a:rPr lang="fr-FR" sz="2800" b="1" dirty="0">
                <a:solidFill>
                  <a:srgbClr val="FFFF00"/>
                </a:solidFill>
              </a:rPr>
              <a:t>Si vous n’avez pas de vélo vous pouvez en louer proche du départ de la voie verte.</a:t>
            </a:r>
          </a:p>
          <a:p>
            <a:r>
              <a:rPr lang="fr-FR" sz="2800" b="1" dirty="0">
                <a:solidFill>
                  <a:srgbClr val="FFFF00"/>
                </a:solidFill>
              </a:rPr>
              <a:t>La piste fait 24 km aller, nous avons fait avec Tao 10 km à l’aller soit 20 km en tout et c’était déjà bien assez pour lui.</a:t>
            </a:r>
          </a:p>
        </p:txBody>
      </p:sp>
    </p:spTree>
    <p:extLst>
      <p:ext uri="{BB962C8B-B14F-4D97-AF65-F5344CB8AC3E}">
        <p14:creationId xmlns:p14="http://schemas.microsoft.com/office/powerpoint/2010/main" val="20167919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3" end="3"/>
                                            </p:txEl>
                                          </p:spTgt>
                                        </p:tgtEl>
                                        <p:attrNameLst>
                                          <p:attrName>ppt_w</p:attrName>
                                        </p:attrNameLst>
                                      </p:cBhvr>
                                    </p:anim>
                                    <p:anim by="(#ppt_w*0.50)" calcmode="lin" valueType="num">
                                      <p:cBhvr>
                                        <p:cTn id="32" dur="500" decel="50000" autoRev="1" fill="hold">
                                          <p:stCondLst>
                                            <p:cond delay="0"/>
                                          </p:stCondLst>
                                        </p:cTn>
                                        <p:tgtEl>
                                          <p:spTgt spid="3">
                                            <p:txEl>
                                              <p:pRg st="3" end="3"/>
                                            </p:txEl>
                                          </p:spTgt>
                                        </p:tgtEl>
                                        <p:attrNameLst>
                                          <p:attrName>ppt_x</p:attrName>
                                        </p:attrNameLst>
                                      </p:cBhvr>
                                    </p:anim>
                                    <p:anim from="(-#ppt_h/2)" to="(#ppt_y)" calcmode="lin" valueType="num">
                                      <p:cBhvr>
                                        <p:cTn id="33" dur="1000" fill="hold">
                                          <p:stCondLst>
                                            <p:cond delay="0"/>
                                          </p:stCondLst>
                                        </p:cTn>
                                        <p:tgtEl>
                                          <p:spTgt spid="3">
                                            <p:txEl>
                                              <p:pRg st="3" end="3"/>
                                            </p:txEl>
                                          </p:spTgt>
                                        </p:tgtEl>
                                        <p:attrNameLst>
                                          <p:attrName>ppt_y</p:attrName>
                                        </p:attrNameLst>
                                      </p:cBhvr>
                                    </p:anim>
                                    <p:animRot by="21600000">
                                      <p:cBhvr>
                                        <p:cTn id="34"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12</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2093843" y="417443"/>
            <a:ext cx="8017566" cy="6013174"/>
          </a:xfrm>
          <a:prstGeom prst="rect">
            <a:avLst/>
          </a:prstGeom>
          <a:effectLst>
            <a:softEdge rad="127000"/>
          </a:effectLst>
        </p:spPr>
      </p:pic>
      <p:sp>
        <p:nvSpPr>
          <p:cNvPr id="3" name="Rectangle 2"/>
          <p:cNvSpPr/>
          <p:nvPr/>
        </p:nvSpPr>
        <p:spPr>
          <a:xfrm>
            <a:off x="2146851" y="4561786"/>
            <a:ext cx="8163339" cy="1815882"/>
          </a:xfrm>
          <a:prstGeom prst="rect">
            <a:avLst/>
          </a:prstGeom>
        </p:spPr>
        <p:txBody>
          <a:bodyPr wrap="square">
            <a:spAutoFit/>
          </a:bodyPr>
          <a:lstStyle/>
          <a:p>
            <a:r>
              <a:rPr lang="fr-FR" sz="2800" b="1" dirty="0">
                <a:ln>
                  <a:solidFill>
                    <a:sysClr val="windowText" lastClr="000000"/>
                  </a:solidFill>
                </a:ln>
                <a:solidFill>
                  <a:srgbClr val="FFFF00"/>
                </a:solidFill>
              </a:rPr>
              <a:t>Petite astuce :</a:t>
            </a:r>
          </a:p>
          <a:p>
            <a:r>
              <a:rPr lang="fr-FR" sz="2800" b="1" dirty="0">
                <a:ln>
                  <a:solidFill>
                    <a:sysClr val="windowText" lastClr="000000"/>
                  </a:solidFill>
                </a:ln>
                <a:solidFill>
                  <a:srgbClr val="FFFF00"/>
                </a:solidFill>
              </a:rPr>
              <a:t>Si vous devez ne faire qu’une partie du tronçon, allez plutôt du côté de San Lorenzo Al Mare, l’itinéraire est moins fréquenté.</a:t>
            </a:r>
          </a:p>
        </p:txBody>
      </p:sp>
    </p:spTree>
    <p:extLst>
      <p:ext uri="{BB962C8B-B14F-4D97-AF65-F5344CB8AC3E}">
        <p14:creationId xmlns:p14="http://schemas.microsoft.com/office/powerpoint/2010/main" val="3449098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13</a:t>
            </a:fld>
            <a:endParaRPr lang="fr-FR" sz="1400" b="1" dirty="0">
              <a:solidFill>
                <a:srgbClr val="FF0000"/>
              </a:solidFill>
            </a:endParaRPr>
          </a:p>
        </p:txBody>
      </p:sp>
      <p:sp>
        <p:nvSpPr>
          <p:cNvPr id="2" name="Rectangle 1"/>
          <p:cNvSpPr/>
          <p:nvPr/>
        </p:nvSpPr>
        <p:spPr>
          <a:xfrm>
            <a:off x="1252960" y="797510"/>
            <a:ext cx="9700591" cy="5262979"/>
          </a:xfrm>
          <a:prstGeom prst="rect">
            <a:avLst/>
          </a:prstGeom>
        </p:spPr>
        <p:txBody>
          <a:bodyPr wrap="square">
            <a:spAutoFit/>
          </a:bodyPr>
          <a:lstStyle/>
          <a:p>
            <a:r>
              <a:rPr lang="fr-FR" sz="2800" b="1" dirty="0">
                <a:solidFill>
                  <a:srgbClr val="FFFF00"/>
                </a:solidFill>
              </a:rPr>
              <a:t>4 Dormir en tribu dans une cabane dans les arbres à </a:t>
            </a:r>
            <a:r>
              <a:rPr lang="fr-FR" sz="2800" b="1" dirty="0" smtClean="0">
                <a:solidFill>
                  <a:srgbClr val="FFFF00"/>
                </a:solidFill>
              </a:rPr>
              <a:t>Tende</a:t>
            </a:r>
          </a:p>
          <a:p>
            <a:endParaRPr lang="fr-FR" sz="2800" b="1" dirty="0">
              <a:solidFill>
                <a:srgbClr val="FFFF00"/>
              </a:solidFill>
            </a:endParaRPr>
          </a:p>
          <a:p>
            <a:r>
              <a:rPr lang="fr-FR" sz="2800" b="1" dirty="0">
                <a:solidFill>
                  <a:srgbClr val="FFFF00"/>
                </a:solidFill>
              </a:rPr>
              <a:t>Dormir dans une cabane en bois dans les arbres est un rêve d’enfant !</a:t>
            </a:r>
          </a:p>
          <a:p>
            <a:r>
              <a:rPr lang="fr-FR" sz="2800" b="1" dirty="0">
                <a:solidFill>
                  <a:srgbClr val="FFFF00"/>
                </a:solidFill>
              </a:rPr>
              <a:t>Nous avons trouvé des petits cabanes très mignonnes vers le village de Tende.</a:t>
            </a:r>
          </a:p>
          <a:p>
            <a:r>
              <a:rPr lang="fr-FR" sz="2800" b="1" dirty="0">
                <a:solidFill>
                  <a:srgbClr val="FFFF00"/>
                </a:solidFill>
              </a:rPr>
              <a:t>Nous y avons passé un week-end vraiment très sympa, nous étions autant émerveillés que Tao.</a:t>
            </a:r>
          </a:p>
          <a:p>
            <a:endParaRPr lang="fr-FR" sz="2800" b="1" dirty="0">
              <a:solidFill>
                <a:srgbClr val="FFFF00"/>
              </a:solidFill>
            </a:endParaRPr>
          </a:p>
          <a:p>
            <a:r>
              <a:rPr lang="fr-FR" sz="2800" b="1" dirty="0">
                <a:solidFill>
                  <a:srgbClr val="FFFF00"/>
                </a:solidFill>
              </a:rPr>
              <a:t>La journée il y a pleins de randonnées à faire, le village de Tende est très joli et on vous conseille d’aller voir le musée des merveilles, très ludique pour les enfants.</a:t>
            </a:r>
          </a:p>
        </p:txBody>
      </p:sp>
    </p:spTree>
    <p:extLst>
      <p:ext uri="{BB962C8B-B14F-4D97-AF65-F5344CB8AC3E}">
        <p14:creationId xmlns:p14="http://schemas.microsoft.com/office/powerpoint/2010/main" val="115694559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6" end="6"/>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6" end="6"/>
                                            </p:txEl>
                                          </p:spTgt>
                                        </p:tgtEl>
                                        <p:attrNameLst>
                                          <p:attrName>ppt_w</p:attrName>
                                        </p:attrNameLst>
                                      </p:cBhvr>
                                    </p:anim>
                                    <p:anim by="(#ppt_w*0.50)" calcmode="lin" valueType="num">
                                      <p:cBhvr>
                                        <p:cTn id="40" dur="500" decel="50000" autoRev="1" fill="hold">
                                          <p:stCondLst>
                                            <p:cond delay="0"/>
                                          </p:stCondLst>
                                        </p:cTn>
                                        <p:tgtEl>
                                          <p:spTgt spid="2">
                                            <p:txEl>
                                              <p:pRg st="6" end="6"/>
                                            </p:txEl>
                                          </p:spTgt>
                                        </p:tgtEl>
                                        <p:attrNameLst>
                                          <p:attrName>ppt_x</p:attrName>
                                        </p:attrNameLst>
                                      </p:cBhvr>
                                    </p:anim>
                                    <p:anim from="(-#ppt_h/2)" to="(#ppt_y)" calcmode="lin" valueType="num">
                                      <p:cBhvr>
                                        <p:cTn id="41" dur="1000" fill="hold">
                                          <p:stCondLst>
                                            <p:cond delay="0"/>
                                          </p:stCondLst>
                                        </p:cTn>
                                        <p:tgtEl>
                                          <p:spTgt spid="2">
                                            <p:txEl>
                                              <p:pRg st="6" end="6"/>
                                            </p:txEl>
                                          </p:spTgt>
                                        </p:tgtEl>
                                        <p:attrNameLst>
                                          <p:attrName>ppt_y</p:attrName>
                                        </p:attrNameLst>
                                      </p:cBhvr>
                                    </p:anim>
                                    <p:animRot by="21600000">
                                      <p:cBhvr>
                                        <p:cTn id="42"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14</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590261" y="431870"/>
            <a:ext cx="8998226" cy="6003102"/>
          </a:xfrm>
          <a:prstGeom prst="rect">
            <a:avLst/>
          </a:prstGeom>
          <a:effectLst>
            <a:softEdge rad="127000"/>
          </a:effectLst>
        </p:spPr>
      </p:pic>
      <p:sp>
        <p:nvSpPr>
          <p:cNvPr id="3" name="Rectangle 2"/>
          <p:cNvSpPr/>
          <p:nvPr/>
        </p:nvSpPr>
        <p:spPr>
          <a:xfrm>
            <a:off x="1032880" y="5374226"/>
            <a:ext cx="10085694" cy="954107"/>
          </a:xfrm>
          <a:prstGeom prst="rect">
            <a:avLst/>
          </a:prstGeom>
        </p:spPr>
        <p:txBody>
          <a:bodyPr wrap="square">
            <a:spAutoFit/>
          </a:bodyPr>
          <a:lstStyle/>
          <a:p>
            <a:r>
              <a:rPr lang="fr-FR" sz="2800" b="1" dirty="0">
                <a:ln>
                  <a:solidFill>
                    <a:sysClr val="windowText" lastClr="000000"/>
                  </a:solidFill>
                </a:ln>
                <a:solidFill>
                  <a:srgbClr val="FFFF00"/>
                </a:solidFill>
              </a:rPr>
              <a:t>Petite astuce :</a:t>
            </a:r>
          </a:p>
          <a:p>
            <a:r>
              <a:rPr lang="fr-FR" sz="2800" b="1" dirty="0">
                <a:ln>
                  <a:solidFill>
                    <a:sysClr val="windowText" lastClr="000000"/>
                  </a:solidFill>
                </a:ln>
                <a:solidFill>
                  <a:srgbClr val="FFFF00"/>
                </a:solidFill>
              </a:rPr>
              <a:t>Choisissez la cabane </a:t>
            </a:r>
            <a:r>
              <a:rPr lang="fr-FR" sz="2800" b="1" dirty="0" err="1">
                <a:ln>
                  <a:solidFill>
                    <a:sysClr val="windowText" lastClr="000000"/>
                  </a:solidFill>
                </a:ln>
                <a:solidFill>
                  <a:srgbClr val="FFFF00"/>
                </a:solidFill>
              </a:rPr>
              <a:t>Vallauretta</a:t>
            </a:r>
            <a:r>
              <a:rPr lang="fr-FR" sz="2800" b="1" dirty="0">
                <a:ln>
                  <a:solidFill>
                    <a:sysClr val="windowText" lastClr="000000"/>
                  </a:solidFill>
                </a:ln>
                <a:solidFill>
                  <a:srgbClr val="FFFF00"/>
                </a:solidFill>
              </a:rPr>
              <a:t> qui a une super grande terrasse !!!</a:t>
            </a:r>
          </a:p>
        </p:txBody>
      </p:sp>
    </p:spTree>
    <p:extLst>
      <p:ext uri="{BB962C8B-B14F-4D97-AF65-F5344CB8AC3E}">
        <p14:creationId xmlns:p14="http://schemas.microsoft.com/office/powerpoint/2010/main" val="68256063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15</a:t>
            </a:fld>
            <a:endParaRPr lang="fr-FR" sz="1400" b="1" dirty="0">
              <a:solidFill>
                <a:srgbClr val="FF0000"/>
              </a:solidFill>
            </a:endParaRPr>
          </a:p>
        </p:txBody>
      </p:sp>
      <p:sp>
        <p:nvSpPr>
          <p:cNvPr id="2" name="Rectangle 1"/>
          <p:cNvSpPr/>
          <p:nvPr/>
        </p:nvSpPr>
        <p:spPr>
          <a:xfrm>
            <a:off x="1358977" y="1885613"/>
            <a:ext cx="9488557" cy="3108543"/>
          </a:xfrm>
          <a:prstGeom prst="rect">
            <a:avLst/>
          </a:prstGeom>
        </p:spPr>
        <p:txBody>
          <a:bodyPr wrap="square">
            <a:spAutoFit/>
          </a:bodyPr>
          <a:lstStyle/>
          <a:p>
            <a:r>
              <a:rPr lang="fr-FR" sz="2800" b="1" dirty="0">
                <a:solidFill>
                  <a:srgbClr val="FFFF00"/>
                </a:solidFill>
              </a:rPr>
              <a:t>5 Visiter ensemble le Musée Océanographique de </a:t>
            </a:r>
            <a:r>
              <a:rPr lang="fr-FR" sz="2800" b="1" dirty="0" smtClean="0">
                <a:solidFill>
                  <a:srgbClr val="FFFF00"/>
                </a:solidFill>
              </a:rPr>
              <a:t>Monaco</a:t>
            </a:r>
          </a:p>
          <a:p>
            <a:endParaRPr lang="fr-FR" sz="2800" b="1" dirty="0">
              <a:solidFill>
                <a:srgbClr val="FFFF00"/>
              </a:solidFill>
            </a:endParaRPr>
          </a:p>
          <a:p>
            <a:r>
              <a:rPr lang="fr-FR" sz="2800" b="1" dirty="0">
                <a:solidFill>
                  <a:srgbClr val="FFFF00"/>
                </a:solidFill>
              </a:rPr>
              <a:t>Avec un petit garçon fan du monde sous-marin, nous sommes bien sûr aller plusieurs fois au Musée Océanographique de Monaco.</a:t>
            </a:r>
          </a:p>
          <a:p>
            <a:r>
              <a:rPr lang="fr-FR" sz="2800" b="1" dirty="0">
                <a:solidFill>
                  <a:srgbClr val="FFFF00"/>
                </a:solidFill>
              </a:rPr>
              <a:t>Il y a de très beaux aquariums avec différentes espèces mais également une salle avec un squelette de baleine !!!</a:t>
            </a:r>
          </a:p>
        </p:txBody>
      </p:sp>
    </p:spTree>
    <p:extLst>
      <p:ext uri="{BB962C8B-B14F-4D97-AF65-F5344CB8AC3E}">
        <p14:creationId xmlns:p14="http://schemas.microsoft.com/office/powerpoint/2010/main" val="217583489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16</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630017" y="431869"/>
            <a:ext cx="8958470" cy="5976579"/>
          </a:xfrm>
          <a:prstGeom prst="rect">
            <a:avLst/>
          </a:prstGeom>
          <a:effectLst>
            <a:softEdge rad="127000"/>
          </a:effectLst>
        </p:spPr>
      </p:pic>
      <p:sp>
        <p:nvSpPr>
          <p:cNvPr id="3" name="Rectangle 2"/>
          <p:cNvSpPr/>
          <p:nvPr/>
        </p:nvSpPr>
        <p:spPr>
          <a:xfrm>
            <a:off x="1663147" y="3804044"/>
            <a:ext cx="8865705" cy="2677656"/>
          </a:xfrm>
          <a:prstGeom prst="rect">
            <a:avLst/>
          </a:prstGeom>
        </p:spPr>
        <p:txBody>
          <a:bodyPr wrap="square">
            <a:spAutoFit/>
          </a:bodyPr>
          <a:lstStyle/>
          <a:p>
            <a:r>
              <a:rPr lang="fr-FR" sz="2800" b="1" dirty="0">
                <a:ln>
                  <a:solidFill>
                    <a:sysClr val="windowText" lastClr="000000"/>
                  </a:solidFill>
                </a:ln>
                <a:solidFill>
                  <a:srgbClr val="FFFF00"/>
                </a:solidFill>
              </a:rPr>
              <a:t>Petite astuce :</a:t>
            </a:r>
          </a:p>
          <a:p>
            <a:r>
              <a:rPr lang="fr-FR" sz="2800" b="1" dirty="0">
                <a:ln>
                  <a:solidFill>
                    <a:sysClr val="windowText" lastClr="000000"/>
                  </a:solidFill>
                </a:ln>
                <a:solidFill>
                  <a:srgbClr val="FFFF00"/>
                </a:solidFill>
              </a:rPr>
              <a:t>Pour 6 euros en plus de l’entrée, votre enfant pourra participer au bassin tactile, une activité de 45 minutes pendant laquelle il pourra toucher différentes espèces et avoir des explications. C’est une activité ludique pour les enfants (</a:t>
            </a:r>
            <a:r>
              <a:rPr lang="fr-FR" sz="2800" b="1" dirty="0" err="1">
                <a:ln>
                  <a:solidFill>
                    <a:sysClr val="windowText" lastClr="000000"/>
                  </a:solidFill>
                </a:ln>
                <a:solidFill>
                  <a:srgbClr val="FFFF00"/>
                </a:solidFill>
              </a:rPr>
              <a:t>week</a:t>
            </a:r>
            <a:r>
              <a:rPr lang="fr-FR" sz="2800" b="1" dirty="0">
                <a:ln>
                  <a:solidFill>
                    <a:sysClr val="windowText" lastClr="000000"/>
                  </a:solidFill>
                </a:ln>
                <a:solidFill>
                  <a:srgbClr val="FFFF00"/>
                </a:solidFill>
              </a:rPr>
              <a:t> end et vacances scolaires pour les 3-12 ans)</a:t>
            </a:r>
          </a:p>
        </p:txBody>
      </p:sp>
    </p:spTree>
    <p:extLst>
      <p:ext uri="{BB962C8B-B14F-4D97-AF65-F5344CB8AC3E}">
        <p14:creationId xmlns:p14="http://schemas.microsoft.com/office/powerpoint/2010/main" val="347541612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17</a:t>
            </a:fld>
            <a:endParaRPr lang="fr-FR" sz="1400" b="1" dirty="0">
              <a:solidFill>
                <a:srgbClr val="FF0000"/>
              </a:solidFill>
            </a:endParaRPr>
          </a:p>
        </p:txBody>
      </p:sp>
      <p:sp>
        <p:nvSpPr>
          <p:cNvPr id="2" name="Rectangle 1"/>
          <p:cNvSpPr/>
          <p:nvPr/>
        </p:nvSpPr>
        <p:spPr>
          <a:xfrm>
            <a:off x="1286091" y="1228397"/>
            <a:ext cx="9634330" cy="4401205"/>
          </a:xfrm>
          <a:prstGeom prst="rect">
            <a:avLst/>
          </a:prstGeom>
        </p:spPr>
        <p:txBody>
          <a:bodyPr wrap="square">
            <a:spAutoFit/>
          </a:bodyPr>
          <a:lstStyle/>
          <a:p>
            <a:r>
              <a:rPr lang="fr-FR" sz="2800" b="1" dirty="0">
                <a:solidFill>
                  <a:srgbClr val="FFFF00"/>
                </a:solidFill>
              </a:rPr>
              <a:t>6 Profiter de la baignade à la base nautique de </a:t>
            </a:r>
            <a:r>
              <a:rPr lang="fr-FR" sz="2800" b="1" dirty="0" smtClean="0">
                <a:solidFill>
                  <a:srgbClr val="FFFF00"/>
                </a:solidFill>
              </a:rPr>
              <a:t>Saint-Étienne-de-Tinée</a:t>
            </a:r>
          </a:p>
          <a:p>
            <a:endParaRPr lang="fr-FR" sz="2800" b="1" dirty="0">
              <a:solidFill>
                <a:srgbClr val="FFFF00"/>
              </a:solidFill>
            </a:endParaRPr>
          </a:p>
          <a:p>
            <a:r>
              <a:rPr lang="fr-FR" sz="2800" b="1" dirty="0">
                <a:solidFill>
                  <a:srgbClr val="FFFF00"/>
                </a:solidFill>
              </a:rPr>
              <a:t>En plein été, on cherche souvent la fraîcheur.</a:t>
            </a:r>
          </a:p>
          <a:p>
            <a:r>
              <a:rPr lang="fr-FR" sz="2800" b="1" dirty="0">
                <a:solidFill>
                  <a:srgbClr val="FFFF00"/>
                </a:solidFill>
              </a:rPr>
              <a:t>Si vous avez envie de changer de la plage, à seulement 1h de Nice vous pouvez aller au plan d’eau des Trinitaires à Saint-Étienne-de-Tinée.</a:t>
            </a:r>
          </a:p>
          <a:p>
            <a:r>
              <a:rPr lang="fr-FR" sz="2800" b="1" dirty="0">
                <a:solidFill>
                  <a:srgbClr val="FFFF00"/>
                </a:solidFill>
              </a:rPr>
              <a:t>Le plan d’eau est très petit mais c’est vraiment très sympa !</a:t>
            </a:r>
          </a:p>
          <a:p>
            <a:r>
              <a:rPr lang="fr-FR" sz="2800" b="1" dirty="0">
                <a:solidFill>
                  <a:srgbClr val="FFFF00"/>
                </a:solidFill>
              </a:rPr>
              <a:t>L’entrée est gratuite, et si vous souhaitez que vos enfants aient accès au petit bois des lutins,</a:t>
            </a:r>
          </a:p>
        </p:txBody>
      </p:sp>
    </p:spTree>
    <p:extLst>
      <p:ext uri="{BB962C8B-B14F-4D97-AF65-F5344CB8AC3E}">
        <p14:creationId xmlns:p14="http://schemas.microsoft.com/office/powerpoint/2010/main" val="163319593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5" end="5"/>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5" end="5"/>
                                            </p:txEl>
                                          </p:spTgt>
                                        </p:tgtEl>
                                        <p:attrNameLst>
                                          <p:attrName>ppt_w</p:attrName>
                                        </p:attrNameLst>
                                      </p:cBhvr>
                                    </p:anim>
                                    <p:anim by="(#ppt_w*0.50)" calcmode="lin" valueType="num">
                                      <p:cBhvr>
                                        <p:cTn id="40" dur="500" decel="50000" autoRev="1" fill="hold">
                                          <p:stCondLst>
                                            <p:cond delay="0"/>
                                          </p:stCondLst>
                                        </p:cTn>
                                        <p:tgtEl>
                                          <p:spTgt spid="2">
                                            <p:txEl>
                                              <p:pRg st="5" end="5"/>
                                            </p:txEl>
                                          </p:spTgt>
                                        </p:tgtEl>
                                        <p:attrNameLst>
                                          <p:attrName>ppt_x</p:attrName>
                                        </p:attrNameLst>
                                      </p:cBhvr>
                                    </p:anim>
                                    <p:anim from="(-#ppt_h/2)" to="(#ppt_y)" calcmode="lin" valueType="num">
                                      <p:cBhvr>
                                        <p:cTn id="41" dur="1000" fill="hold">
                                          <p:stCondLst>
                                            <p:cond delay="0"/>
                                          </p:stCondLst>
                                        </p:cTn>
                                        <p:tgtEl>
                                          <p:spTgt spid="2">
                                            <p:txEl>
                                              <p:pRg st="5" end="5"/>
                                            </p:txEl>
                                          </p:spTgt>
                                        </p:tgtEl>
                                        <p:attrNameLst>
                                          <p:attrName>ppt_y</p:attrName>
                                        </p:attrNameLst>
                                      </p:cBhvr>
                                    </p:anim>
                                    <p:animRot by="21600000">
                                      <p:cBhvr>
                                        <p:cTn id="42" dur="1000" fill="hold">
                                          <p:stCondLst>
                                            <p:cond delay="0"/>
                                          </p:stCondLst>
                                        </p:cTn>
                                        <p:tgtEl>
                                          <p:spTgt spid="2">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18</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590261" y="449552"/>
            <a:ext cx="8971722" cy="5985420"/>
          </a:xfrm>
          <a:prstGeom prst="rect">
            <a:avLst/>
          </a:prstGeom>
          <a:effectLst>
            <a:softEdge rad="127000"/>
          </a:effectLst>
        </p:spPr>
      </p:pic>
    </p:spTree>
    <p:extLst>
      <p:ext uri="{BB962C8B-B14F-4D97-AF65-F5344CB8AC3E}">
        <p14:creationId xmlns:p14="http://schemas.microsoft.com/office/powerpoint/2010/main" val="241427464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19</a:t>
            </a:fld>
            <a:endParaRPr lang="fr-FR" sz="1400" b="1" dirty="0">
              <a:solidFill>
                <a:srgbClr val="FF0000"/>
              </a:solidFill>
            </a:endParaRPr>
          </a:p>
        </p:txBody>
      </p:sp>
      <p:sp>
        <p:nvSpPr>
          <p:cNvPr id="2" name="Rectangle 1"/>
          <p:cNvSpPr/>
          <p:nvPr/>
        </p:nvSpPr>
        <p:spPr>
          <a:xfrm>
            <a:off x="1160195" y="1659285"/>
            <a:ext cx="9886122" cy="3539430"/>
          </a:xfrm>
          <a:prstGeom prst="rect">
            <a:avLst/>
          </a:prstGeom>
        </p:spPr>
        <p:txBody>
          <a:bodyPr wrap="square">
            <a:spAutoFit/>
          </a:bodyPr>
          <a:lstStyle/>
          <a:p>
            <a:r>
              <a:rPr lang="fr-FR" sz="2800" b="1" dirty="0">
                <a:solidFill>
                  <a:srgbClr val="FFFF00"/>
                </a:solidFill>
              </a:rPr>
              <a:t>7 Vadrouiller avec les enfants jusqu’au Lac </a:t>
            </a:r>
            <a:r>
              <a:rPr lang="fr-FR" sz="2800" b="1" dirty="0" smtClean="0">
                <a:solidFill>
                  <a:srgbClr val="FFFF00"/>
                </a:solidFill>
              </a:rPr>
              <a:t>d’Allos</a:t>
            </a:r>
          </a:p>
          <a:p>
            <a:endParaRPr lang="fr-FR" sz="2800" b="1" dirty="0">
              <a:solidFill>
                <a:srgbClr val="FFFF00"/>
              </a:solidFill>
            </a:endParaRPr>
          </a:p>
          <a:p>
            <a:r>
              <a:rPr lang="fr-FR" sz="2800" b="1" dirty="0">
                <a:solidFill>
                  <a:srgbClr val="FFFF00"/>
                </a:solidFill>
              </a:rPr>
              <a:t>Le Val d’Allos est une destination idéale pour les familles, comptez 2 bonnes heures de route depuis Nice.</a:t>
            </a:r>
          </a:p>
          <a:p>
            <a:r>
              <a:rPr lang="fr-FR" sz="2800" b="1" dirty="0">
                <a:solidFill>
                  <a:srgbClr val="FFFF00"/>
                </a:solidFill>
              </a:rPr>
              <a:t>On peut y trouver de nombreuses activités à faire en été et l’une de mes préférées (que l’on fait chaque année) est la randonnée jusqu’au Lac d’Allos qui se trouve dans le parc du Mercantour.</a:t>
            </a:r>
          </a:p>
          <a:p>
            <a:r>
              <a:rPr lang="fr-FR" sz="2800" b="1" dirty="0">
                <a:solidFill>
                  <a:srgbClr val="FFFF00"/>
                </a:solidFill>
              </a:rPr>
              <a:t>Une randonnée accessible vraiment à tout le monde !</a:t>
            </a:r>
          </a:p>
        </p:txBody>
      </p:sp>
    </p:spTree>
    <p:extLst>
      <p:ext uri="{BB962C8B-B14F-4D97-AF65-F5344CB8AC3E}">
        <p14:creationId xmlns:p14="http://schemas.microsoft.com/office/powerpoint/2010/main" val="365314418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20</a:t>
            </a:fld>
            <a:endParaRPr lang="fr-FR" sz="1400" b="1" dirty="0">
              <a:solidFill>
                <a:srgbClr val="FF0000"/>
              </a:solidFill>
            </a:endParaRPr>
          </a:p>
        </p:txBody>
      </p:sp>
      <p:sp>
        <p:nvSpPr>
          <p:cNvPr id="2" name="Rectangle 1"/>
          <p:cNvSpPr/>
          <p:nvPr/>
        </p:nvSpPr>
        <p:spPr>
          <a:xfrm>
            <a:off x="444577" y="304800"/>
            <a:ext cx="11317357" cy="6124754"/>
          </a:xfrm>
          <a:prstGeom prst="rect">
            <a:avLst/>
          </a:prstGeom>
        </p:spPr>
        <p:txBody>
          <a:bodyPr wrap="square">
            <a:spAutoFit/>
          </a:bodyPr>
          <a:lstStyle/>
          <a:p>
            <a:r>
              <a:rPr lang="fr-FR" sz="2800" b="1" dirty="0">
                <a:solidFill>
                  <a:srgbClr val="FFFF00"/>
                </a:solidFill>
              </a:rPr>
              <a:t>Prenez en voiture la route qui part du village de Allos en direction du lac d’Allos, il y aura un premier parking où je vous déconseille de stationner car cela rajouterai considérablement la randonnée.</a:t>
            </a:r>
          </a:p>
          <a:p>
            <a:r>
              <a:rPr lang="fr-FR" sz="2800" b="1" dirty="0">
                <a:solidFill>
                  <a:srgbClr val="FFFF00"/>
                </a:solidFill>
              </a:rPr>
              <a:t>Payez quelques euros (montez à une seule voiture si vous êtes plusieurs, vous pouvez laisser l’autre voiture à ce premier parking) et montez en voiture jusqu’au parking du haut.</a:t>
            </a:r>
          </a:p>
          <a:p>
            <a:r>
              <a:rPr lang="fr-FR" sz="2800" b="1" dirty="0">
                <a:solidFill>
                  <a:srgbClr val="FFFF00"/>
                </a:solidFill>
              </a:rPr>
              <a:t>De là, il vous faudra entre 25 et 45 minutes pour rejoindre le Lac d’Allos, cela va dépendre de comment marchent vos petits loups</a:t>
            </a:r>
            <a:r>
              <a:rPr lang="fr-FR" sz="2800" b="1" dirty="0" smtClean="0">
                <a:solidFill>
                  <a:srgbClr val="FFFF00"/>
                </a:solidFill>
              </a:rPr>
              <a:t>.</a:t>
            </a:r>
            <a:endParaRPr lang="fr-FR" sz="2800" b="1" dirty="0">
              <a:solidFill>
                <a:srgbClr val="FFFF00"/>
              </a:solidFill>
            </a:endParaRPr>
          </a:p>
          <a:p>
            <a:r>
              <a:rPr lang="fr-FR" sz="2800" b="1" dirty="0">
                <a:solidFill>
                  <a:srgbClr val="FFFF00"/>
                </a:solidFill>
              </a:rPr>
              <a:t>Tout le long, il y a des panneaux explicatifs, c’est très ludique, Tao adore les chercher, écouter les explications et il sait que quand il arrive à un certain nombre on est prêt du lac.</a:t>
            </a:r>
          </a:p>
          <a:p>
            <a:r>
              <a:rPr lang="fr-FR" sz="2800" b="1" dirty="0">
                <a:solidFill>
                  <a:srgbClr val="FFFF00"/>
                </a:solidFill>
              </a:rPr>
              <a:t>Juste avant d’arriver vous aurez surement la chance de voir des marmottes avant d’apercevoir ce lac qui est juste magnifique.</a:t>
            </a:r>
          </a:p>
          <a:p>
            <a:r>
              <a:rPr lang="fr-FR" sz="2800" b="1" dirty="0">
                <a:solidFill>
                  <a:srgbClr val="FFFF00"/>
                </a:solidFill>
              </a:rPr>
              <a:t>Habituellement nous faisons le tour du lac, avec pic-</a:t>
            </a:r>
            <a:r>
              <a:rPr lang="fr-FR" sz="2800" b="1" dirty="0" err="1">
                <a:solidFill>
                  <a:srgbClr val="FFFF00"/>
                </a:solidFill>
              </a:rPr>
              <a:t>nic</a:t>
            </a:r>
            <a:r>
              <a:rPr lang="fr-FR" sz="2800" b="1" dirty="0">
                <a:solidFill>
                  <a:srgbClr val="FFFF00"/>
                </a:solidFill>
              </a:rPr>
              <a:t> de l’autre </a:t>
            </a:r>
            <a:r>
              <a:rPr lang="fr-FR" sz="2800" b="1" dirty="0" smtClean="0">
                <a:solidFill>
                  <a:srgbClr val="FFFF00"/>
                </a:solidFill>
              </a:rPr>
              <a:t>coté</a:t>
            </a:r>
            <a:endParaRPr lang="fr-FR" sz="2800" b="1" dirty="0">
              <a:solidFill>
                <a:srgbClr val="FFFF00"/>
              </a:solidFill>
            </a:endParaRPr>
          </a:p>
        </p:txBody>
      </p:sp>
    </p:spTree>
    <p:extLst>
      <p:ext uri="{BB962C8B-B14F-4D97-AF65-F5344CB8AC3E}">
        <p14:creationId xmlns:p14="http://schemas.microsoft.com/office/powerpoint/2010/main" val="89293665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4" end="4"/>
                                            </p:txEl>
                                          </p:spTgt>
                                        </p:tgtEl>
                                        <p:attrNameLst>
                                          <p:attrName>ppt_w</p:attrName>
                                        </p:attrNameLst>
                                      </p:cBhvr>
                                    </p:anim>
                                    <p:anim by="(#ppt_w*0.50)" calcmode="lin" valueType="num">
                                      <p:cBhvr>
                                        <p:cTn id="40" dur="500" decel="50000" autoRev="1" fill="hold">
                                          <p:stCondLst>
                                            <p:cond delay="0"/>
                                          </p:stCondLst>
                                        </p:cTn>
                                        <p:tgtEl>
                                          <p:spTgt spid="2">
                                            <p:txEl>
                                              <p:pRg st="4" end="4"/>
                                            </p:txEl>
                                          </p:spTgt>
                                        </p:tgtEl>
                                        <p:attrNameLst>
                                          <p:attrName>ppt_x</p:attrName>
                                        </p:attrNameLst>
                                      </p:cBhvr>
                                    </p:anim>
                                    <p:anim from="(-#ppt_h/2)" to="(#ppt_y)" calcmode="lin" valueType="num">
                                      <p:cBhvr>
                                        <p:cTn id="41" dur="1000" fill="hold">
                                          <p:stCondLst>
                                            <p:cond delay="0"/>
                                          </p:stCondLst>
                                        </p:cTn>
                                        <p:tgtEl>
                                          <p:spTgt spid="2">
                                            <p:txEl>
                                              <p:pRg st="4" end="4"/>
                                            </p:txEl>
                                          </p:spTgt>
                                        </p:tgtEl>
                                        <p:attrNameLst>
                                          <p:attrName>ppt_y</p:attrName>
                                        </p:attrNameLst>
                                      </p:cBhvr>
                                    </p:anim>
                                    <p:animRot by="21600000">
                                      <p:cBhvr>
                                        <p:cTn id="42" dur="1000" fill="hold">
                                          <p:stCondLst>
                                            <p:cond delay="0"/>
                                          </p:stCondLst>
                                        </p:cTn>
                                        <p:tgtEl>
                                          <p:spTgt spid="2">
                                            <p:txEl>
                                              <p:pRg st="4" end="4"/>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5" end="5"/>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5" end="5"/>
                                            </p:txEl>
                                          </p:spTgt>
                                        </p:tgtEl>
                                        <p:attrNameLst>
                                          <p:attrName>ppt_w</p:attrName>
                                        </p:attrNameLst>
                                      </p:cBhvr>
                                    </p:anim>
                                    <p:anim by="(#ppt_w*0.50)" calcmode="lin" valueType="num">
                                      <p:cBhvr>
                                        <p:cTn id="48" dur="500" decel="50000" autoRev="1" fill="hold">
                                          <p:stCondLst>
                                            <p:cond delay="0"/>
                                          </p:stCondLst>
                                        </p:cTn>
                                        <p:tgtEl>
                                          <p:spTgt spid="2">
                                            <p:txEl>
                                              <p:pRg st="5" end="5"/>
                                            </p:txEl>
                                          </p:spTgt>
                                        </p:tgtEl>
                                        <p:attrNameLst>
                                          <p:attrName>ppt_x</p:attrName>
                                        </p:attrNameLst>
                                      </p:cBhvr>
                                    </p:anim>
                                    <p:anim from="(-#ppt_h/2)" to="(#ppt_y)" calcmode="lin" valueType="num">
                                      <p:cBhvr>
                                        <p:cTn id="49" dur="1000" fill="hold">
                                          <p:stCondLst>
                                            <p:cond delay="0"/>
                                          </p:stCondLst>
                                        </p:cTn>
                                        <p:tgtEl>
                                          <p:spTgt spid="2">
                                            <p:txEl>
                                              <p:pRg st="5" end="5"/>
                                            </p:txEl>
                                          </p:spTgt>
                                        </p:tgtEl>
                                        <p:attrNameLst>
                                          <p:attrName>ppt_y</p:attrName>
                                        </p:attrNameLst>
                                      </p:cBhvr>
                                    </p:anim>
                                    <p:animRot by="21600000">
                                      <p:cBhvr>
                                        <p:cTn id="50" dur="1000" fill="hold">
                                          <p:stCondLst>
                                            <p:cond delay="0"/>
                                          </p:stCondLst>
                                        </p:cTn>
                                        <p:tgtEl>
                                          <p:spTgt spid="2">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21</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609350" y="433913"/>
            <a:ext cx="9011478" cy="6011943"/>
          </a:xfrm>
          <a:prstGeom prst="rect">
            <a:avLst/>
          </a:prstGeom>
          <a:effectLst>
            <a:softEdge rad="127000"/>
          </a:effectLst>
        </p:spPr>
      </p:pic>
      <p:sp>
        <p:nvSpPr>
          <p:cNvPr id="3" name="Rectangle 2"/>
          <p:cNvSpPr/>
          <p:nvPr/>
        </p:nvSpPr>
        <p:spPr>
          <a:xfrm>
            <a:off x="974035" y="3700012"/>
            <a:ext cx="10217426" cy="2677656"/>
          </a:xfrm>
          <a:prstGeom prst="rect">
            <a:avLst/>
          </a:prstGeom>
        </p:spPr>
        <p:txBody>
          <a:bodyPr wrap="square">
            <a:spAutoFit/>
          </a:bodyPr>
          <a:lstStyle/>
          <a:p>
            <a:r>
              <a:rPr lang="fr-FR" sz="2800" b="1" dirty="0">
                <a:ln>
                  <a:solidFill>
                    <a:sysClr val="windowText" lastClr="000000"/>
                  </a:solidFill>
                </a:ln>
                <a:solidFill>
                  <a:srgbClr val="FFFF00"/>
                </a:solidFill>
              </a:rPr>
              <a:t>Petites astuces :</a:t>
            </a:r>
          </a:p>
          <a:p>
            <a:r>
              <a:rPr lang="fr-FR" sz="2800" b="1" dirty="0">
                <a:ln>
                  <a:solidFill>
                    <a:sysClr val="windowText" lastClr="000000"/>
                  </a:solidFill>
                </a:ln>
                <a:solidFill>
                  <a:srgbClr val="FFFF00"/>
                </a:solidFill>
              </a:rPr>
              <a:t>Allez-y tôt car étant donné que c’est une randonnée facile il y a beaucoup de monde !</a:t>
            </a:r>
          </a:p>
          <a:p>
            <a:r>
              <a:rPr lang="fr-FR" sz="2800" b="1" dirty="0">
                <a:ln>
                  <a:solidFill>
                    <a:sysClr val="windowText" lastClr="000000"/>
                  </a:solidFill>
                </a:ln>
                <a:solidFill>
                  <a:srgbClr val="FFFF00"/>
                </a:solidFill>
              </a:rPr>
              <a:t>Si vous voulez voir plus de marmottes mieux vaut être tranquille.</a:t>
            </a:r>
          </a:p>
          <a:p>
            <a:r>
              <a:rPr lang="fr-FR" sz="2800" b="1" dirty="0">
                <a:ln>
                  <a:solidFill>
                    <a:sysClr val="windowText" lastClr="000000"/>
                  </a:solidFill>
                </a:ln>
                <a:solidFill>
                  <a:srgbClr val="FFFF00"/>
                </a:solidFill>
              </a:rPr>
              <a:t>Pour le pic-</a:t>
            </a:r>
            <a:r>
              <a:rPr lang="fr-FR" sz="2800" b="1" dirty="0" err="1">
                <a:ln>
                  <a:solidFill>
                    <a:sysClr val="windowText" lastClr="000000"/>
                  </a:solidFill>
                </a:ln>
                <a:solidFill>
                  <a:srgbClr val="FFFF00"/>
                </a:solidFill>
              </a:rPr>
              <a:t>nic</a:t>
            </a:r>
            <a:r>
              <a:rPr lang="fr-FR" sz="2800" b="1" dirty="0">
                <a:ln>
                  <a:solidFill>
                    <a:sysClr val="windowText" lastClr="000000"/>
                  </a:solidFill>
                </a:ln>
                <a:solidFill>
                  <a:srgbClr val="FFFF00"/>
                </a:solidFill>
              </a:rPr>
              <a:t>, allez au bout du lac, moins fréquenté.</a:t>
            </a:r>
          </a:p>
          <a:p>
            <a:r>
              <a:rPr lang="fr-FR" sz="2800" b="1" dirty="0">
                <a:ln>
                  <a:solidFill>
                    <a:sysClr val="windowText" lastClr="000000"/>
                  </a:solidFill>
                </a:ln>
                <a:solidFill>
                  <a:srgbClr val="FFFF00"/>
                </a:solidFill>
              </a:rPr>
              <a:t>Vous pouvez également dormir une nuit au refuge du Lac d’Allos.</a:t>
            </a:r>
          </a:p>
        </p:txBody>
      </p:sp>
    </p:spTree>
    <p:extLst>
      <p:ext uri="{BB962C8B-B14F-4D97-AF65-F5344CB8AC3E}">
        <p14:creationId xmlns:p14="http://schemas.microsoft.com/office/powerpoint/2010/main" val="363939083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3" end="3"/>
                                            </p:txEl>
                                          </p:spTgt>
                                        </p:tgtEl>
                                        <p:attrNameLst>
                                          <p:attrName>ppt_w</p:attrName>
                                        </p:attrNameLst>
                                      </p:cBhvr>
                                    </p:anim>
                                    <p:anim by="(#ppt_w*0.50)" calcmode="lin" valueType="num">
                                      <p:cBhvr>
                                        <p:cTn id="32" dur="500" decel="50000" autoRev="1" fill="hold">
                                          <p:stCondLst>
                                            <p:cond delay="0"/>
                                          </p:stCondLst>
                                        </p:cTn>
                                        <p:tgtEl>
                                          <p:spTgt spid="3">
                                            <p:txEl>
                                              <p:pRg st="3" end="3"/>
                                            </p:txEl>
                                          </p:spTgt>
                                        </p:tgtEl>
                                        <p:attrNameLst>
                                          <p:attrName>ppt_x</p:attrName>
                                        </p:attrNameLst>
                                      </p:cBhvr>
                                    </p:anim>
                                    <p:anim from="(-#ppt_h/2)" to="(#ppt_y)" calcmode="lin" valueType="num">
                                      <p:cBhvr>
                                        <p:cTn id="33" dur="1000" fill="hold">
                                          <p:stCondLst>
                                            <p:cond delay="0"/>
                                          </p:stCondLst>
                                        </p:cTn>
                                        <p:tgtEl>
                                          <p:spTgt spid="3">
                                            <p:txEl>
                                              <p:pRg st="3" end="3"/>
                                            </p:txEl>
                                          </p:spTgt>
                                        </p:tgtEl>
                                        <p:attrNameLst>
                                          <p:attrName>ppt_y</p:attrName>
                                        </p:attrNameLst>
                                      </p:cBhvr>
                                    </p:anim>
                                    <p:animRot by="21600000">
                                      <p:cBhvr>
                                        <p:cTn id="34" dur="1000" fill="hold">
                                          <p:stCondLst>
                                            <p:cond delay="0"/>
                                          </p:stCondLst>
                                        </p:cTn>
                                        <p:tgtEl>
                                          <p:spTgt spid="3">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4" end="4"/>
                                            </p:txEl>
                                          </p:spTgt>
                                        </p:tgtEl>
                                        <p:attrNameLst>
                                          <p:attrName>ppt_w</p:attrName>
                                        </p:attrNameLst>
                                      </p:cBhvr>
                                    </p:anim>
                                    <p:anim by="(#ppt_w*0.50)" calcmode="lin" valueType="num">
                                      <p:cBhvr>
                                        <p:cTn id="40" dur="500" decel="50000" autoRev="1" fill="hold">
                                          <p:stCondLst>
                                            <p:cond delay="0"/>
                                          </p:stCondLst>
                                        </p:cTn>
                                        <p:tgtEl>
                                          <p:spTgt spid="3">
                                            <p:txEl>
                                              <p:pRg st="4" end="4"/>
                                            </p:txEl>
                                          </p:spTgt>
                                        </p:tgtEl>
                                        <p:attrNameLst>
                                          <p:attrName>ppt_x</p:attrName>
                                        </p:attrNameLst>
                                      </p:cBhvr>
                                    </p:anim>
                                    <p:anim from="(-#ppt_h/2)" to="(#ppt_y)" calcmode="lin" valueType="num">
                                      <p:cBhvr>
                                        <p:cTn id="41" dur="1000" fill="hold">
                                          <p:stCondLst>
                                            <p:cond delay="0"/>
                                          </p:stCondLst>
                                        </p:cTn>
                                        <p:tgtEl>
                                          <p:spTgt spid="3">
                                            <p:txEl>
                                              <p:pRg st="4" end="4"/>
                                            </p:txEl>
                                          </p:spTgt>
                                        </p:tgtEl>
                                        <p:attrNameLst>
                                          <p:attrName>ppt_y</p:attrName>
                                        </p:attrNameLst>
                                      </p:cBhvr>
                                    </p:anim>
                                    <p:animRot by="21600000">
                                      <p:cBhvr>
                                        <p:cTn id="42" dur="1000" fill="hold">
                                          <p:stCondLst>
                                            <p:cond delay="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22</a:t>
            </a:fld>
            <a:endParaRPr lang="fr-FR" sz="1400" b="1" dirty="0">
              <a:solidFill>
                <a:srgbClr val="FF0000"/>
              </a:solidFill>
            </a:endParaRPr>
          </a:p>
        </p:txBody>
      </p:sp>
      <p:sp>
        <p:nvSpPr>
          <p:cNvPr id="2" name="Rectangle 1"/>
          <p:cNvSpPr/>
          <p:nvPr/>
        </p:nvSpPr>
        <p:spPr>
          <a:xfrm>
            <a:off x="1511378" y="1443841"/>
            <a:ext cx="9183756" cy="3970318"/>
          </a:xfrm>
          <a:prstGeom prst="rect">
            <a:avLst/>
          </a:prstGeom>
        </p:spPr>
        <p:txBody>
          <a:bodyPr wrap="square">
            <a:spAutoFit/>
          </a:bodyPr>
          <a:lstStyle/>
          <a:p>
            <a:r>
              <a:rPr lang="fr-FR" sz="2800" b="1" dirty="0">
                <a:solidFill>
                  <a:srgbClr val="FFFF00"/>
                </a:solidFill>
              </a:rPr>
              <a:t>8 Crapahuter en tribu sur le sentier du littoral </a:t>
            </a:r>
            <a:r>
              <a:rPr lang="fr-FR" sz="2800" b="1" dirty="0" smtClean="0">
                <a:solidFill>
                  <a:srgbClr val="FFFF00"/>
                </a:solidFill>
              </a:rPr>
              <a:t>Saint-Jean-Cap-Ferrat</a:t>
            </a:r>
          </a:p>
          <a:p>
            <a:endParaRPr lang="fr-FR" sz="2800" b="1" dirty="0">
              <a:solidFill>
                <a:srgbClr val="FFFF00"/>
              </a:solidFill>
            </a:endParaRPr>
          </a:p>
          <a:p>
            <a:r>
              <a:rPr lang="fr-FR" sz="2800" b="1" dirty="0">
                <a:solidFill>
                  <a:srgbClr val="FFFF00"/>
                </a:solidFill>
              </a:rPr>
              <a:t>Nous habitons près de la mer et il y a vraiment de beaux endroits pour se balader au bord de l’eau.</a:t>
            </a:r>
          </a:p>
          <a:p>
            <a:r>
              <a:rPr lang="fr-FR" sz="2800" b="1" dirty="0">
                <a:solidFill>
                  <a:srgbClr val="FFFF00"/>
                </a:solidFill>
              </a:rPr>
              <a:t>Une de nos balades préférées est le sentier du littoral à Saint Jean Cap Ferrat.</a:t>
            </a:r>
          </a:p>
          <a:p>
            <a:r>
              <a:rPr lang="fr-FR" sz="2800" b="1" dirty="0">
                <a:solidFill>
                  <a:srgbClr val="FFFF00"/>
                </a:solidFill>
              </a:rPr>
              <a:t>Attention, le sentier est assez escarpé, prudence avec les enfants !</a:t>
            </a:r>
          </a:p>
        </p:txBody>
      </p:sp>
    </p:spTree>
    <p:extLst>
      <p:ext uri="{BB962C8B-B14F-4D97-AF65-F5344CB8AC3E}">
        <p14:creationId xmlns:p14="http://schemas.microsoft.com/office/powerpoint/2010/main" val="172116027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23</a:t>
            </a:fld>
            <a:endParaRPr lang="fr-FR" sz="1400" b="1" dirty="0">
              <a:solidFill>
                <a:srgbClr val="FF0000"/>
              </a:solidFill>
            </a:endParaRPr>
          </a:p>
        </p:txBody>
      </p:sp>
      <p:sp>
        <p:nvSpPr>
          <p:cNvPr id="2" name="Rectangle 1"/>
          <p:cNvSpPr/>
          <p:nvPr/>
        </p:nvSpPr>
        <p:spPr>
          <a:xfrm>
            <a:off x="503583" y="450217"/>
            <a:ext cx="10986052" cy="6124754"/>
          </a:xfrm>
          <a:prstGeom prst="rect">
            <a:avLst/>
          </a:prstGeom>
        </p:spPr>
        <p:txBody>
          <a:bodyPr wrap="square">
            <a:spAutoFit/>
          </a:bodyPr>
          <a:lstStyle/>
          <a:p>
            <a:r>
              <a:rPr lang="fr-FR" sz="2800" b="1" dirty="0">
                <a:solidFill>
                  <a:srgbClr val="FFFF00"/>
                </a:solidFill>
              </a:rPr>
              <a:t>Tour de la pointe de St Hospice : vous pouvez partir de la Paloma Beach en faisant le tour du petit Cap (environ 45 minutes donc très accessible avec des enfants). La vue est superbe, on longe la mer, j’ai même eu la chance une fois de voir des dauphins, mais c’est quand même très </a:t>
            </a:r>
            <a:r>
              <a:rPr lang="fr-FR" sz="2800" b="1" dirty="0" err="1">
                <a:solidFill>
                  <a:srgbClr val="FFFF00"/>
                </a:solidFill>
              </a:rPr>
              <a:t>très</a:t>
            </a:r>
            <a:r>
              <a:rPr lang="fr-FR" sz="2800" b="1" dirty="0">
                <a:solidFill>
                  <a:srgbClr val="FFFF00"/>
                </a:solidFill>
              </a:rPr>
              <a:t> rare.</a:t>
            </a:r>
          </a:p>
          <a:p>
            <a:r>
              <a:rPr lang="fr-FR" sz="2800" b="1" dirty="0">
                <a:solidFill>
                  <a:srgbClr val="FFFF00"/>
                </a:solidFill>
              </a:rPr>
              <a:t>Tour du Cap Ferrat : garez vous vers la plage de Passable à Villefranche sur mer et prenez le sentier du littoral qui part sur la gauche, la balade est juste sublime aussi, mais plus longue, vous verrez pleins de petites criques où vous pourrez vous baigner, comptez au moins 1h30 pour rejoindre Saint-Jean-Cap-Ferrat (il faudra revenir par la route pour récupérer la voiture, en tout il y en pour 2 bonnes heures en marchant bien). Si vous êtes en forme et les petits bouts aussi, vous pouvez, une fois arrivés à Saint-Jean, compléter cette balade par le tour de la pointe de St Hospice.</a:t>
            </a:r>
          </a:p>
        </p:txBody>
      </p:sp>
    </p:spTree>
    <p:extLst>
      <p:ext uri="{BB962C8B-B14F-4D97-AF65-F5344CB8AC3E}">
        <p14:creationId xmlns:p14="http://schemas.microsoft.com/office/powerpoint/2010/main" val="259460331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24</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616765" y="440710"/>
            <a:ext cx="8958470" cy="5976579"/>
          </a:xfrm>
          <a:prstGeom prst="rect">
            <a:avLst/>
          </a:prstGeom>
          <a:effectLst>
            <a:softEdge rad="127000"/>
          </a:effectLst>
        </p:spPr>
      </p:pic>
      <p:sp>
        <p:nvSpPr>
          <p:cNvPr id="3" name="Rectangle 2"/>
          <p:cNvSpPr/>
          <p:nvPr/>
        </p:nvSpPr>
        <p:spPr>
          <a:xfrm>
            <a:off x="636814" y="2568594"/>
            <a:ext cx="11104612" cy="3970318"/>
          </a:xfrm>
          <a:prstGeom prst="rect">
            <a:avLst/>
          </a:prstGeom>
        </p:spPr>
        <p:txBody>
          <a:bodyPr wrap="square">
            <a:spAutoFit/>
          </a:bodyPr>
          <a:lstStyle/>
          <a:p>
            <a:r>
              <a:rPr lang="fr-FR" sz="2800" b="1" dirty="0">
                <a:ln>
                  <a:solidFill>
                    <a:sysClr val="windowText" lastClr="000000"/>
                  </a:solidFill>
                </a:ln>
                <a:solidFill>
                  <a:srgbClr val="FFFF00"/>
                </a:solidFill>
              </a:rPr>
              <a:t>Petites astuces :</a:t>
            </a:r>
          </a:p>
          <a:p>
            <a:r>
              <a:rPr lang="fr-FR" sz="2800" b="1" dirty="0">
                <a:ln>
                  <a:solidFill>
                    <a:sysClr val="windowText" lastClr="000000"/>
                  </a:solidFill>
                </a:ln>
                <a:solidFill>
                  <a:srgbClr val="FFFF00"/>
                </a:solidFill>
              </a:rPr>
              <a:t>Pensez à bien prendre à boire, et un couvre-chef…la balade est en plein soleil.</a:t>
            </a:r>
          </a:p>
          <a:p>
            <a:r>
              <a:rPr lang="fr-FR" sz="2800" b="1" dirty="0">
                <a:ln>
                  <a:solidFill>
                    <a:sysClr val="windowText" lastClr="000000"/>
                  </a:solidFill>
                </a:ln>
                <a:solidFill>
                  <a:srgbClr val="FFFF00"/>
                </a:solidFill>
              </a:rPr>
              <a:t>Si vous souhaitez faire le tour du Cap et vous poser dans une crique, partez très tôt car le coin est très prisé.</a:t>
            </a:r>
          </a:p>
          <a:p>
            <a:r>
              <a:rPr lang="fr-FR" sz="2800" b="1" dirty="0">
                <a:ln>
                  <a:solidFill>
                    <a:sysClr val="windowText" lastClr="000000"/>
                  </a:solidFill>
                </a:ln>
                <a:solidFill>
                  <a:srgbClr val="FFFF00"/>
                </a:solidFill>
              </a:rPr>
              <a:t>Vous avez toujours l’option de faire le tour du Cap avant d’arriver à la plage des fossettes où vous trouverez toujours de la place, vous pouvez faire un pic-</a:t>
            </a:r>
            <a:r>
              <a:rPr lang="fr-FR" sz="2800" b="1" dirty="0" err="1">
                <a:ln>
                  <a:solidFill>
                    <a:sysClr val="windowText" lastClr="000000"/>
                  </a:solidFill>
                </a:ln>
                <a:solidFill>
                  <a:srgbClr val="FFFF00"/>
                </a:solidFill>
              </a:rPr>
              <a:t>nic</a:t>
            </a:r>
            <a:r>
              <a:rPr lang="fr-FR" sz="2800" b="1" dirty="0">
                <a:ln>
                  <a:solidFill>
                    <a:sysClr val="windowText" lastClr="000000"/>
                  </a:solidFill>
                </a:ln>
                <a:solidFill>
                  <a:srgbClr val="FFFF00"/>
                </a:solidFill>
              </a:rPr>
              <a:t> sur cette plage, vous baigner avant de faire le tour de St Hospice.</a:t>
            </a:r>
          </a:p>
        </p:txBody>
      </p:sp>
    </p:spTree>
    <p:extLst>
      <p:ext uri="{BB962C8B-B14F-4D97-AF65-F5344CB8AC3E}">
        <p14:creationId xmlns:p14="http://schemas.microsoft.com/office/powerpoint/2010/main" val="299999043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3" end="3"/>
                                            </p:txEl>
                                          </p:spTgt>
                                        </p:tgtEl>
                                        <p:attrNameLst>
                                          <p:attrName>ppt_w</p:attrName>
                                        </p:attrNameLst>
                                      </p:cBhvr>
                                    </p:anim>
                                    <p:anim by="(#ppt_w*0.50)" calcmode="lin" valueType="num">
                                      <p:cBhvr>
                                        <p:cTn id="32" dur="500" decel="50000" autoRev="1" fill="hold">
                                          <p:stCondLst>
                                            <p:cond delay="0"/>
                                          </p:stCondLst>
                                        </p:cTn>
                                        <p:tgtEl>
                                          <p:spTgt spid="3">
                                            <p:txEl>
                                              <p:pRg st="3" end="3"/>
                                            </p:txEl>
                                          </p:spTgt>
                                        </p:tgtEl>
                                        <p:attrNameLst>
                                          <p:attrName>ppt_x</p:attrName>
                                        </p:attrNameLst>
                                      </p:cBhvr>
                                    </p:anim>
                                    <p:anim from="(-#ppt_h/2)" to="(#ppt_y)" calcmode="lin" valueType="num">
                                      <p:cBhvr>
                                        <p:cTn id="33" dur="1000" fill="hold">
                                          <p:stCondLst>
                                            <p:cond delay="0"/>
                                          </p:stCondLst>
                                        </p:cTn>
                                        <p:tgtEl>
                                          <p:spTgt spid="3">
                                            <p:txEl>
                                              <p:pRg st="3" end="3"/>
                                            </p:txEl>
                                          </p:spTgt>
                                        </p:tgtEl>
                                        <p:attrNameLst>
                                          <p:attrName>ppt_y</p:attrName>
                                        </p:attrNameLst>
                                      </p:cBhvr>
                                    </p:anim>
                                    <p:animRot by="21600000">
                                      <p:cBhvr>
                                        <p:cTn id="34"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25</a:t>
            </a:fld>
            <a:endParaRPr lang="fr-FR" sz="1400" b="1" dirty="0">
              <a:solidFill>
                <a:srgbClr val="FF0000"/>
              </a:solidFill>
            </a:endParaRPr>
          </a:p>
        </p:txBody>
      </p:sp>
      <p:sp>
        <p:nvSpPr>
          <p:cNvPr id="2" name="Rectangle 1"/>
          <p:cNvSpPr/>
          <p:nvPr/>
        </p:nvSpPr>
        <p:spPr>
          <a:xfrm>
            <a:off x="1265582" y="1443841"/>
            <a:ext cx="9660835" cy="3970318"/>
          </a:xfrm>
          <a:prstGeom prst="rect">
            <a:avLst/>
          </a:prstGeom>
        </p:spPr>
        <p:txBody>
          <a:bodyPr wrap="square">
            <a:spAutoFit/>
          </a:bodyPr>
          <a:lstStyle/>
          <a:p>
            <a:r>
              <a:rPr lang="fr-FR" sz="2800" b="1" dirty="0">
                <a:solidFill>
                  <a:srgbClr val="FFFF00"/>
                </a:solidFill>
              </a:rPr>
              <a:t>9 Barouder en famille dans la plaine de Caille : vélo et </a:t>
            </a:r>
            <a:r>
              <a:rPr lang="fr-FR" sz="2800" b="1" dirty="0" smtClean="0">
                <a:solidFill>
                  <a:srgbClr val="FFFF00"/>
                </a:solidFill>
              </a:rPr>
              <a:t>escalade</a:t>
            </a:r>
          </a:p>
          <a:p>
            <a:endParaRPr lang="fr-FR" sz="2800" b="1" dirty="0">
              <a:solidFill>
                <a:srgbClr val="FFFF00"/>
              </a:solidFill>
            </a:endParaRPr>
          </a:p>
          <a:p>
            <a:r>
              <a:rPr lang="fr-FR" sz="2800" b="1" dirty="0">
                <a:solidFill>
                  <a:srgbClr val="FFFF00"/>
                </a:solidFill>
              </a:rPr>
              <a:t>Dans </a:t>
            </a:r>
            <a:r>
              <a:rPr lang="fr-FR" sz="2800" b="1" dirty="0" smtClean="0">
                <a:solidFill>
                  <a:srgbClr val="FFFF00"/>
                </a:solidFill>
              </a:rPr>
              <a:t>de </a:t>
            </a:r>
            <a:r>
              <a:rPr lang="fr-FR" sz="2800" b="1" dirty="0">
                <a:solidFill>
                  <a:srgbClr val="FFFF00"/>
                </a:solidFill>
              </a:rPr>
              <a:t>Caille</a:t>
            </a:r>
            <a:r>
              <a:rPr lang="fr-FR" sz="2800" b="1" dirty="0" smtClean="0">
                <a:solidFill>
                  <a:srgbClr val="FFFF00"/>
                </a:solidFill>
              </a:rPr>
              <a:t>.</a:t>
            </a:r>
            <a:r>
              <a:rPr lang="fr-FR" sz="2800" b="1" dirty="0">
                <a:solidFill>
                  <a:srgbClr val="FFFF00"/>
                </a:solidFill>
              </a:rPr>
              <a:t> l’arrière-pays Grassois, nous aimons particulièrement le village </a:t>
            </a:r>
          </a:p>
          <a:p>
            <a:r>
              <a:rPr lang="fr-FR" sz="2800" b="1" dirty="0">
                <a:solidFill>
                  <a:srgbClr val="FFFF00"/>
                </a:solidFill>
              </a:rPr>
              <a:t>Un tout petit village bordé d’une magnifique plaine.</a:t>
            </a:r>
          </a:p>
          <a:p>
            <a:r>
              <a:rPr lang="fr-FR" sz="2800" b="1" dirty="0">
                <a:solidFill>
                  <a:srgbClr val="FFFF00"/>
                </a:solidFill>
              </a:rPr>
              <a:t>Nous aimons beaucoup aller dormir une nuit en camion là-bas.</a:t>
            </a:r>
          </a:p>
          <a:p>
            <a:r>
              <a:rPr lang="fr-FR" sz="2800" b="1" dirty="0">
                <a:solidFill>
                  <a:srgbClr val="FFFF00"/>
                </a:solidFill>
              </a:rPr>
              <a:t>Vous pouvez faire des randonnées, faire une balade vraiment facile à vélo dans la plaine et pour les amoureux d’escalade il y a même un spot de grimpe !</a:t>
            </a:r>
          </a:p>
        </p:txBody>
      </p:sp>
    </p:spTree>
    <p:extLst>
      <p:ext uri="{BB962C8B-B14F-4D97-AF65-F5344CB8AC3E}">
        <p14:creationId xmlns:p14="http://schemas.microsoft.com/office/powerpoint/2010/main" val="242968606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par>
                                <p:cTn id="27" presetID="56" presetClass="entr" presetSubtype="0" fill="hold" nodeType="withEffect">
                                  <p:stCondLst>
                                    <p:cond delay="0"/>
                                  </p:stCondLst>
                                  <p:iterate type="lt">
                                    <p:tmPct val="10000"/>
                                  </p:iterate>
                                  <p:childTnLst>
                                    <p:set>
                                      <p:cBhvr>
                                        <p:cTn id="28" dur="1" fill="hold">
                                          <p:stCondLst>
                                            <p:cond delay="0"/>
                                          </p:stCondLst>
                                        </p:cTn>
                                        <p:tgtEl>
                                          <p:spTgt spid="2">
                                            <p:txEl>
                                              <p:pRg st="4" end="4"/>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4" end="4"/>
                                            </p:txEl>
                                          </p:spTgt>
                                        </p:tgtEl>
                                        <p:attrNameLst>
                                          <p:attrName>ppt_w</p:attrName>
                                        </p:attrNameLst>
                                      </p:cBhvr>
                                    </p:anim>
                                    <p:anim by="(#ppt_w*0.50)" calcmode="lin" valueType="num">
                                      <p:cBhvr>
                                        <p:cTn id="30" dur="500" decel="50000" autoRev="1" fill="hold">
                                          <p:stCondLst>
                                            <p:cond delay="0"/>
                                          </p:stCondLst>
                                        </p:cTn>
                                        <p:tgtEl>
                                          <p:spTgt spid="2">
                                            <p:txEl>
                                              <p:pRg st="4" end="4"/>
                                            </p:txEl>
                                          </p:spTgt>
                                        </p:tgtEl>
                                        <p:attrNameLst>
                                          <p:attrName>ppt_x</p:attrName>
                                        </p:attrNameLst>
                                      </p:cBhvr>
                                    </p:anim>
                                    <p:anim from="(-#ppt_h/2)" to="(#ppt_y)" calcmode="lin" valueType="num">
                                      <p:cBhvr>
                                        <p:cTn id="31" dur="1000" fill="hold">
                                          <p:stCondLst>
                                            <p:cond delay="0"/>
                                          </p:stCondLst>
                                        </p:cTn>
                                        <p:tgtEl>
                                          <p:spTgt spid="2">
                                            <p:txEl>
                                              <p:pRg st="4" end="4"/>
                                            </p:txEl>
                                          </p:spTgt>
                                        </p:tgtEl>
                                        <p:attrNameLst>
                                          <p:attrName>ppt_y</p:attrName>
                                        </p:attrNameLst>
                                      </p:cBhvr>
                                    </p:anim>
                                    <p:animRot by="21600000">
                                      <p:cBhvr>
                                        <p:cTn id="32" dur="1000" fill="hold">
                                          <p:stCondLst>
                                            <p:cond delay="0"/>
                                          </p:stCondLst>
                                        </p:cTn>
                                        <p:tgtEl>
                                          <p:spTgt spid="2">
                                            <p:txEl>
                                              <p:pRg st="4" end="4"/>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5" end="5"/>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5" end="5"/>
                                            </p:txEl>
                                          </p:spTgt>
                                        </p:tgtEl>
                                        <p:attrNameLst>
                                          <p:attrName>ppt_w</p:attrName>
                                        </p:attrNameLst>
                                      </p:cBhvr>
                                    </p:anim>
                                    <p:anim by="(#ppt_w*0.50)" calcmode="lin" valueType="num">
                                      <p:cBhvr>
                                        <p:cTn id="38" dur="500" decel="50000" autoRev="1" fill="hold">
                                          <p:stCondLst>
                                            <p:cond delay="0"/>
                                          </p:stCondLst>
                                        </p:cTn>
                                        <p:tgtEl>
                                          <p:spTgt spid="2">
                                            <p:txEl>
                                              <p:pRg st="5" end="5"/>
                                            </p:txEl>
                                          </p:spTgt>
                                        </p:tgtEl>
                                        <p:attrNameLst>
                                          <p:attrName>ppt_x</p:attrName>
                                        </p:attrNameLst>
                                      </p:cBhvr>
                                    </p:anim>
                                    <p:anim from="(-#ppt_h/2)" to="(#ppt_y)" calcmode="lin" valueType="num">
                                      <p:cBhvr>
                                        <p:cTn id="39" dur="1000" fill="hold">
                                          <p:stCondLst>
                                            <p:cond delay="0"/>
                                          </p:stCondLst>
                                        </p:cTn>
                                        <p:tgtEl>
                                          <p:spTgt spid="2">
                                            <p:txEl>
                                              <p:pRg st="5" end="5"/>
                                            </p:txEl>
                                          </p:spTgt>
                                        </p:tgtEl>
                                        <p:attrNameLst>
                                          <p:attrName>ppt_y</p:attrName>
                                        </p:attrNameLst>
                                      </p:cBhvr>
                                    </p:anim>
                                    <p:animRot by="21600000">
                                      <p:cBhvr>
                                        <p:cTn id="40" dur="1000" fill="hold">
                                          <p:stCondLst>
                                            <p:cond delay="0"/>
                                          </p:stCondLst>
                                        </p:cTn>
                                        <p:tgtEl>
                                          <p:spTgt spid="2">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26</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590261" y="438287"/>
            <a:ext cx="8998226" cy="5990248"/>
          </a:xfrm>
          <a:prstGeom prst="rect">
            <a:avLst/>
          </a:prstGeom>
          <a:effectLst>
            <a:softEdge rad="127000"/>
          </a:effectLst>
        </p:spPr>
      </p:pic>
    </p:spTree>
    <p:extLst>
      <p:ext uri="{BB962C8B-B14F-4D97-AF65-F5344CB8AC3E}">
        <p14:creationId xmlns:p14="http://schemas.microsoft.com/office/powerpoint/2010/main" val="265849124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27</a:t>
            </a:fld>
            <a:endParaRPr lang="fr-FR" sz="1400" b="1" dirty="0">
              <a:solidFill>
                <a:srgbClr val="FF0000"/>
              </a:solidFill>
            </a:endParaRPr>
          </a:p>
        </p:txBody>
      </p:sp>
      <p:sp>
        <p:nvSpPr>
          <p:cNvPr id="2" name="Rectangle 1"/>
          <p:cNvSpPr/>
          <p:nvPr/>
        </p:nvSpPr>
        <p:spPr>
          <a:xfrm>
            <a:off x="2412290" y="808395"/>
            <a:ext cx="7367419" cy="5262979"/>
          </a:xfrm>
          <a:prstGeom prst="rect">
            <a:avLst/>
          </a:prstGeom>
        </p:spPr>
        <p:txBody>
          <a:bodyPr wrap="square">
            <a:spAutoFit/>
          </a:bodyPr>
          <a:lstStyle/>
          <a:p>
            <a:r>
              <a:rPr lang="fr-FR" sz="2800" b="1" dirty="0">
                <a:solidFill>
                  <a:srgbClr val="FFFF00"/>
                </a:solidFill>
              </a:rPr>
              <a:t>10 Pratiquer le yoga en famille à </a:t>
            </a:r>
            <a:r>
              <a:rPr lang="fr-FR" sz="2800" b="1" dirty="0" smtClean="0">
                <a:solidFill>
                  <a:srgbClr val="FFFF00"/>
                </a:solidFill>
              </a:rPr>
              <a:t>domicile</a:t>
            </a:r>
          </a:p>
          <a:p>
            <a:endParaRPr lang="fr-FR" sz="2800" b="1" dirty="0">
              <a:solidFill>
                <a:srgbClr val="FFFF00"/>
              </a:solidFill>
            </a:endParaRPr>
          </a:p>
          <a:p>
            <a:r>
              <a:rPr lang="fr-FR" sz="2800" b="1" dirty="0">
                <a:solidFill>
                  <a:srgbClr val="FFFF00"/>
                </a:solidFill>
              </a:rPr>
              <a:t>Adepte du yoga, Tao s’y est mit aussi.</a:t>
            </a:r>
          </a:p>
          <a:p>
            <a:r>
              <a:rPr lang="fr-FR" sz="2800" b="1" dirty="0">
                <a:solidFill>
                  <a:srgbClr val="FFFF00"/>
                </a:solidFill>
              </a:rPr>
              <a:t>On fait souvent un peu de yoga le soir ensemble pendant 5-10 minutes.</a:t>
            </a:r>
          </a:p>
          <a:p>
            <a:r>
              <a:rPr lang="fr-FR" sz="2800" b="1" dirty="0">
                <a:solidFill>
                  <a:srgbClr val="FFFF00"/>
                </a:solidFill>
              </a:rPr>
              <a:t>Mais j’avais envie d’aller plus loin et faire un cours de yoga en famille ! Delphine qui est prof de yoga à Nice nous a donc donné un cours pendant 1h en famille, faisant le cours de manière très ludique pour Tao.</a:t>
            </a:r>
          </a:p>
          <a:p>
            <a:r>
              <a:rPr lang="fr-FR" sz="2800" b="1" dirty="0">
                <a:solidFill>
                  <a:srgbClr val="FFFF00"/>
                </a:solidFill>
              </a:rPr>
              <a:t>Un beau moment de partage à vivre tous ensemble.</a:t>
            </a:r>
          </a:p>
        </p:txBody>
      </p:sp>
    </p:spTree>
    <p:extLst>
      <p:ext uri="{BB962C8B-B14F-4D97-AF65-F5344CB8AC3E}">
        <p14:creationId xmlns:p14="http://schemas.microsoft.com/office/powerpoint/2010/main" val="156412471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par>
                                <p:cTn id="19" presetID="56" presetClass="entr" presetSubtype="0" fill="hold" nodeType="withEffect">
                                  <p:stCondLst>
                                    <p:cond delay="0"/>
                                  </p:stCondLst>
                                  <p:iterate type="lt">
                                    <p:tmPct val="10000"/>
                                  </p:iterate>
                                  <p:childTnLst>
                                    <p:set>
                                      <p:cBhvr>
                                        <p:cTn id="20" dur="1" fill="hold">
                                          <p:stCondLst>
                                            <p:cond delay="0"/>
                                          </p:stCondLst>
                                        </p:cTn>
                                        <p:tgtEl>
                                          <p:spTgt spid="2">
                                            <p:txEl>
                                              <p:pRg st="3" end="3"/>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3" end="3"/>
                                            </p:txEl>
                                          </p:spTgt>
                                        </p:tgtEl>
                                        <p:attrNameLst>
                                          <p:attrName>ppt_w</p:attrName>
                                        </p:attrNameLst>
                                      </p:cBhvr>
                                    </p:anim>
                                    <p:anim by="(#ppt_w*0.50)" calcmode="lin" valueType="num">
                                      <p:cBhvr>
                                        <p:cTn id="22" dur="500" decel="50000" autoRev="1" fill="hold">
                                          <p:stCondLst>
                                            <p:cond delay="0"/>
                                          </p:stCondLst>
                                        </p:cTn>
                                        <p:tgtEl>
                                          <p:spTgt spid="2">
                                            <p:txEl>
                                              <p:pRg st="3" end="3"/>
                                            </p:txEl>
                                          </p:spTgt>
                                        </p:tgtEl>
                                        <p:attrNameLst>
                                          <p:attrName>ppt_x</p:attrName>
                                        </p:attrNameLst>
                                      </p:cBhvr>
                                    </p:anim>
                                    <p:anim from="(-#ppt_h/2)" to="(#ppt_y)" calcmode="lin" valueType="num">
                                      <p:cBhvr>
                                        <p:cTn id="23" dur="1000" fill="hold">
                                          <p:stCondLst>
                                            <p:cond delay="0"/>
                                          </p:stCondLst>
                                        </p:cTn>
                                        <p:tgtEl>
                                          <p:spTgt spid="2">
                                            <p:txEl>
                                              <p:pRg st="3" end="3"/>
                                            </p:txEl>
                                          </p:spTgt>
                                        </p:tgtEl>
                                        <p:attrNameLst>
                                          <p:attrName>ppt_y</p:attrName>
                                        </p:attrNameLst>
                                      </p:cBhvr>
                                    </p:anim>
                                    <p:animRot by="21600000">
                                      <p:cBhvr>
                                        <p:cTn id="24" dur="1000" fill="hold">
                                          <p:stCondLst>
                                            <p:cond delay="0"/>
                                          </p:stCondLst>
                                        </p:cTn>
                                        <p:tgtEl>
                                          <p:spTgt spid="2">
                                            <p:txEl>
                                              <p:pRg st="3" end="3"/>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4" end="4"/>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4" end="4"/>
                                            </p:txEl>
                                          </p:spTgt>
                                        </p:tgtEl>
                                        <p:attrNameLst>
                                          <p:attrName>ppt_w</p:attrName>
                                        </p:attrNameLst>
                                      </p:cBhvr>
                                    </p:anim>
                                    <p:anim by="(#ppt_w*0.50)" calcmode="lin" valueType="num">
                                      <p:cBhvr>
                                        <p:cTn id="30" dur="500" decel="50000" autoRev="1" fill="hold">
                                          <p:stCondLst>
                                            <p:cond delay="0"/>
                                          </p:stCondLst>
                                        </p:cTn>
                                        <p:tgtEl>
                                          <p:spTgt spid="2">
                                            <p:txEl>
                                              <p:pRg st="4" end="4"/>
                                            </p:txEl>
                                          </p:spTgt>
                                        </p:tgtEl>
                                        <p:attrNameLst>
                                          <p:attrName>ppt_x</p:attrName>
                                        </p:attrNameLst>
                                      </p:cBhvr>
                                    </p:anim>
                                    <p:anim from="(-#ppt_h/2)" to="(#ppt_y)" calcmode="lin" valueType="num">
                                      <p:cBhvr>
                                        <p:cTn id="31" dur="1000" fill="hold">
                                          <p:stCondLst>
                                            <p:cond delay="0"/>
                                          </p:stCondLst>
                                        </p:cTn>
                                        <p:tgtEl>
                                          <p:spTgt spid="2">
                                            <p:txEl>
                                              <p:pRg st="4" end="4"/>
                                            </p:txEl>
                                          </p:spTgt>
                                        </p:tgtEl>
                                        <p:attrNameLst>
                                          <p:attrName>ppt_y</p:attrName>
                                        </p:attrNameLst>
                                      </p:cBhvr>
                                    </p:anim>
                                    <p:animRot by="21600000">
                                      <p:cBhvr>
                                        <p:cTn id="32" dur="1000" fill="hold">
                                          <p:stCondLst>
                                            <p:cond delay="0"/>
                                          </p:stCondLst>
                                        </p:cTn>
                                        <p:tgtEl>
                                          <p:spTgt spid="2">
                                            <p:txEl>
                                              <p:pRg st="4" end="4"/>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5" end="5"/>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5" end="5"/>
                                            </p:txEl>
                                          </p:spTgt>
                                        </p:tgtEl>
                                        <p:attrNameLst>
                                          <p:attrName>ppt_w</p:attrName>
                                        </p:attrNameLst>
                                      </p:cBhvr>
                                    </p:anim>
                                    <p:anim by="(#ppt_w*0.50)" calcmode="lin" valueType="num">
                                      <p:cBhvr>
                                        <p:cTn id="38" dur="500" decel="50000" autoRev="1" fill="hold">
                                          <p:stCondLst>
                                            <p:cond delay="0"/>
                                          </p:stCondLst>
                                        </p:cTn>
                                        <p:tgtEl>
                                          <p:spTgt spid="2">
                                            <p:txEl>
                                              <p:pRg st="5" end="5"/>
                                            </p:txEl>
                                          </p:spTgt>
                                        </p:tgtEl>
                                        <p:attrNameLst>
                                          <p:attrName>ppt_x</p:attrName>
                                        </p:attrNameLst>
                                      </p:cBhvr>
                                    </p:anim>
                                    <p:anim from="(-#ppt_h/2)" to="(#ppt_y)" calcmode="lin" valueType="num">
                                      <p:cBhvr>
                                        <p:cTn id="39" dur="1000" fill="hold">
                                          <p:stCondLst>
                                            <p:cond delay="0"/>
                                          </p:stCondLst>
                                        </p:cTn>
                                        <p:tgtEl>
                                          <p:spTgt spid="2">
                                            <p:txEl>
                                              <p:pRg st="5" end="5"/>
                                            </p:txEl>
                                          </p:spTgt>
                                        </p:tgtEl>
                                        <p:attrNameLst>
                                          <p:attrName>ppt_y</p:attrName>
                                        </p:attrNameLst>
                                      </p:cBhvr>
                                    </p:anim>
                                    <p:animRot by="21600000">
                                      <p:cBhvr>
                                        <p:cTn id="40" dur="1000" fill="hold">
                                          <p:stCondLst>
                                            <p:cond delay="0"/>
                                          </p:stCondLst>
                                        </p:cTn>
                                        <p:tgtEl>
                                          <p:spTgt spid="2">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28</a:t>
            </a:fld>
            <a:endParaRPr lang="fr-FR" sz="1400" b="1" dirty="0">
              <a:solidFill>
                <a:srgbClr val="FF0000"/>
              </a:solidFill>
            </a:endParaRPr>
          </a:p>
        </p:txBody>
      </p:sp>
      <p:pic>
        <p:nvPicPr>
          <p:cNvPr id="2" name="Image 1"/>
          <p:cNvPicPr>
            <a:picLocks noChangeAspect="1"/>
          </p:cNvPicPr>
          <p:nvPr/>
        </p:nvPicPr>
        <p:blipFill>
          <a:blip r:embed="rId3"/>
          <a:stretch>
            <a:fillRect/>
          </a:stretch>
        </p:blipFill>
        <p:spPr>
          <a:xfrm>
            <a:off x="1550504" y="424070"/>
            <a:ext cx="9049672" cy="6037425"/>
          </a:xfrm>
          <a:prstGeom prst="rect">
            <a:avLst/>
          </a:prstGeom>
          <a:effectLst>
            <a:softEdge rad="127000"/>
          </a:effectLst>
        </p:spPr>
      </p:pic>
    </p:spTree>
    <p:extLst>
      <p:ext uri="{BB962C8B-B14F-4D97-AF65-F5344CB8AC3E}">
        <p14:creationId xmlns:p14="http://schemas.microsoft.com/office/powerpoint/2010/main" val="110710898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29</a:t>
            </a:fld>
            <a:endParaRPr lang="fr-FR" sz="1400" b="1" dirty="0">
              <a:solidFill>
                <a:srgbClr val="FF0000"/>
              </a:solidFill>
            </a:endParaRPr>
          </a:p>
        </p:txBody>
      </p:sp>
      <p:sp>
        <p:nvSpPr>
          <p:cNvPr id="2" name="Rectangle 1"/>
          <p:cNvSpPr/>
          <p:nvPr/>
        </p:nvSpPr>
        <p:spPr>
          <a:xfrm>
            <a:off x="1749917" y="1239282"/>
            <a:ext cx="8706678" cy="4401205"/>
          </a:xfrm>
          <a:prstGeom prst="rect">
            <a:avLst/>
          </a:prstGeom>
        </p:spPr>
        <p:txBody>
          <a:bodyPr wrap="square">
            <a:spAutoFit/>
          </a:bodyPr>
          <a:lstStyle/>
          <a:p>
            <a:r>
              <a:rPr lang="fr-FR" sz="2800" b="1" dirty="0">
                <a:solidFill>
                  <a:srgbClr val="FFFF00"/>
                </a:solidFill>
              </a:rPr>
              <a:t>Petites astuces </a:t>
            </a:r>
            <a:r>
              <a:rPr lang="fr-FR" sz="2800" b="1" dirty="0" smtClean="0">
                <a:solidFill>
                  <a:srgbClr val="FFFF00"/>
                </a:solidFill>
              </a:rPr>
              <a:t>:</a:t>
            </a:r>
          </a:p>
          <a:p>
            <a:endParaRPr lang="fr-FR" sz="2800" b="1" dirty="0">
              <a:solidFill>
                <a:srgbClr val="FFFF00"/>
              </a:solidFill>
            </a:endParaRPr>
          </a:p>
          <a:p>
            <a:r>
              <a:rPr lang="fr-FR" sz="2800" b="1" dirty="0">
                <a:solidFill>
                  <a:srgbClr val="FFFF00"/>
                </a:solidFill>
              </a:rPr>
              <a:t>Ce cours sera complètement différent des cours de yoga habituel, on fait ça sous forme de jeu donc ne vous inquiétez pas si vous pensez que votre enfant ne tiendra pas.</a:t>
            </a:r>
          </a:p>
          <a:p>
            <a:r>
              <a:rPr lang="fr-FR" sz="2800" b="1" dirty="0">
                <a:solidFill>
                  <a:srgbClr val="FFFF00"/>
                </a:solidFill>
              </a:rPr>
              <a:t>Si il a besoin de faire des pauses, il peut partir puis revenir dans le cours sans problème, Delphine s’adapte parfaitement à toutes les situations. Faites le cours en extérieur, c’est encore plus agréable !</a:t>
            </a:r>
          </a:p>
        </p:txBody>
      </p:sp>
    </p:spTree>
    <p:extLst>
      <p:ext uri="{BB962C8B-B14F-4D97-AF65-F5344CB8AC3E}">
        <p14:creationId xmlns:p14="http://schemas.microsoft.com/office/powerpoint/2010/main" val="379219377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319314" y="304800"/>
            <a:ext cx="11567886" cy="6270171"/>
          </a:xfrm>
          <a:prstGeom prst="rect">
            <a:avLst/>
          </a:prstGeom>
          <a:noFill/>
          <a:ln w="2413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36814" y="6377668"/>
            <a:ext cx="2743200" cy="365125"/>
          </a:xfrm>
        </p:spPr>
        <p:txBody>
          <a:bodyPr/>
          <a:lstStyle/>
          <a:p>
            <a:fld id="{F33F3306-3540-4350-8CF7-22CCE4933D02}" type="datetime1">
              <a:rPr lang="fr-FR" sz="1400" b="1" smtClean="0">
                <a:solidFill>
                  <a:srgbClr val="FF0000"/>
                </a:solidFill>
              </a:rPr>
              <a:t>21/09/2019</a:t>
            </a:fld>
            <a:endParaRPr lang="fr-FR" sz="1400" b="1" dirty="0">
              <a:solidFill>
                <a:srgbClr val="FF0000"/>
              </a:solidFill>
            </a:endParaRPr>
          </a:p>
        </p:txBody>
      </p:sp>
      <p:sp>
        <p:nvSpPr>
          <p:cNvPr id="6" name="Espace réservé du pied de page 5"/>
          <p:cNvSpPr>
            <a:spLocks noGrp="1"/>
          </p:cNvSpPr>
          <p:nvPr>
            <p:ph type="ftr" sz="quarter" idx="11"/>
          </p:nvPr>
        </p:nvSpPr>
        <p:spPr>
          <a:xfrm>
            <a:off x="3485242" y="6377668"/>
            <a:ext cx="5236029"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9249228" y="6356350"/>
            <a:ext cx="2743200" cy="365125"/>
          </a:xfrm>
        </p:spPr>
        <p:txBody>
          <a:bodyPr/>
          <a:lstStyle/>
          <a:p>
            <a:fld id="{4CA45440-D277-4780-8516-1012206ED86C}" type="slidenum">
              <a:rPr lang="fr-FR" sz="1400" b="1" smtClean="0">
                <a:solidFill>
                  <a:srgbClr val="FF0000"/>
                </a:solidFill>
              </a:rPr>
              <a:t>30</a:t>
            </a:fld>
            <a:endParaRPr lang="fr-FR" sz="1400" b="1" dirty="0">
              <a:solidFill>
                <a:srgbClr val="FF0000"/>
              </a:solidFill>
            </a:endParaRPr>
          </a:p>
        </p:txBody>
      </p:sp>
      <p:pic>
        <p:nvPicPr>
          <p:cNvPr id="9" name="Image 8"/>
          <p:cNvPicPr>
            <a:picLocks noChangeAspect="1"/>
          </p:cNvPicPr>
          <p:nvPr/>
        </p:nvPicPr>
        <p:blipFill>
          <a:blip r:embed="rId3"/>
          <a:stretch>
            <a:fillRect/>
          </a:stretch>
        </p:blipFill>
        <p:spPr>
          <a:xfrm>
            <a:off x="477078" y="449516"/>
            <a:ext cx="11264348" cy="5979014"/>
          </a:xfrm>
          <a:prstGeom prst="rect">
            <a:avLst/>
          </a:prstGeom>
          <a:effectLst>
            <a:softEdge rad="127000"/>
          </a:effectLst>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64856" y="1740944"/>
            <a:ext cx="5986791" cy="4797968"/>
          </a:xfrm>
          <a:prstGeom prst="rect">
            <a:avLst/>
          </a:prstGeom>
        </p:spPr>
      </p:pic>
      <p:sp>
        <p:nvSpPr>
          <p:cNvPr id="3" name="Rectangle 2"/>
          <p:cNvSpPr/>
          <p:nvPr/>
        </p:nvSpPr>
        <p:spPr>
          <a:xfrm>
            <a:off x="896293" y="3127965"/>
            <a:ext cx="10323916" cy="3139321"/>
          </a:xfrm>
          <a:prstGeom prst="rect">
            <a:avLst/>
          </a:prstGeom>
        </p:spPr>
        <p:txBody>
          <a:bodyPr wrap="none">
            <a:spAutoFit/>
          </a:bodyPr>
          <a:lstStyle/>
          <a:p>
            <a:r>
              <a:rPr lang="fr-FR" sz="6600" b="1" dirty="0" smtClean="0">
                <a:ln>
                  <a:solidFill>
                    <a:sysClr val="windowText" lastClr="000000"/>
                  </a:solidFill>
                </a:ln>
                <a:solidFill>
                  <a:srgbClr val="FFFF00"/>
                </a:solidFill>
              </a:rPr>
              <a:t>                    C’était</a:t>
            </a:r>
          </a:p>
          <a:p>
            <a:r>
              <a:rPr lang="fr-FR" sz="6600" b="1" dirty="0" smtClean="0">
                <a:ln>
                  <a:solidFill>
                    <a:sysClr val="windowText" lastClr="000000"/>
                  </a:solidFill>
                </a:ln>
                <a:solidFill>
                  <a:srgbClr val="FFFF00"/>
                </a:solidFill>
              </a:rPr>
              <a:t>Activités </a:t>
            </a:r>
            <a:r>
              <a:rPr lang="fr-FR" sz="6600" b="1" dirty="0">
                <a:ln>
                  <a:solidFill>
                    <a:sysClr val="windowText" lastClr="000000"/>
                  </a:solidFill>
                </a:ln>
                <a:solidFill>
                  <a:srgbClr val="FFFF00"/>
                </a:solidFill>
              </a:rPr>
              <a:t>famille en Provence</a:t>
            </a:r>
            <a:endParaRPr lang="fr-FR" sz="6600" b="1" dirty="0" smtClean="0">
              <a:ln>
                <a:solidFill>
                  <a:sysClr val="windowText" lastClr="000000"/>
                </a:solidFill>
              </a:ln>
              <a:solidFill>
                <a:srgbClr val="FFFF00"/>
              </a:solidFill>
            </a:endParaRPr>
          </a:p>
          <a:p>
            <a:r>
              <a:rPr lang="fr-FR" sz="6600" b="1" dirty="0">
                <a:ln>
                  <a:solidFill>
                    <a:sysClr val="windowText" lastClr="000000"/>
                  </a:solidFill>
                </a:ln>
                <a:solidFill>
                  <a:srgbClr val="FFFF00"/>
                </a:solidFill>
              </a:rPr>
              <a:t> </a:t>
            </a:r>
            <a:r>
              <a:rPr lang="fr-FR" sz="6600" b="1" dirty="0" smtClean="0">
                <a:ln>
                  <a:solidFill>
                    <a:sysClr val="windowText" lastClr="000000"/>
                  </a:solidFill>
                </a:ln>
                <a:solidFill>
                  <a:srgbClr val="FFFF00"/>
                </a:solidFill>
              </a:rPr>
              <a:t>        </a:t>
            </a:r>
            <a:r>
              <a:rPr lang="fr-FR" sz="6600" b="1" dirty="0" smtClean="0">
                <a:ln>
                  <a:solidFill>
                    <a:sysClr val="windowText" lastClr="000000"/>
                  </a:solidFill>
                </a:ln>
                <a:solidFill>
                  <a:srgbClr val="FFFF00"/>
                </a:solidFill>
              </a:rPr>
              <a:t>        par </a:t>
            </a:r>
            <a:r>
              <a:rPr lang="fr-FR" sz="6600" b="1" dirty="0" smtClean="0">
                <a:ln>
                  <a:solidFill>
                    <a:sysClr val="windowText" lastClr="000000"/>
                  </a:solidFill>
                </a:ln>
                <a:solidFill>
                  <a:srgbClr val="FFFF00"/>
                </a:solidFill>
              </a:rPr>
              <a:t>Lande</a:t>
            </a:r>
            <a:endParaRPr lang="fr-FR" sz="6600" b="1" dirty="0">
              <a:ln>
                <a:solidFill>
                  <a:sysClr val="windowText" lastClr="000000"/>
                </a:solidFill>
              </a:ln>
              <a:solidFill>
                <a:srgbClr val="FFFF00"/>
              </a:solidFill>
            </a:endParaRPr>
          </a:p>
        </p:txBody>
      </p:sp>
    </p:spTree>
    <p:extLst>
      <p:ext uri="{BB962C8B-B14F-4D97-AF65-F5344CB8AC3E}">
        <p14:creationId xmlns:p14="http://schemas.microsoft.com/office/powerpoint/2010/main" val="56336684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TotalTime>
  <Words>2377</Words>
  <Application>Microsoft Office PowerPoint</Application>
  <PresentationFormat>Grand écran</PresentationFormat>
  <Paragraphs>229</Paragraphs>
  <Slides>30</Slides>
  <Notes>30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2019-09-20T18:51:32Z</dcterms:created>
  <dcterms:modified xsi:type="dcterms:W3CDTF">2019-09-21T14:32:26Z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