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21"/>
  </p:notesMasterIdLst>
  <p:handoutMasterIdLst>
    <p:handoutMasterId r:id="rId22"/>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4" r:id="rId15"/>
    <p:sldId id="271" r:id="rId16"/>
    <p:sldId id="275" r:id="rId17"/>
    <p:sldId id="277" r:id="rId18"/>
    <p:sldId id="276" r:id="rId19"/>
    <p:sldId id="278" r:id="rId20"/>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bXTQAtJZqvQK49L7bJmZw==" hashData="aFxnaPpLdmY1OMYiAmGuXLya0ODidmblqtrZFtZJvs9Xx48CubvaBmbRtAdT+TpmkD6aK8QktNCgGY0DcwxYQ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06/09/2019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06/09/2019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266498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93351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372618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18</a:t>
            </a:fld>
            <a:endParaRPr lang="fr-FR" noProof="0"/>
          </a:p>
        </p:txBody>
      </p:sp>
    </p:spTree>
    <p:extLst>
      <p:ext uri="{BB962C8B-B14F-4D97-AF65-F5344CB8AC3E}">
        <p14:creationId xmlns:p14="http://schemas.microsoft.com/office/powerpoint/2010/main" val="2092726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19</a:t>
            </a:fld>
            <a:endParaRPr lang="fr-FR" noProof="0"/>
          </a:p>
        </p:txBody>
      </p:sp>
    </p:spTree>
    <p:extLst>
      <p:ext uri="{BB962C8B-B14F-4D97-AF65-F5344CB8AC3E}">
        <p14:creationId xmlns:p14="http://schemas.microsoft.com/office/powerpoint/2010/main" val="3433054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06/09/2019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06/09/2019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06/09/2019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06/09/2019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06/09/2019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N° 3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2000">
        <p:newsflash/>
        <p:sndAc>
          <p:stSnd loop="1">
            <p:snd r:embed="rId3" name="aliens xxxxxxxxxxxxxx_001.wav"/>
          </p:stSnd>
        </p:sndAc>
      </p:transition>
    </mc:Choice>
    <mc:Fallback>
      <p:transition spd="slow" advTm="12000">
        <p:newsflash/>
        <p:sndAc>
          <p:stSnd loop="1">
            <p:snd r:embed="rId3" name="aliens xxxxxxxxxxxxxx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754596" y="604694"/>
            <a:ext cx="10827804" cy="5632311"/>
          </a:xfrm>
          <a:prstGeom prst="rect">
            <a:avLst/>
          </a:prstGeom>
        </p:spPr>
        <p:txBody>
          <a:bodyPr wrap="square">
            <a:spAutoFit/>
          </a:bodyPr>
          <a:lstStyle/>
          <a:p>
            <a:r>
              <a:rPr lang="fr-FR" sz="7200" b="1" dirty="0" smtClean="0">
                <a:ln>
                  <a:solidFill>
                    <a:srgbClr val="FF0000"/>
                  </a:solidFill>
                </a:ln>
              </a:rPr>
              <a:t>         FÉMINICIDES</a:t>
            </a:r>
            <a:r>
              <a:rPr lang="fr-FR" sz="7200" b="1" dirty="0">
                <a:ln>
                  <a:solidFill>
                    <a:srgbClr val="FF0000"/>
                  </a:solidFill>
                </a:ln>
              </a:rPr>
              <a:t>. ENCORE UN COUP DE COM CONTRE LES VIOLENCES FAITES </a:t>
            </a:r>
            <a:r>
              <a:rPr lang="fr-FR" sz="7200" b="1" dirty="0" smtClean="0">
                <a:ln>
                  <a:solidFill>
                    <a:srgbClr val="FF0000"/>
                  </a:solidFill>
                </a:ln>
              </a:rPr>
              <a:t>    AUX </a:t>
            </a:r>
            <a:r>
              <a:rPr lang="fr-FR" sz="7200" b="1" dirty="0">
                <a:ln>
                  <a:solidFill>
                    <a:srgbClr val="FF0000"/>
                  </a:solidFill>
                </a:ln>
              </a:rPr>
              <a:t>FEMMES ?</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292086" y="1228396"/>
            <a:ext cx="9607827" cy="4401205"/>
          </a:xfrm>
          <a:prstGeom prst="rect">
            <a:avLst/>
          </a:prstGeom>
        </p:spPr>
        <p:txBody>
          <a:bodyPr wrap="square">
            <a:spAutoFit/>
          </a:bodyPr>
          <a:lstStyle/>
          <a:p>
            <a:r>
              <a:rPr lang="fr-FR" sz="4000" b="1" dirty="0">
                <a:ln>
                  <a:solidFill>
                    <a:srgbClr val="FF0000"/>
                  </a:solidFill>
                </a:ln>
              </a:rPr>
              <a:t>Le gouvernement lance, aujourd’hui, à Matignon, son « Grenelle des violences conjugales ». Une initiative qui suscite plus de scepticisme que d’enthousiasme chez les associations, alors que les solutions pour endiguer ce fléau sont connues depuis des années.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sp>
        <p:nvSpPr>
          <p:cNvPr id="2" name="Rectangle 1"/>
          <p:cNvSpPr/>
          <p:nvPr/>
        </p:nvSpPr>
        <p:spPr>
          <a:xfrm>
            <a:off x="417442" y="362024"/>
            <a:ext cx="11357113" cy="6401753"/>
          </a:xfrm>
          <a:prstGeom prst="rect">
            <a:avLst/>
          </a:prstGeom>
        </p:spPr>
        <p:txBody>
          <a:bodyPr wrap="square">
            <a:spAutoFit/>
          </a:bodyPr>
          <a:lstStyle/>
          <a:p>
            <a:r>
              <a:rPr lang="fr-FR" sz="2800" b="1" dirty="0">
                <a:ln>
                  <a:solidFill>
                    <a:srgbClr val="FF0000"/>
                  </a:solidFill>
                </a:ln>
              </a:rPr>
              <a:t>Contre les violences faites aux femmes, le gouvernement organise un « Grenelle » et les associations réclament un « plan Marshall ». Si les références sémantiques nous ramènent cinquante, voire quatre-vingts ans en arrière, c’est que la situation est grave. Scandaleuse même. Dimanche, le collectif féministe #</a:t>
            </a:r>
            <a:r>
              <a:rPr lang="fr-FR" sz="2800" b="1" dirty="0" err="1">
                <a:ln>
                  <a:solidFill>
                    <a:srgbClr val="FF0000"/>
                  </a:solidFill>
                </a:ln>
              </a:rPr>
              <a:t>Noustoutes</a:t>
            </a:r>
            <a:r>
              <a:rPr lang="fr-FR" sz="2800" b="1" dirty="0">
                <a:ln>
                  <a:solidFill>
                    <a:srgbClr val="FF0000"/>
                  </a:solidFill>
                </a:ln>
              </a:rPr>
              <a:t> organisait un rassemblement pour dénoncer « le 100e </a:t>
            </a:r>
            <a:r>
              <a:rPr lang="fr-FR" sz="2800" b="1" dirty="0" err="1">
                <a:ln>
                  <a:solidFill>
                    <a:srgbClr val="FF0000"/>
                  </a:solidFill>
                </a:ln>
              </a:rPr>
              <a:t>féminicide</a:t>
            </a:r>
            <a:r>
              <a:rPr lang="fr-FR" sz="2800" b="1" dirty="0">
                <a:ln>
                  <a:solidFill>
                    <a:srgbClr val="FF0000"/>
                  </a:solidFill>
                </a:ln>
              </a:rPr>
              <a:t> de l’année » en France. Depuis, un 101e a été relevé par le collectif qui répertorie ces cas de violences conjugales mortelles. Triste record qui devrait nous faire dépasser, en 2019, le chiffre de 121 femmes tuées par leur compagnon ou leur ex, atteint l’an passé. À ce rythme, il ne sera plus question d’un </a:t>
            </a:r>
            <a:r>
              <a:rPr lang="fr-FR" sz="2800" b="1" dirty="0" err="1">
                <a:ln>
                  <a:solidFill>
                    <a:srgbClr val="FF0000"/>
                  </a:solidFill>
                </a:ln>
              </a:rPr>
              <a:t>féminicide</a:t>
            </a:r>
            <a:r>
              <a:rPr lang="fr-FR" sz="2800" b="1" dirty="0">
                <a:ln>
                  <a:solidFill>
                    <a:srgbClr val="FF0000"/>
                  </a:solidFill>
                </a:ln>
              </a:rPr>
              <a:t> tous les trois jours, mais d’un tous les deux jours… Un échec patent pour la puissance publique, et singulièrement pour l’Élysée, qui a pourtant érigé en « grande cause » du quinquennat cette question, il y a deux ans.</a:t>
            </a:r>
          </a:p>
          <a:p>
            <a:endParaRPr lang="fr-FR" dirty="0"/>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431235" y="288344"/>
            <a:ext cx="9369287" cy="625477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9" b="4928"/>
          <a:stretch/>
        </p:blipFill>
        <p:spPr>
          <a:xfrm>
            <a:off x="3240416" y="320439"/>
            <a:ext cx="5711167" cy="6217121"/>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51322" y="516836"/>
            <a:ext cx="11530434" cy="5803652"/>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6835" y="346165"/>
            <a:ext cx="11065566" cy="6217794"/>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385887" y="242887"/>
            <a:ext cx="9420225" cy="6372225"/>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03583" y="274377"/>
            <a:ext cx="11211339" cy="6294366"/>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404730" y="302452"/>
            <a:ext cx="9395792" cy="6244287"/>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734713" y="266552"/>
            <a:ext cx="10827804" cy="6264019"/>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075167" y="296072"/>
            <a:ext cx="10041663" cy="6265856"/>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57809" y="294864"/>
            <a:ext cx="11463131" cy="6279672"/>
          </a:xfrm>
          <a:prstGeom prst="rect">
            <a:avLst/>
          </a:prstGeom>
          <a:effectLst>
            <a:softEdge rad="127000"/>
          </a:effectLst>
        </p:spPr>
      </p:pic>
    </p:spTree>
    <p:extLst>
      <p:ext uri="{BB962C8B-B14F-4D97-AF65-F5344CB8AC3E}">
        <p14:creationId xmlns:p14="http://schemas.microsoft.com/office/powerpoint/2010/main" val="25303917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1303" y="304800"/>
            <a:ext cx="11496965" cy="6228522"/>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14431" y="245084"/>
            <a:ext cx="11563136" cy="6367832"/>
          </a:xfrm>
          <a:prstGeom prst="rect">
            <a:avLst/>
          </a:prstGeom>
          <a:effectLst>
            <a:softEdge rad="127000"/>
          </a:effectLst>
        </p:spPr>
      </p:pic>
    </p:spTree>
    <p:extLst>
      <p:ext uri="{BB962C8B-B14F-4D97-AF65-F5344CB8AC3E}">
        <p14:creationId xmlns:p14="http://schemas.microsoft.com/office/powerpoint/2010/main" val="80583165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03583" y="288726"/>
            <a:ext cx="11184834" cy="6280546"/>
          </a:xfrm>
          <a:prstGeom prst="rect">
            <a:avLst/>
          </a:prstGeom>
        </p:spPr>
      </p:pic>
    </p:spTree>
    <p:extLst>
      <p:ext uri="{BB962C8B-B14F-4D97-AF65-F5344CB8AC3E}">
        <p14:creationId xmlns:p14="http://schemas.microsoft.com/office/powerpoint/2010/main" val="156092367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18</a:t>
            </a:fld>
            <a:endParaRPr lang="fr-FR" sz="1600" b="1" noProof="0" dirty="0">
              <a:solidFill>
                <a:schemeClr val="tx1"/>
              </a:solidFill>
            </a:endParaRPr>
          </a:p>
        </p:txBody>
      </p:sp>
      <p:sp>
        <p:nvSpPr>
          <p:cNvPr id="2" name="Rectangle 1"/>
          <p:cNvSpPr/>
          <p:nvPr/>
        </p:nvSpPr>
        <p:spPr>
          <a:xfrm>
            <a:off x="569509" y="396413"/>
            <a:ext cx="11053026" cy="5909310"/>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Résistez défendez vous , même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des hommes sont en accord avec</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vous ! Il faut faire infléchir le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pouvoir face à cette dérive , vous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avez gagné le droit de vote  ,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l’égalité doit arriver poursuivez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votre action et merci pour elles ! </a:t>
            </a:r>
            <a:endParaRPr lang="fr-FR" sz="54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4018798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19</a:t>
            </a:fld>
            <a:endParaRPr lang="fr-FR" sz="1600" b="1" noProof="0" dirty="0">
              <a:solidFill>
                <a:schemeClr val="tx1"/>
              </a:solidFill>
            </a:endParaRPr>
          </a:p>
        </p:txBody>
      </p:sp>
    </p:spTree>
    <p:extLst>
      <p:ext uri="{BB962C8B-B14F-4D97-AF65-F5344CB8AC3E}">
        <p14:creationId xmlns:p14="http://schemas.microsoft.com/office/powerpoint/2010/main" val="176008107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119</TotalTime>
  <Words>397</Words>
  <Application>Microsoft Office PowerPoint</Application>
  <PresentationFormat>Grand écran</PresentationFormat>
  <Paragraphs>89</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2019-07-13T13:50:14Z</dcterms:created>
  <dcterms:modified xsi:type="dcterms:W3CDTF">2019-09-06T17:51:16Z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