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21"/>
  </p:notesMasterIdLst>
  <p:handoutMasterIdLst>
    <p:handoutMasterId r:id="rId22"/>
  </p:handoutMasterIdLst>
  <p:sldIdLst>
    <p:sldId id="259" r:id="rId2"/>
    <p:sldId id="260" r:id="rId3"/>
    <p:sldId id="261" r:id="rId4"/>
    <p:sldId id="262" r:id="rId5"/>
    <p:sldId id="263" r:id="rId6"/>
    <p:sldId id="264" r:id="rId7"/>
    <p:sldId id="265" r:id="rId8"/>
    <p:sldId id="266" r:id="rId9"/>
    <p:sldId id="267" r:id="rId10"/>
    <p:sldId id="268" r:id="rId11"/>
    <p:sldId id="269" r:id="rId12"/>
    <p:sldId id="270" r:id="rId13"/>
    <p:sldId id="272" r:id="rId14"/>
    <p:sldId id="274" r:id="rId15"/>
    <p:sldId id="271" r:id="rId16"/>
    <p:sldId id="275" r:id="rId17"/>
    <p:sldId id="277" r:id="rId18"/>
    <p:sldId id="276" r:id="rId19"/>
    <p:sldId id="278" r:id="rId20"/>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7jhlK6lEkEkaTzvEOOHTKg==" hashData="x1Zo/RPUEL4Y+XJzaMw02Ip17hWI5JOUV70393ejn+pFXKfIssJR2uoie97nH+SMP1W792WuQhscbnIV3E29xw=="/>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7" autoAdjust="0"/>
    <p:restoredTop sz="94660"/>
  </p:normalViewPr>
  <p:slideViewPr>
    <p:cSldViewPr snapToGrid="0">
      <p:cViewPr varScale="1">
        <p:scale>
          <a:sx n="80" d="100"/>
          <a:sy n="80" d="100"/>
        </p:scale>
        <p:origin x="78" y="8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06/09/2019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06/09/2019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288220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32034298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2664986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32898836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16</a:t>
            </a:fld>
            <a:endParaRPr lang="fr-FR" noProof="0"/>
          </a:p>
        </p:txBody>
      </p:sp>
    </p:spTree>
    <p:extLst>
      <p:ext uri="{BB962C8B-B14F-4D97-AF65-F5344CB8AC3E}">
        <p14:creationId xmlns:p14="http://schemas.microsoft.com/office/powerpoint/2010/main" val="933512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17</a:t>
            </a:fld>
            <a:endParaRPr lang="fr-FR" noProof="0"/>
          </a:p>
        </p:txBody>
      </p:sp>
    </p:spTree>
    <p:extLst>
      <p:ext uri="{BB962C8B-B14F-4D97-AF65-F5344CB8AC3E}">
        <p14:creationId xmlns:p14="http://schemas.microsoft.com/office/powerpoint/2010/main" val="37261804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18</a:t>
            </a:fld>
            <a:endParaRPr lang="fr-FR" noProof="0"/>
          </a:p>
        </p:txBody>
      </p:sp>
    </p:spTree>
    <p:extLst>
      <p:ext uri="{BB962C8B-B14F-4D97-AF65-F5344CB8AC3E}">
        <p14:creationId xmlns:p14="http://schemas.microsoft.com/office/powerpoint/2010/main" val="20927262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19</a:t>
            </a:fld>
            <a:endParaRPr lang="fr-FR" noProof="0"/>
          </a:p>
        </p:txBody>
      </p:sp>
    </p:spTree>
    <p:extLst>
      <p:ext uri="{BB962C8B-B14F-4D97-AF65-F5344CB8AC3E}">
        <p14:creationId xmlns:p14="http://schemas.microsoft.com/office/powerpoint/2010/main" val="782499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06/09/2019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06/09/2019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06/09/2019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06/09/2019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06/09/2019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06/09/2019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06/09/2019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06/09/2019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06/09/2019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06/09/2019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06/09/2019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06/09/2019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a16="http://schemas.microsoft.com/office/drawing/2014/main" xmlns=""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t="2184" r="530" b="2794"/>
          <a:stretch/>
        </p:blipFill>
        <p:spPr>
          <a:xfrm>
            <a:off x="344557" y="291991"/>
            <a:ext cx="11502886" cy="6241331"/>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err="1" smtClean="0">
                <a:ln>
                  <a:solidFill>
                    <a:schemeClr val="bg1"/>
                  </a:solidFill>
                </a:ln>
                <a:solidFill>
                  <a:schemeClr val="tx1"/>
                </a:solidFill>
              </a:rPr>
              <a:t>FéminicidesN</a:t>
            </a:r>
            <a:r>
              <a:rPr lang="fr-FR" sz="8000" b="1" dirty="0" smtClean="0">
                <a:ln>
                  <a:solidFill>
                    <a:schemeClr val="bg1"/>
                  </a:solidFill>
                </a:ln>
                <a:solidFill>
                  <a:schemeClr val="tx1"/>
                </a:solidFill>
              </a:rPr>
              <a:t>° 1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2000">
        <p:newsflash/>
        <p:sndAc>
          <p:stSnd loop="1">
            <p:snd r:embed="rId3" name="aliens xxxxxxxxxxxxxx_001.wav"/>
          </p:stSnd>
        </p:sndAc>
      </p:transition>
    </mc:Choice>
    <mc:Fallback>
      <p:transition spd="slow" advTm="12000">
        <p:newsflash/>
        <p:sndAc>
          <p:stSnd loop="1">
            <p:snd r:embed="rId3" name="aliens xxxxxxxxxxxxxx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754596" y="604694"/>
            <a:ext cx="10827804" cy="5632311"/>
          </a:xfrm>
          <a:prstGeom prst="rect">
            <a:avLst/>
          </a:prstGeom>
        </p:spPr>
        <p:txBody>
          <a:bodyPr wrap="square">
            <a:spAutoFit/>
          </a:bodyPr>
          <a:lstStyle/>
          <a:p>
            <a:r>
              <a:rPr lang="fr-FR" sz="7200" b="1" dirty="0" smtClean="0">
                <a:ln>
                  <a:solidFill>
                    <a:srgbClr val="FF0000"/>
                  </a:solidFill>
                </a:ln>
              </a:rPr>
              <a:t>         FÉMINICIDES</a:t>
            </a:r>
            <a:r>
              <a:rPr lang="fr-FR" sz="7200" b="1" dirty="0">
                <a:ln>
                  <a:solidFill>
                    <a:srgbClr val="FF0000"/>
                  </a:solidFill>
                </a:ln>
              </a:rPr>
              <a:t>. ENCORE UN COUP DE COM CONTRE LES VIOLENCES FAITES </a:t>
            </a:r>
            <a:r>
              <a:rPr lang="fr-FR" sz="7200" b="1" dirty="0" smtClean="0">
                <a:ln>
                  <a:solidFill>
                    <a:srgbClr val="FF0000"/>
                  </a:solidFill>
                </a:ln>
              </a:rPr>
              <a:t>    AUX </a:t>
            </a:r>
            <a:r>
              <a:rPr lang="fr-FR" sz="7200" b="1" dirty="0">
                <a:ln>
                  <a:solidFill>
                    <a:srgbClr val="FF0000"/>
                  </a:solidFill>
                </a:ln>
              </a:rPr>
              <a:t>FEMMES ?</a:t>
            </a: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1292086" y="1228396"/>
            <a:ext cx="9607827" cy="4401205"/>
          </a:xfrm>
          <a:prstGeom prst="rect">
            <a:avLst/>
          </a:prstGeom>
        </p:spPr>
        <p:txBody>
          <a:bodyPr wrap="square">
            <a:spAutoFit/>
          </a:bodyPr>
          <a:lstStyle/>
          <a:p>
            <a:r>
              <a:rPr lang="fr-FR" sz="4000" b="1" dirty="0">
                <a:ln>
                  <a:solidFill>
                    <a:srgbClr val="FF0000"/>
                  </a:solidFill>
                </a:ln>
              </a:rPr>
              <a:t>Le gouvernement lance, aujourd’hui, à Matignon, son « Grenelle des violences conjugales ». Une initiative qui suscite plus de scepticisme que d’enthousiasme chez les associations, alors que les solutions pour endiguer ce fléau sont connues depuis des années.</a:t>
            </a: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sp>
        <p:nvSpPr>
          <p:cNvPr id="2" name="Rectangle 1"/>
          <p:cNvSpPr/>
          <p:nvPr/>
        </p:nvSpPr>
        <p:spPr>
          <a:xfrm>
            <a:off x="417442" y="362024"/>
            <a:ext cx="11357113" cy="6401753"/>
          </a:xfrm>
          <a:prstGeom prst="rect">
            <a:avLst/>
          </a:prstGeom>
        </p:spPr>
        <p:txBody>
          <a:bodyPr wrap="square">
            <a:spAutoFit/>
          </a:bodyPr>
          <a:lstStyle/>
          <a:p>
            <a:r>
              <a:rPr lang="fr-FR" sz="2800" b="1" dirty="0">
                <a:ln>
                  <a:solidFill>
                    <a:srgbClr val="FF0000"/>
                  </a:solidFill>
                </a:ln>
              </a:rPr>
              <a:t>Contre les violences faites aux femmes, le gouvernement organise un « Grenelle » et les associations réclament un « plan Marshall ». Si les références sémantiques nous ramènent cinquante, voire quatre-vingts ans en arrière, c’est que la situation est grave. Scandaleuse même. Dimanche, le collectif féministe #</a:t>
            </a:r>
            <a:r>
              <a:rPr lang="fr-FR" sz="2800" b="1" dirty="0" err="1">
                <a:ln>
                  <a:solidFill>
                    <a:srgbClr val="FF0000"/>
                  </a:solidFill>
                </a:ln>
              </a:rPr>
              <a:t>Noustoutes</a:t>
            </a:r>
            <a:r>
              <a:rPr lang="fr-FR" sz="2800" b="1" dirty="0">
                <a:ln>
                  <a:solidFill>
                    <a:srgbClr val="FF0000"/>
                  </a:solidFill>
                </a:ln>
              </a:rPr>
              <a:t> organisait un rassemblement pour dénoncer « le 100e </a:t>
            </a:r>
            <a:r>
              <a:rPr lang="fr-FR" sz="2800" b="1" dirty="0" err="1">
                <a:ln>
                  <a:solidFill>
                    <a:srgbClr val="FF0000"/>
                  </a:solidFill>
                </a:ln>
              </a:rPr>
              <a:t>féminicide</a:t>
            </a:r>
            <a:r>
              <a:rPr lang="fr-FR" sz="2800" b="1" dirty="0">
                <a:ln>
                  <a:solidFill>
                    <a:srgbClr val="FF0000"/>
                  </a:solidFill>
                </a:ln>
              </a:rPr>
              <a:t> de l’année » en France. Depuis, un 101e a été relevé par le collectif qui répertorie ces cas de violences conjugales mortelles. Triste record qui devrait nous faire dépasser, en 2019, le chiffre de 121 femmes tuées par leur compagnon ou leur ex, atteint l’an passé. À ce rythme, il ne sera plus question d’un </a:t>
            </a:r>
            <a:r>
              <a:rPr lang="fr-FR" sz="2800" b="1" dirty="0" err="1">
                <a:ln>
                  <a:solidFill>
                    <a:srgbClr val="FF0000"/>
                  </a:solidFill>
                </a:ln>
              </a:rPr>
              <a:t>féminicide</a:t>
            </a:r>
            <a:r>
              <a:rPr lang="fr-FR" sz="2800" b="1" dirty="0">
                <a:ln>
                  <a:solidFill>
                    <a:srgbClr val="FF0000"/>
                  </a:solidFill>
                </a:ln>
              </a:rPr>
              <a:t> tous les trois jours, mais d’un tous les deux jours… Un échec patent pour la puissance publique, et singulièrement pour l’Élysée, qui a pourtant érigé en « grande cause » du quinquennat cette question, il y a deux ans.</a:t>
            </a:r>
          </a:p>
          <a:p>
            <a:endParaRPr lang="fr-FR" dirty="0"/>
          </a:p>
        </p:txBody>
      </p:sp>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431235" y="288344"/>
            <a:ext cx="9369287" cy="6254771"/>
          </a:xfrm>
          <a:prstGeom prst="rect">
            <a:avLst/>
          </a:prstGeom>
          <a:effectLst>
            <a:softEdge rad="127000"/>
          </a:effectLst>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524000" y="304800"/>
            <a:ext cx="9144000" cy="6248400"/>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344557" y="280246"/>
            <a:ext cx="11502886" cy="6290044"/>
          </a:xfrm>
          <a:prstGeom prst="rect">
            <a:avLst/>
          </a:prstGeom>
          <a:effectLst>
            <a:softEdge rad="127000"/>
          </a:effectLst>
        </p:spPr>
      </p:pic>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31235" y="283817"/>
            <a:ext cx="9382540" cy="6255026"/>
          </a:xfrm>
          <a:prstGeom prst="rect">
            <a:avLst/>
          </a:prstGeom>
          <a:effectLst>
            <a:softEdge rad="127000"/>
          </a:effectLst>
        </p:spPr>
      </p:pic>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553645" y="290720"/>
            <a:ext cx="11121519" cy="6255854"/>
          </a:xfrm>
          <a:prstGeom prst="rect">
            <a:avLst/>
          </a:prstGeom>
          <a:effectLst>
            <a:softEdge rad="127000"/>
          </a:effectLst>
        </p:spPr>
      </p:pic>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086678" y="300861"/>
            <a:ext cx="10018644" cy="6256278"/>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907756" y="316475"/>
            <a:ext cx="8336173" cy="6255302"/>
          </a:xfrm>
          <a:prstGeom prst="rect">
            <a:avLst/>
          </a:prstGeom>
          <a:effectLst>
            <a:softEdge rad="127000"/>
          </a:effectLst>
        </p:spPr>
      </p:pic>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331305" y="318052"/>
            <a:ext cx="11489634" cy="6254271"/>
          </a:xfrm>
          <a:prstGeom prst="rect">
            <a:avLst/>
          </a:prstGeom>
          <a:effectLst>
            <a:softEdge rad="127000"/>
          </a:effectLst>
        </p:spPr>
      </p:pic>
    </p:spTree>
    <p:extLst>
      <p:ext uri="{BB962C8B-B14F-4D97-AF65-F5344CB8AC3E}">
        <p14:creationId xmlns:p14="http://schemas.microsoft.com/office/powerpoint/2010/main" val="3324605236"/>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075167" y="296072"/>
            <a:ext cx="10041663" cy="6265856"/>
          </a:xfrm>
          <a:prstGeom prst="rect">
            <a:avLst/>
          </a:prstGeom>
          <a:effectLst>
            <a:softEdge rad="127000"/>
          </a:effectLst>
        </p:spPr>
      </p:pic>
    </p:spTree>
    <p:extLst>
      <p:ext uri="{BB962C8B-B14F-4D97-AF65-F5344CB8AC3E}">
        <p14:creationId xmlns:p14="http://schemas.microsoft.com/office/powerpoint/2010/main" val="3543742701"/>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14</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357809" y="294864"/>
            <a:ext cx="11463131" cy="6279672"/>
          </a:xfrm>
          <a:prstGeom prst="rect">
            <a:avLst/>
          </a:prstGeom>
          <a:effectLst>
            <a:softEdge rad="127000"/>
          </a:effectLst>
        </p:spPr>
      </p:pic>
    </p:spTree>
    <p:extLst>
      <p:ext uri="{BB962C8B-B14F-4D97-AF65-F5344CB8AC3E}">
        <p14:creationId xmlns:p14="http://schemas.microsoft.com/office/powerpoint/2010/main" val="2530391733"/>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15</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331303" y="304800"/>
            <a:ext cx="11496965" cy="6228522"/>
          </a:xfrm>
          <a:prstGeom prst="rect">
            <a:avLst/>
          </a:prstGeom>
          <a:effectLst>
            <a:softEdge rad="127000"/>
          </a:effectLst>
        </p:spPr>
      </p:pic>
    </p:spTree>
    <p:extLst>
      <p:ext uri="{BB962C8B-B14F-4D97-AF65-F5344CB8AC3E}">
        <p14:creationId xmlns:p14="http://schemas.microsoft.com/office/powerpoint/2010/main" val="3004436276"/>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16</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314431" y="245084"/>
            <a:ext cx="11563136" cy="6367832"/>
          </a:xfrm>
          <a:prstGeom prst="rect">
            <a:avLst/>
          </a:prstGeom>
          <a:effectLst>
            <a:softEdge rad="127000"/>
          </a:effectLst>
        </p:spPr>
      </p:pic>
    </p:spTree>
    <p:extLst>
      <p:ext uri="{BB962C8B-B14F-4D97-AF65-F5344CB8AC3E}">
        <p14:creationId xmlns:p14="http://schemas.microsoft.com/office/powerpoint/2010/main" val="805831650"/>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17</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503583" y="288726"/>
            <a:ext cx="11184834" cy="6280546"/>
          </a:xfrm>
          <a:prstGeom prst="rect">
            <a:avLst/>
          </a:prstGeom>
        </p:spPr>
      </p:pic>
    </p:spTree>
    <p:extLst>
      <p:ext uri="{BB962C8B-B14F-4D97-AF65-F5344CB8AC3E}">
        <p14:creationId xmlns:p14="http://schemas.microsoft.com/office/powerpoint/2010/main" val="1560923678"/>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18</a:t>
            </a:fld>
            <a:endParaRPr lang="fr-FR" sz="1600" b="1" noProof="0" dirty="0">
              <a:solidFill>
                <a:schemeClr val="tx1"/>
              </a:solidFill>
            </a:endParaRPr>
          </a:p>
        </p:txBody>
      </p:sp>
      <p:sp>
        <p:nvSpPr>
          <p:cNvPr id="2" name="Rectangle 1"/>
          <p:cNvSpPr/>
          <p:nvPr/>
        </p:nvSpPr>
        <p:spPr>
          <a:xfrm>
            <a:off x="569509" y="396413"/>
            <a:ext cx="11053026" cy="5909310"/>
          </a:xfrm>
          <a:prstGeom prst="rect">
            <a:avLst/>
          </a:prstGeom>
          <a:noFill/>
        </p:spPr>
        <p:txBody>
          <a:bodyPr wrap="none" lIns="91440" tIns="45720" rIns="91440" bIns="45720">
            <a:spAutoFit/>
          </a:bodyPr>
          <a:lstStyle/>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Résistez défendez vous , même</a:t>
            </a:r>
          </a:p>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 des hommes sont en accord avec</a:t>
            </a:r>
          </a:p>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 vous ! Il faut faire infléchir le</a:t>
            </a:r>
          </a:p>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 pouvoir face à cette dérive , vous </a:t>
            </a:r>
          </a:p>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avez gagné le droit de vote  , </a:t>
            </a:r>
          </a:p>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l’égalité doit arriver poursuivez </a:t>
            </a:r>
          </a:p>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votre action et merci pour elles ! </a:t>
            </a:r>
            <a:endParaRPr lang="fr-FR" sz="5400" b="1" cap="none" spc="50" dirty="0">
              <a:ln w="0">
                <a:solidFill>
                  <a:srgbClr val="FF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1740187986"/>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2" end="2"/>
                                            </p:txEl>
                                          </p:spTgt>
                                        </p:tgtEl>
                                        <p:attrNameLst>
                                          <p:attrName>ppt_w</p:attrName>
                                        </p:attrNameLst>
                                      </p:cBhvr>
                                    </p:anim>
                                    <p:anim by="(#ppt_w*0.50)" calcmode="lin" valueType="num">
                                      <p:cBhvr>
                                        <p:cTn id="32" dur="500" decel="50000" autoRev="1" fill="hold">
                                          <p:stCondLst>
                                            <p:cond delay="0"/>
                                          </p:stCondLst>
                                        </p:cTn>
                                        <p:tgtEl>
                                          <p:spTgt spid="2">
                                            <p:txEl>
                                              <p:pRg st="2" end="2"/>
                                            </p:txEl>
                                          </p:spTgt>
                                        </p:tgtEl>
                                        <p:attrNameLst>
                                          <p:attrName>ppt_x</p:attrName>
                                        </p:attrNameLst>
                                      </p:cBhvr>
                                    </p:anim>
                                    <p:anim from="(-#ppt_h/2)" to="(#ppt_y)" calcmode="lin" valueType="num">
                                      <p:cBhvr>
                                        <p:cTn id="33" dur="1000" fill="hold">
                                          <p:stCondLst>
                                            <p:cond delay="0"/>
                                          </p:stCondLst>
                                        </p:cTn>
                                        <p:tgtEl>
                                          <p:spTgt spid="2">
                                            <p:txEl>
                                              <p:pRg st="2" end="2"/>
                                            </p:txEl>
                                          </p:spTgt>
                                        </p:tgtEl>
                                        <p:attrNameLst>
                                          <p:attrName>ppt_y</p:attrName>
                                        </p:attrNameLst>
                                      </p:cBhvr>
                                    </p:anim>
                                    <p:animRot by="21600000">
                                      <p:cBhvr>
                                        <p:cTn id="34" dur="1000" fill="hold">
                                          <p:stCondLst>
                                            <p:cond delay="0"/>
                                          </p:stCondLst>
                                        </p:cTn>
                                        <p:tgtEl>
                                          <p:spTgt spid="2">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3" end="3"/>
                                            </p:txEl>
                                          </p:spTgt>
                                        </p:tgtEl>
                                        <p:attrNameLst>
                                          <p:attrName>ppt_w</p:attrName>
                                        </p:attrNameLst>
                                      </p:cBhvr>
                                    </p:anim>
                                    <p:anim by="(#ppt_w*0.50)" calcmode="lin" valueType="num">
                                      <p:cBhvr>
                                        <p:cTn id="40" dur="500" decel="50000" autoRev="1" fill="hold">
                                          <p:stCondLst>
                                            <p:cond delay="0"/>
                                          </p:stCondLst>
                                        </p:cTn>
                                        <p:tgtEl>
                                          <p:spTgt spid="2">
                                            <p:txEl>
                                              <p:pRg st="3" end="3"/>
                                            </p:txEl>
                                          </p:spTgt>
                                        </p:tgtEl>
                                        <p:attrNameLst>
                                          <p:attrName>ppt_x</p:attrName>
                                        </p:attrNameLst>
                                      </p:cBhvr>
                                    </p:anim>
                                    <p:anim from="(-#ppt_h/2)" to="(#ppt_y)" calcmode="lin" valueType="num">
                                      <p:cBhvr>
                                        <p:cTn id="41" dur="1000" fill="hold">
                                          <p:stCondLst>
                                            <p:cond delay="0"/>
                                          </p:stCondLst>
                                        </p:cTn>
                                        <p:tgtEl>
                                          <p:spTgt spid="2">
                                            <p:txEl>
                                              <p:pRg st="3" end="3"/>
                                            </p:txEl>
                                          </p:spTgt>
                                        </p:tgtEl>
                                        <p:attrNameLst>
                                          <p:attrName>ppt_y</p:attrName>
                                        </p:attrNameLst>
                                      </p:cBhvr>
                                    </p:anim>
                                    <p:animRot by="21600000">
                                      <p:cBhvr>
                                        <p:cTn id="42" dur="1000" fill="hold">
                                          <p:stCondLst>
                                            <p:cond delay="0"/>
                                          </p:stCondLst>
                                        </p:cTn>
                                        <p:tgtEl>
                                          <p:spTgt spid="2">
                                            <p:txEl>
                                              <p:pRg st="3" end="3"/>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2">
                                            <p:txEl>
                                              <p:pRg st="4" end="4"/>
                                            </p:txEl>
                                          </p:spTgt>
                                        </p:tgtEl>
                                        <p:attrNameLst>
                                          <p:attrName>style.visibility</p:attrName>
                                        </p:attrNameLst>
                                      </p:cBhvr>
                                      <p:to>
                                        <p:strVal val="visible"/>
                                      </p:to>
                                    </p:set>
                                    <p:anim by="(-#ppt_w*2)" calcmode="lin" valueType="num">
                                      <p:cBhvr rctx="PPT">
                                        <p:cTn id="47" dur="500" autoRev="1" fill="hold">
                                          <p:stCondLst>
                                            <p:cond delay="0"/>
                                          </p:stCondLst>
                                        </p:cTn>
                                        <p:tgtEl>
                                          <p:spTgt spid="2">
                                            <p:txEl>
                                              <p:pRg st="4" end="4"/>
                                            </p:txEl>
                                          </p:spTgt>
                                        </p:tgtEl>
                                        <p:attrNameLst>
                                          <p:attrName>ppt_w</p:attrName>
                                        </p:attrNameLst>
                                      </p:cBhvr>
                                    </p:anim>
                                    <p:anim by="(#ppt_w*0.50)" calcmode="lin" valueType="num">
                                      <p:cBhvr>
                                        <p:cTn id="48" dur="500" decel="50000" autoRev="1" fill="hold">
                                          <p:stCondLst>
                                            <p:cond delay="0"/>
                                          </p:stCondLst>
                                        </p:cTn>
                                        <p:tgtEl>
                                          <p:spTgt spid="2">
                                            <p:txEl>
                                              <p:pRg st="4" end="4"/>
                                            </p:txEl>
                                          </p:spTgt>
                                        </p:tgtEl>
                                        <p:attrNameLst>
                                          <p:attrName>ppt_x</p:attrName>
                                        </p:attrNameLst>
                                      </p:cBhvr>
                                    </p:anim>
                                    <p:anim from="(-#ppt_h/2)" to="(#ppt_y)" calcmode="lin" valueType="num">
                                      <p:cBhvr>
                                        <p:cTn id="49" dur="1000" fill="hold">
                                          <p:stCondLst>
                                            <p:cond delay="0"/>
                                          </p:stCondLst>
                                        </p:cTn>
                                        <p:tgtEl>
                                          <p:spTgt spid="2">
                                            <p:txEl>
                                              <p:pRg st="4" end="4"/>
                                            </p:txEl>
                                          </p:spTgt>
                                        </p:tgtEl>
                                        <p:attrNameLst>
                                          <p:attrName>ppt_y</p:attrName>
                                        </p:attrNameLst>
                                      </p:cBhvr>
                                    </p:anim>
                                    <p:animRot by="21600000">
                                      <p:cBhvr>
                                        <p:cTn id="50" dur="1000" fill="hold">
                                          <p:stCondLst>
                                            <p:cond delay="0"/>
                                          </p:stCondLst>
                                        </p:cTn>
                                        <p:tgtEl>
                                          <p:spTgt spid="2">
                                            <p:txEl>
                                              <p:pRg st="4" end="4"/>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2">
                                            <p:txEl>
                                              <p:pRg st="5" end="5"/>
                                            </p:txEl>
                                          </p:spTgt>
                                        </p:tgtEl>
                                        <p:attrNameLst>
                                          <p:attrName>style.visibility</p:attrName>
                                        </p:attrNameLst>
                                      </p:cBhvr>
                                      <p:to>
                                        <p:strVal val="visible"/>
                                      </p:to>
                                    </p:set>
                                    <p:anim by="(-#ppt_w*2)" calcmode="lin" valueType="num">
                                      <p:cBhvr rctx="PPT">
                                        <p:cTn id="55" dur="500" autoRev="1" fill="hold">
                                          <p:stCondLst>
                                            <p:cond delay="0"/>
                                          </p:stCondLst>
                                        </p:cTn>
                                        <p:tgtEl>
                                          <p:spTgt spid="2">
                                            <p:txEl>
                                              <p:pRg st="5" end="5"/>
                                            </p:txEl>
                                          </p:spTgt>
                                        </p:tgtEl>
                                        <p:attrNameLst>
                                          <p:attrName>ppt_w</p:attrName>
                                        </p:attrNameLst>
                                      </p:cBhvr>
                                    </p:anim>
                                    <p:anim by="(#ppt_w*0.50)" calcmode="lin" valueType="num">
                                      <p:cBhvr>
                                        <p:cTn id="56" dur="500" decel="50000" autoRev="1" fill="hold">
                                          <p:stCondLst>
                                            <p:cond delay="0"/>
                                          </p:stCondLst>
                                        </p:cTn>
                                        <p:tgtEl>
                                          <p:spTgt spid="2">
                                            <p:txEl>
                                              <p:pRg st="5" end="5"/>
                                            </p:txEl>
                                          </p:spTgt>
                                        </p:tgtEl>
                                        <p:attrNameLst>
                                          <p:attrName>ppt_x</p:attrName>
                                        </p:attrNameLst>
                                      </p:cBhvr>
                                    </p:anim>
                                    <p:anim from="(-#ppt_h/2)" to="(#ppt_y)" calcmode="lin" valueType="num">
                                      <p:cBhvr>
                                        <p:cTn id="57" dur="1000" fill="hold">
                                          <p:stCondLst>
                                            <p:cond delay="0"/>
                                          </p:stCondLst>
                                        </p:cTn>
                                        <p:tgtEl>
                                          <p:spTgt spid="2">
                                            <p:txEl>
                                              <p:pRg st="5" end="5"/>
                                            </p:txEl>
                                          </p:spTgt>
                                        </p:tgtEl>
                                        <p:attrNameLst>
                                          <p:attrName>ppt_y</p:attrName>
                                        </p:attrNameLst>
                                      </p:cBhvr>
                                    </p:anim>
                                    <p:animRot by="21600000">
                                      <p:cBhvr>
                                        <p:cTn id="58" dur="1000" fill="hold">
                                          <p:stCondLst>
                                            <p:cond delay="0"/>
                                          </p:stCondLst>
                                        </p:cTn>
                                        <p:tgtEl>
                                          <p:spTgt spid="2">
                                            <p:txEl>
                                              <p:pRg st="5" end="5"/>
                                            </p:txEl>
                                          </p:spTgt>
                                        </p:tgtEl>
                                        <p:attrNameLst>
                                          <p:attrName>r</p:attrName>
                                        </p:attrNameLst>
                                      </p:cBhvr>
                                    </p:animRot>
                                  </p:childTnLst>
                                </p:cTn>
                              </p:par>
                            </p:childTnLst>
                          </p:cTn>
                        </p:par>
                      </p:childTnLst>
                    </p:cTn>
                  </p:par>
                  <p:par>
                    <p:cTn id="59" fill="hold">
                      <p:stCondLst>
                        <p:cond delay="indefinite"/>
                      </p:stCondLst>
                      <p:childTnLst>
                        <p:par>
                          <p:cTn id="60" fill="hold">
                            <p:stCondLst>
                              <p:cond delay="0"/>
                            </p:stCondLst>
                            <p:childTnLst>
                              <p:par>
                                <p:cTn id="61" presetID="56" presetClass="entr" presetSubtype="0" fill="hold" nodeType="clickEffect">
                                  <p:stCondLst>
                                    <p:cond delay="0"/>
                                  </p:stCondLst>
                                  <p:iterate type="lt">
                                    <p:tmPct val="10000"/>
                                  </p:iterate>
                                  <p:childTnLst>
                                    <p:set>
                                      <p:cBhvr>
                                        <p:cTn id="62" dur="1" fill="hold">
                                          <p:stCondLst>
                                            <p:cond delay="0"/>
                                          </p:stCondLst>
                                        </p:cTn>
                                        <p:tgtEl>
                                          <p:spTgt spid="2">
                                            <p:txEl>
                                              <p:pRg st="6" end="6"/>
                                            </p:txEl>
                                          </p:spTgt>
                                        </p:tgtEl>
                                        <p:attrNameLst>
                                          <p:attrName>style.visibility</p:attrName>
                                        </p:attrNameLst>
                                      </p:cBhvr>
                                      <p:to>
                                        <p:strVal val="visible"/>
                                      </p:to>
                                    </p:set>
                                    <p:anim by="(-#ppt_w*2)" calcmode="lin" valueType="num">
                                      <p:cBhvr rctx="PPT">
                                        <p:cTn id="63" dur="500" autoRev="1" fill="hold">
                                          <p:stCondLst>
                                            <p:cond delay="0"/>
                                          </p:stCondLst>
                                        </p:cTn>
                                        <p:tgtEl>
                                          <p:spTgt spid="2">
                                            <p:txEl>
                                              <p:pRg st="6" end="6"/>
                                            </p:txEl>
                                          </p:spTgt>
                                        </p:tgtEl>
                                        <p:attrNameLst>
                                          <p:attrName>ppt_w</p:attrName>
                                        </p:attrNameLst>
                                      </p:cBhvr>
                                    </p:anim>
                                    <p:anim by="(#ppt_w*0.50)" calcmode="lin" valueType="num">
                                      <p:cBhvr>
                                        <p:cTn id="64" dur="500" decel="50000" autoRev="1" fill="hold">
                                          <p:stCondLst>
                                            <p:cond delay="0"/>
                                          </p:stCondLst>
                                        </p:cTn>
                                        <p:tgtEl>
                                          <p:spTgt spid="2">
                                            <p:txEl>
                                              <p:pRg st="6" end="6"/>
                                            </p:txEl>
                                          </p:spTgt>
                                        </p:tgtEl>
                                        <p:attrNameLst>
                                          <p:attrName>ppt_x</p:attrName>
                                        </p:attrNameLst>
                                      </p:cBhvr>
                                    </p:anim>
                                    <p:anim from="(-#ppt_h/2)" to="(#ppt_y)" calcmode="lin" valueType="num">
                                      <p:cBhvr>
                                        <p:cTn id="65" dur="1000" fill="hold">
                                          <p:stCondLst>
                                            <p:cond delay="0"/>
                                          </p:stCondLst>
                                        </p:cTn>
                                        <p:tgtEl>
                                          <p:spTgt spid="2">
                                            <p:txEl>
                                              <p:pRg st="6" end="6"/>
                                            </p:txEl>
                                          </p:spTgt>
                                        </p:tgtEl>
                                        <p:attrNameLst>
                                          <p:attrName>ppt_y</p:attrName>
                                        </p:attrNameLst>
                                      </p:cBhvr>
                                    </p:anim>
                                    <p:animRot by="21600000">
                                      <p:cBhvr>
                                        <p:cTn id="66" dur="1000" fill="hold">
                                          <p:stCondLst>
                                            <p:cond delay="0"/>
                                          </p:stCondLst>
                                        </p:cTn>
                                        <p:tgtEl>
                                          <p:spTgt spid="2">
                                            <p:txEl>
                                              <p:pRg st="6"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2184" r="530" b="2794"/>
          <a:stretch/>
        </p:blipFill>
        <p:spPr>
          <a:xfrm>
            <a:off x="344557" y="291991"/>
            <a:ext cx="11502886" cy="6241331"/>
          </a:xfrm>
          <a:prstGeom prst="rect">
            <a:avLst/>
          </a:prstGeom>
          <a:effectLst>
            <a:softEdge rad="127000"/>
          </a:effectLst>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err="1" smtClean="0">
                <a:ln>
                  <a:solidFill>
                    <a:schemeClr val="bg1"/>
                  </a:solidFill>
                </a:ln>
                <a:solidFill>
                  <a:schemeClr val="tx1"/>
                </a:solidFill>
              </a:rPr>
              <a:t>Féminicides</a:t>
            </a:r>
            <a:r>
              <a:rPr lang="fr-FR" sz="8000" b="1" dirty="0" smtClean="0">
                <a:ln>
                  <a:solidFill>
                    <a:schemeClr val="bg1"/>
                  </a:solidFill>
                </a:ln>
                <a:solidFill>
                  <a:schemeClr val="tx1"/>
                </a:solidFill>
              </a:rPr>
              <a:t> </a:t>
            </a:r>
            <a:r>
              <a:rPr lang="fr-FR" sz="8000" b="1" dirty="0" smtClean="0">
                <a:ln>
                  <a:solidFill>
                    <a:schemeClr val="bg1"/>
                  </a:solidFill>
                </a:ln>
                <a:solidFill>
                  <a:schemeClr val="tx1"/>
                </a:solidFill>
              </a:rPr>
              <a:t>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19</a:t>
            </a:fld>
            <a:endParaRPr lang="fr-FR" sz="1600" b="1" noProof="0" dirty="0">
              <a:solidFill>
                <a:schemeClr val="tx1"/>
              </a:solidFill>
            </a:endParaRPr>
          </a:p>
        </p:txBody>
      </p:sp>
    </p:spTree>
    <p:extLst>
      <p:ext uri="{BB962C8B-B14F-4D97-AF65-F5344CB8AC3E}">
        <p14:creationId xmlns:p14="http://schemas.microsoft.com/office/powerpoint/2010/main" val="3339822010"/>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112</TotalTime>
  <Words>396</Words>
  <Application>Microsoft Office PowerPoint</Application>
  <PresentationFormat>Grand écran</PresentationFormat>
  <Paragraphs>89</Paragraphs>
  <Slides>19</Slides>
  <Notes>19</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19</vt:i4>
      </vt:variant>
    </vt:vector>
  </HeadingPairs>
  <TitlesOfParts>
    <vt:vector size="24"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20</cp:revision>
  <dcterms:created xsi:type="dcterms:W3CDTF">2019-07-13T13:50:14Z</dcterms:created>
  <dcterms:modified xsi:type="dcterms:W3CDTF">2019-09-06T17:43:11Z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