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wSaIfyNK6feOvebAQDcQQ==" hashData="VPyEFTD9C9a439nHIeKjTlch2cYfY/Ost9wQQC8Ky4XkYhD1LSJmkw9JjbKsNfBEoG8YNS+zsRFKI8HM8UHq7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5D67CD-0A05-4F8E-8746-396040C74158}" type="datetimeFigureOut">
              <a:rPr lang="fr-FR" smtClean="0"/>
              <a:t>18/11/2019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08EF71-05A4-41E2-AE14-70AC461D1923}" type="slidenum">
              <a:rPr lang="fr-FR" smtClean="0"/>
              <a:t>‹N°›</a:t>
            </a:fld>
            <a:endParaRPr lang="fr-FR"/>
          </a:p>
        </p:txBody>
      </p:sp>
    </p:spTree>
    <p:extLst>
      <p:ext uri="{BB962C8B-B14F-4D97-AF65-F5344CB8AC3E}">
        <p14:creationId xmlns:p14="http://schemas.microsoft.com/office/powerpoint/2010/main" val="1597292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a:t>
            </a:fld>
            <a:endParaRPr lang="fr-FR"/>
          </a:p>
        </p:txBody>
      </p:sp>
    </p:spTree>
    <p:extLst>
      <p:ext uri="{BB962C8B-B14F-4D97-AF65-F5344CB8AC3E}">
        <p14:creationId xmlns:p14="http://schemas.microsoft.com/office/powerpoint/2010/main" val="2175988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2</a:t>
            </a:fld>
            <a:endParaRPr lang="fr-FR"/>
          </a:p>
        </p:txBody>
      </p:sp>
    </p:spTree>
    <p:extLst>
      <p:ext uri="{BB962C8B-B14F-4D97-AF65-F5344CB8AC3E}">
        <p14:creationId xmlns:p14="http://schemas.microsoft.com/office/powerpoint/2010/main" val="258157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3</a:t>
            </a:fld>
            <a:endParaRPr lang="fr-FR"/>
          </a:p>
        </p:txBody>
      </p:sp>
    </p:spTree>
    <p:extLst>
      <p:ext uri="{BB962C8B-B14F-4D97-AF65-F5344CB8AC3E}">
        <p14:creationId xmlns:p14="http://schemas.microsoft.com/office/powerpoint/2010/main" val="264197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4</a:t>
            </a:fld>
            <a:endParaRPr lang="fr-FR"/>
          </a:p>
        </p:txBody>
      </p:sp>
    </p:spTree>
    <p:extLst>
      <p:ext uri="{BB962C8B-B14F-4D97-AF65-F5344CB8AC3E}">
        <p14:creationId xmlns:p14="http://schemas.microsoft.com/office/powerpoint/2010/main" val="2912729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5</a:t>
            </a:fld>
            <a:endParaRPr lang="fr-FR"/>
          </a:p>
        </p:txBody>
      </p:sp>
    </p:spTree>
    <p:extLst>
      <p:ext uri="{BB962C8B-B14F-4D97-AF65-F5344CB8AC3E}">
        <p14:creationId xmlns:p14="http://schemas.microsoft.com/office/powerpoint/2010/main" val="26929966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6</a:t>
            </a:fld>
            <a:endParaRPr lang="fr-FR"/>
          </a:p>
        </p:txBody>
      </p:sp>
    </p:spTree>
    <p:extLst>
      <p:ext uri="{BB962C8B-B14F-4D97-AF65-F5344CB8AC3E}">
        <p14:creationId xmlns:p14="http://schemas.microsoft.com/office/powerpoint/2010/main" val="74511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7</a:t>
            </a:fld>
            <a:endParaRPr lang="fr-FR"/>
          </a:p>
        </p:txBody>
      </p:sp>
    </p:spTree>
    <p:extLst>
      <p:ext uri="{BB962C8B-B14F-4D97-AF65-F5344CB8AC3E}">
        <p14:creationId xmlns:p14="http://schemas.microsoft.com/office/powerpoint/2010/main" val="3035515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8</a:t>
            </a:fld>
            <a:endParaRPr lang="fr-FR"/>
          </a:p>
        </p:txBody>
      </p:sp>
    </p:spTree>
    <p:extLst>
      <p:ext uri="{BB962C8B-B14F-4D97-AF65-F5344CB8AC3E}">
        <p14:creationId xmlns:p14="http://schemas.microsoft.com/office/powerpoint/2010/main" val="2797855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9</a:t>
            </a:fld>
            <a:endParaRPr lang="fr-FR"/>
          </a:p>
        </p:txBody>
      </p:sp>
    </p:spTree>
    <p:extLst>
      <p:ext uri="{BB962C8B-B14F-4D97-AF65-F5344CB8AC3E}">
        <p14:creationId xmlns:p14="http://schemas.microsoft.com/office/powerpoint/2010/main" val="2392311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10</a:t>
            </a:fld>
            <a:endParaRPr lang="fr-FR"/>
          </a:p>
        </p:txBody>
      </p:sp>
    </p:spTree>
    <p:extLst>
      <p:ext uri="{BB962C8B-B14F-4D97-AF65-F5344CB8AC3E}">
        <p14:creationId xmlns:p14="http://schemas.microsoft.com/office/powerpoint/2010/main" val="2183766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11</a:t>
            </a:fld>
            <a:endParaRPr lang="fr-FR"/>
          </a:p>
        </p:txBody>
      </p:sp>
    </p:spTree>
    <p:extLst>
      <p:ext uri="{BB962C8B-B14F-4D97-AF65-F5344CB8AC3E}">
        <p14:creationId xmlns:p14="http://schemas.microsoft.com/office/powerpoint/2010/main" val="701654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12</a:t>
            </a:fld>
            <a:endParaRPr lang="fr-FR"/>
          </a:p>
        </p:txBody>
      </p:sp>
    </p:spTree>
    <p:extLst>
      <p:ext uri="{BB962C8B-B14F-4D97-AF65-F5344CB8AC3E}">
        <p14:creationId xmlns:p14="http://schemas.microsoft.com/office/powerpoint/2010/main" val="3999740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13</a:t>
            </a:fld>
            <a:endParaRPr lang="fr-FR"/>
          </a:p>
        </p:txBody>
      </p:sp>
    </p:spTree>
    <p:extLst>
      <p:ext uri="{BB962C8B-B14F-4D97-AF65-F5344CB8AC3E}">
        <p14:creationId xmlns:p14="http://schemas.microsoft.com/office/powerpoint/2010/main" val="287855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B08EF71-05A4-41E2-AE14-70AC461D1923}" type="slidenum">
              <a:rPr lang="fr-FR" smtClean="0"/>
              <a:t>14</a:t>
            </a:fld>
            <a:endParaRPr lang="fr-FR"/>
          </a:p>
        </p:txBody>
      </p:sp>
    </p:spTree>
    <p:extLst>
      <p:ext uri="{BB962C8B-B14F-4D97-AF65-F5344CB8AC3E}">
        <p14:creationId xmlns:p14="http://schemas.microsoft.com/office/powerpoint/2010/main" val="4053145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97983A8-5F89-4ECA-98C2-C38F53B990A9}"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7139845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9C884D-997F-4B72-AB47-369BC21A3A50}"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18109180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AE36E16-A4BD-4453-B483-1D2A6FE63B36}"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4486869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36E3CCB-AFCE-44CD-BDAB-AA17F713458B}"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6044670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C9D7DC1-43A3-4269-8678-03C257784E42}" type="datetime1">
              <a:rPr lang="fr-FR" smtClean="0"/>
              <a:t>18/11/2019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95576855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2943276-ED51-4AD4-829B-0F63DAC6E87F}" type="datetime1">
              <a:rPr lang="fr-FR" smtClean="0"/>
              <a:t>18/11/2019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00316495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1C9DA8D-249E-4F1A-9C10-D22D6F1E5CB3}" type="datetime1">
              <a:rPr lang="fr-FR" smtClean="0"/>
              <a:t>18/11/2019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6277800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4E144DF-307F-4CFD-8CE6-B440E56A342B}"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282929344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1FB4254-EAC0-4D3D-ADE3-CCAFD1B3D688}" type="datetime1">
              <a:rPr lang="fr-FR" smtClean="0"/>
              <a:t>18/11/2019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40986863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6EB778E-0BA1-468B-98FA-78371A055D41}"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9948599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8B1CA0D-9055-47C1-B07E-B08C9A27D8B4}" type="datetime1">
              <a:rPr lang="fr-FR" smtClean="0"/>
              <a:t>18/11/2019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A5D70785-6445-4D62-A4E2-003BF4E03E73}" type="slidenum">
              <a:rPr lang="fr-FR" smtClean="0"/>
              <a:t>‹N°›</a:t>
            </a:fld>
            <a:endParaRPr lang="fr-FR"/>
          </a:p>
        </p:txBody>
      </p:sp>
    </p:spTree>
    <p:extLst>
      <p:ext uri="{BB962C8B-B14F-4D97-AF65-F5344CB8AC3E}">
        <p14:creationId xmlns:p14="http://schemas.microsoft.com/office/powerpoint/2010/main" val="15543518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31DEFF-7B34-4DCA-A97C-A058451146CE}" type="datetime1">
              <a:rPr lang="fr-FR" smtClean="0"/>
              <a:t>18/11/2019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D70785-6445-4D62-A4E2-003BF4E03E73}" type="slidenum">
              <a:rPr lang="fr-FR" smtClean="0"/>
              <a:t>‹N°›</a:t>
            </a:fld>
            <a:endParaRPr lang="fr-FR"/>
          </a:p>
        </p:txBody>
      </p:sp>
    </p:spTree>
    <p:extLst>
      <p:ext uri="{BB962C8B-B14F-4D97-AF65-F5344CB8AC3E}">
        <p14:creationId xmlns:p14="http://schemas.microsoft.com/office/powerpoint/2010/main" val="7615275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a:stretch>
            <a:fillRect/>
          </a:stretch>
        </p:blipFill>
        <p:spPr>
          <a:xfrm>
            <a:off x="1115878" y="526942"/>
            <a:ext cx="10058399" cy="5827985"/>
          </a:xfrm>
          <a:prstGeom prst="rect">
            <a:avLst/>
          </a:prstGeom>
          <a:effectLst>
            <a:softEdge rad="127000"/>
          </a:effectLst>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4" y="1556959"/>
            <a:ext cx="5986791" cy="4797968"/>
          </a:xfrm>
          <a:prstGeom prst="rect">
            <a:avLst/>
          </a:prstGeom>
        </p:spPr>
      </p:pic>
      <p:sp>
        <p:nvSpPr>
          <p:cNvPr id="7" name="Rectangle 6"/>
          <p:cNvSpPr/>
          <p:nvPr/>
        </p:nvSpPr>
        <p:spPr>
          <a:xfrm>
            <a:off x="978271" y="3091321"/>
            <a:ext cx="9886040" cy="3046988"/>
          </a:xfrm>
          <a:prstGeom prst="rect">
            <a:avLst/>
          </a:prstGeom>
          <a:noFill/>
        </p:spPr>
        <p:txBody>
          <a:bodyPr wrap="none" lIns="91440" tIns="45720" rIns="91440" bIns="45720">
            <a:spAutoFit/>
          </a:bodyPr>
          <a:lstStyle/>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Femmes amoureuses N° 1</a:t>
            </a:r>
          </a:p>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 par Lande</a:t>
            </a:r>
            <a:endParaRPr lang="fr-FR" sz="9600" b="1" cap="none" spc="50" dirty="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endParaRP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a:t>
            </a:fld>
            <a:endParaRPr lang="fr-FR" sz="1600" b="1" dirty="0">
              <a:solidFill>
                <a:srgbClr val="FF0000"/>
              </a:solidFill>
            </a:endParaRPr>
          </a:p>
        </p:txBody>
      </p:sp>
    </p:spTree>
    <p:extLst>
      <p:ext uri="{BB962C8B-B14F-4D97-AF65-F5344CB8AC3E}">
        <p14:creationId xmlns:p14="http://schemas.microsoft.com/office/powerpoint/2010/main" val="3347954324"/>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Vous les femmes_42_001.wav"/>
          </p:stSnd>
        </p:sndAc>
      </p:transition>
    </mc:Choice>
    <mc:Fallback>
      <p:transition spd="slow" advTm="12000">
        <p:fade/>
        <p:sndAc>
          <p:stSnd loop="1">
            <p:snd r:embed="rId3" name="Vous les femmes_4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7">
                                            <p:txEl>
                                              <p:pRg st="0" end="0"/>
                                            </p:txEl>
                                          </p:spTgt>
                                        </p:tgtEl>
                                        <p:attrNameLst>
                                          <p:attrName>ppt_w</p:attrName>
                                        </p:attrNameLst>
                                      </p:cBhvr>
                                    </p:anim>
                                    <p:anim by="(#ppt_w*0.50)" calcmode="lin" valueType="num">
                                      <p:cBhvr>
                                        <p:cTn id="22" dur="500" decel="50000" autoRev="1" fill="hold">
                                          <p:stCondLst>
                                            <p:cond delay="0"/>
                                          </p:stCondLst>
                                        </p:cTn>
                                        <p:tgtEl>
                                          <p:spTgt spid="7">
                                            <p:txEl>
                                              <p:pRg st="0" end="0"/>
                                            </p:txEl>
                                          </p:spTgt>
                                        </p:tgtEl>
                                        <p:attrNameLst>
                                          <p:attrName>ppt_x</p:attrName>
                                        </p:attrNameLst>
                                      </p:cBhvr>
                                    </p:anim>
                                    <p:anim from="(-#ppt_h/2)" to="(#ppt_y)" calcmode="lin" valueType="num">
                                      <p:cBhvr>
                                        <p:cTn id="23" dur="1000" fill="hold">
                                          <p:stCondLst>
                                            <p:cond delay="0"/>
                                          </p:stCondLst>
                                        </p:cTn>
                                        <p:tgtEl>
                                          <p:spTgt spid="7">
                                            <p:txEl>
                                              <p:pRg st="0" end="0"/>
                                            </p:txEl>
                                          </p:spTgt>
                                        </p:tgtEl>
                                        <p:attrNameLst>
                                          <p:attrName>ppt_y</p:attrName>
                                        </p:attrNameLst>
                                      </p:cBhvr>
                                    </p:anim>
                                    <p:animRot by="21600000">
                                      <p:cBhvr>
                                        <p:cTn id="24" dur="1000" fill="hold">
                                          <p:stCondLst>
                                            <p:cond delay="0"/>
                                          </p:stCondLst>
                                        </p:cTn>
                                        <p:tgtEl>
                                          <p:spTgt spid="7">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7">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7">
                                            <p:txEl>
                                              <p:pRg st="1" end="1"/>
                                            </p:txEl>
                                          </p:spTgt>
                                        </p:tgtEl>
                                        <p:attrNameLst>
                                          <p:attrName>ppt_w</p:attrName>
                                        </p:attrNameLst>
                                      </p:cBhvr>
                                    </p:anim>
                                    <p:anim by="(#ppt_w*0.50)" calcmode="lin" valueType="num">
                                      <p:cBhvr>
                                        <p:cTn id="30" dur="500" decel="50000" autoRev="1" fill="hold">
                                          <p:stCondLst>
                                            <p:cond delay="0"/>
                                          </p:stCondLst>
                                        </p:cTn>
                                        <p:tgtEl>
                                          <p:spTgt spid="7">
                                            <p:txEl>
                                              <p:pRg st="1" end="1"/>
                                            </p:txEl>
                                          </p:spTgt>
                                        </p:tgtEl>
                                        <p:attrNameLst>
                                          <p:attrName>ppt_x</p:attrName>
                                        </p:attrNameLst>
                                      </p:cBhvr>
                                    </p:anim>
                                    <p:anim from="(-#ppt_h/2)" to="(#ppt_y)" calcmode="lin" valueType="num">
                                      <p:cBhvr>
                                        <p:cTn id="31" dur="1000" fill="hold">
                                          <p:stCondLst>
                                            <p:cond delay="0"/>
                                          </p:stCondLst>
                                        </p:cTn>
                                        <p:tgtEl>
                                          <p:spTgt spid="7">
                                            <p:txEl>
                                              <p:pRg st="1" end="1"/>
                                            </p:txEl>
                                          </p:spTgt>
                                        </p:tgtEl>
                                        <p:attrNameLst>
                                          <p:attrName>ppt_y</p:attrName>
                                        </p:attrNameLst>
                                      </p:cBhvr>
                                    </p:anim>
                                    <p:animRot by="21600000">
                                      <p:cBhvr>
                                        <p:cTn id="32"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2</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828801" y="619933"/>
            <a:ext cx="8652466" cy="5542504"/>
          </a:xfrm>
          <a:prstGeom prst="rect">
            <a:avLst/>
          </a:prstGeom>
          <a:effectLst>
            <a:softEdge rad="127000"/>
          </a:effectLst>
        </p:spPr>
      </p:pic>
      <p:sp>
        <p:nvSpPr>
          <p:cNvPr id="3" name="Rectangle 2"/>
          <p:cNvSpPr/>
          <p:nvPr/>
        </p:nvSpPr>
        <p:spPr>
          <a:xfrm>
            <a:off x="1802827" y="1720840"/>
            <a:ext cx="8559795" cy="3416320"/>
          </a:xfrm>
          <a:prstGeom prst="rect">
            <a:avLst/>
          </a:prstGeom>
        </p:spPr>
        <p:txBody>
          <a:bodyPr wrap="square">
            <a:spAutoFit/>
          </a:bodyPr>
          <a:lstStyle/>
          <a:p>
            <a:r>
              <a:rPr lang="fr-FR" sz="5400" b="1" dirty="0">
                <a:solidFill>
                  <a:schemeClr val="bg1"/>
                </a:solidFill>
                <a:latin typeface="Edwardian Script ITC" panose="030303020407070D0804" pitchFamily="66" charset="0"/>
              </a:rPr>
              <a:t>Grand sourire, yeux qui pétillent, il y a des signes qui ne trompent pas ! Votre collègue de bureau arrive maquillée, enjouée, se met à faire attention à ce qu’elle mange.</a:t>
            </a:r>
          </a:p>
        </p:txBody>
      </p:sp>
    </p:spTree>
    <p:extLst>
      <p:ext uri="{BB962C8B-B14F-4D97-AF65-F5344CB8AC3E}">
        <p14:creationId xmlns:p14="http://schemas.microsoft.com/office/powerpoint/2010/main" val="9670719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3</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251765" y="650930"/>
            <a:ext cx="9800704" cy="5493234"/>
          </a:xfrm>
          <a:prstGeom prst="rect">
            <a:avLst/>
          </a:prstGeom>
          <a:effectLst>
            <a:softEdge rad="127000"/>
          </a:effectLst>
        </p:spPr>
      </p:pic>
      <p:sp>
        <p:nvSpPr>
          <p:cNvPr id="3" name="Rectangle 2"/>
          <p:cNvSpPr/>
          <p:nvPr/>
        </p:nvSpPr>
        <p:spPr>
          <a:xfrm>
            <a:off x="911890" y="488299"/>
            <a:ext cx="10480453" cy="5909310"/>
          </a:xfrm>
          <a:prstGeom prst="rect">
            <a:avLst/>
          </a:prstGeom>
        </p:spPr>
        <p:txBody>
          <a:bodyPr wrap="square">
            <a:spAutoFit/>
          </a:bodyPr>
          <a:lstStyle/>
          <a:p>
            <a:r>
              <a:rPr lang="fr-FR" sz="5400" b="1" dirty="0" smtClean="0">
                <a:solidFill>
                  <a:schemeClr val="bg1"/>
                </a:solidFill>
                <a:latin typeface="Edwardian Script ITC" panose="030303020407070D0804" pitchFamily="66" charset="0"/>
              </a:rPr>
              <a:t>Le </a:t>
            </a:r>
            <a:r>
              <a:rPr lang="fr-FR" sz="5400" b="1" dirty="0">
                <a:solidFill>
                  <a:schemeClr val="bg1"/>
                </a:solidFill>
                <a:latin typeface="Edwardian Script ITC" panose="030303020407070D0804" pitchFamily="66" charset="0"/>
              </a:rPr>
              <a:t>regard ne trompe pas ! Une femme qui regarde son homme avec des yeux grands écarquillés, qui le couve des yeux dès qu’il parle, pas de doute, c’est une femme amoureuse</a:t>
            </a:r>
            <a:r>
              <a:rPr lang="fr-FR" sz="5400" b="1" dirty="0" smtClean="0">
                <a:solidFill>
                  <a:schemeClr val="bg1"/>
                </a:solidFill>
                <a:latin typeface="Edwardian Script ITC" panose="030303020407070D0804" pitchFamily="66" charset="0"/>
              </a:rPr>
              <a:t>.</a:t>
            </a:r>
            <a:endParaRPr lang="fr-FR" sz="5400" b="1" dirty="0">
              <a:solidFill>
                <a:schemeClr val="bg1"/>
              </a:solidFill>
              <a:latin typeface="Edwardian Script ITC" panose="030303020407070D0804" pitchFamily="66" charset="0"/>
            </a:endParaRPr>
          </a:p>
          <a:p>
            <a:r>
              <a:rPr lang="fr-FR" sz="5400" b="1" dirty="0">
                <a:solidFill>
                  <a:schemeClr val="bg1"/>
                </a:solidFill>
                <a:latin typeface="Edwardian Script ITC" panose="030303020407070D0804" pitchFamily="66" charset="0"/>
              </a:rPr>
              <a:t>L’intensité du regard trahit les émotions et sentiments. Si les yeux de votre compagne brillent dès qu’elle vous aperçoit, vous pouvez être rassurés, Messieurs.</a:t>
            </a:r>
          </a:p>
        </p:txBody>
      </p:sp>
    </p:spTree>
    <p:extLst>
      <p:ext uri="{BB962C8B-B14F-4D97-AF65-F5344CB8AC3E}">
        <p14:creationId xmlns:p14="http://schemas.microsoft.com/office/powerpoint/2010/main" val="1991680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4</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034895" y="582128"/>
            <a:ext cx="10122210" cy="5693743"/>
          </a:xfrm>
          <a:prstGeom prst="rect">
            <a:avLst/>
          </a:prstGeom>
          <a:effectLst>
            <a:softEdge rad="127000"/>
          </a:effectLst>
        </p:spPr>
      </p:pic>
      <p:sp>
        <p:nvSpPr>
          <p:cNvPr id="3" name="Rectangle 2"/>
          <p:cNvSpPr/>
          <p:nvPr/>
        </p:nvSpPr>
        <p:spPr>
          <a:xfrm>
            <a:off x="1157709" y="487036"/>
            <a:ext cx="9925873" cy="5909310"/>
          </a:xfrm>
          <a:prstGeom prst="rect">
            <a:avLst/>
          </a:prstGeom>
        </p:spPr>
        <p:txBody>
          <a:bodyPr wrap="square">
            <a:spAutoFit/>
          </a:bodyPr>
          <a:lstStyle/>
          <a:p>
            <a:r>
              <a:rPr lang="fr-FR" sz="5400" b="1" dirty="0">
                <a:ln>
                  <a:solidFill>
                    <a:sysClr val="windowText" lastClr="000000"/>
                  </a:solidFill>
                </a:ln>
                <a:solidFill>
                  <a:schemeClr val="bg1"/>
                </a:solidFill>
                <a:latin typeface="Edwardian Script ITC" panose="030303020407070D0804" pitchFamily="66" charset="0"/>
              </a:rPr>
              <a:t>L’apparence</a:t>
            </a:r>
          </a:p>
          <a:p>
            <a:r>
              <a:rPr lang="fr-FR" sz="5400" b="1" dirty="0">
                <a:ln>
                  <a:solidFill>
                    <a:sysClr val="windowText" lastClr="000000"/>
                  </a:solidFill>
                </a:ln>
                <a:solidFill>
                  <a:schemeClr val="bg1"/>
                </a:solidFill>
                <a:latin typeface="Edwardian Script ITC" panose="030303020407070D0804" pitchFamily="66" charset="0"/>
              </a:rPr>
              <a:t>Une femme amoureuse est une femme qui cherche à plaire et prend soin d’elle ! Par conséquent, si vous observez des changements dans ses vêtements, ses chaussures, sa façon de se maquiller, de se coiffer, vous pouvez être certain qu’il y a un homme dans sa vie et qu’elle cherche à le séduire. </a:t>
            </a:r>
          </a:p>
        </p:txBody>
      </p:sp>
    </p:spTree>
    <p:extLst>
      <p:ext uri="{BB962C8B-B14F-4D97-AF65-F5344CB8AC3E}">
        <p14:creationId xmlns:p14="http://schemas.microsoft.com/office/powerpoint/2010/main" val="3458967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5</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5776" y="611753"/>
            <a:ext cx="8276095" cy="5517396"/>
          </a:xfrm>
          <a:prstGeom prst="rect">
            <a:avLst/>
          </a:prstGeom>
          <a:effectLst>
            <a:softEdge rad="127000"/>
          </a:effectLst>
        </p:spPr>
      </p:pic>
      <p:sp>
        <p:nvSpPr>
          <p:cNvPr id="3" name="Rectangle 2"/>
          <p:cNvSpPr/>
          <p:nvPr/>
        </p:nvSpPr>
        <p:spPr>
          <a:xfrm>
            <a:off x="723539" y="392988"/>
            <a:ext cx="10920568" cy="6001643"/>
          </a:xfrm>
          <a:prstGeom prst="rect">
            <a:avLst/>
          </a:prstGeom>
        </p:spPr>
        <p:txBody>
          <a:bodyPr wrap="square">
            <a:spAutoFit/>
          </a:bodyPr>
          <a:lstStyle/>
          <a:p>
            <a:r>
              <a:rPr lang="fr-FR" sz="4800" b="1" dirty="0">
                <a:ln>
                  <a:solidFill>
                    <a:sysClr val="windowText" lastClr="000000"/>
                  </a:solidFill>
                </a:ln>
                <a:solidFill>
                  <a:schemeClr val="bg1"/>
                </a:solidFill>
                <a:latin typeface="Edwardian Script ITC" panose="030303020407070D0804" pitchFamily="66" charset="0"/>
              </a:rPr>
              <a:t>L’attitude</a:t>
            </a:r>
          </a:p>
          <a:p>
            <a:r>
              <a:rPr lang="fr-FR" sz="4800" b="1" dirty="0">
                <a:ln>
                  <a:solidFill>
                    <a:sysClr val="windowText" lastClr="000000"/>
                  </a:solidFill>
                </a:ln>
                <a:solidFill>
                  <a:schemeClr val="bg1"/>
                </a:solidFill>
                <a:latin typeface="Edwardian Script ITC" panose="030303020407070D0804" pitchFamily="66" charset="0"/>
              </a:rPr>
              <a:t>Une femme amoureuse est une femme épanouie, et cela se voit à son attitude. C’est une femme pétillante. Elle se sent bien dans sa tête, dans son corps, renoue avec l’insouciance de l’enfant, se sent incroyablement légère</a:t>
            </a:r>
            <a:r>
              <a:rPr lang="fr-FR" sz="4800" b="1" dirty="0" smtClean="0">
                <a:ln>
                  <a:solidFill>
                    <a:sysClr val="windowText" lastClr="000000"/>
                  </a:solidFill>
                </a:ln>
                <a:solidFill>
                  <a:schemeClr val="bg1"/>
                </a:solidFill>
                <a:latin typeface="Edwardian Script ITC" panose="030303020407070D0804" pitchFamily="66" charset="0"/>
              </a:rPr>
              <a:t>.</a:t>
            </a:r>
            <a:endParaRPr lang="fr-FR" sz="4800" b="1" dirty="0">
              <a:ln>
                <a:solidFill>
                  <a:sysClr val="windowText" lastClr="000000"/>
                </a:solidFill>
              </a:ln>
              <a:solidFill>
                <a:schemeClr val="bg1"/>
              </a:solidFill>
              <a:latin typeface="Edwardian Script ITC" panose="030303020407070D0804" pitchFamily="66" charset="0"/>
            </a:endParaRPr>
          </a:p>
          <a:p>
            <a:r>
              <a:rPr lang="fr-FR" sz="4800" b="1" dirty="0">
                <a:ln>
                  <a:solidFill>
                    <a:sysClr val="windowText" lastClr="000000"/>
                  </a:solidFill>
                </a:ln>
                <a:solidFill>
                  <a:schemeClr val="bg1"/>
                </a:solidFill>
                <a:latin typeface="Edwardian Script ITC" panose="030303020407070D0804" pitchFamily="66" charset="0"/>
              </a:rPr>
              <a:t>Elle a le sentiment que tout lui réussit et voit la vie en rose. Elle sourit tout le temps, rit de tout. Bref l’amour donne des ailes et la joie de vivre.</a:t>
            </a:r>
          </a:p>
        </p:txBody>
      </p:sp>
    </p:spTree>
    <p:extLst>
      <p:ext uri="{BB962C8B-B14F-4D97-AF65-F5344CB8AC3E}">
        <p14:creationId xmlns:p14="http://schemas.microsoft.com/office/powerpoint/2010/main" val="68957108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6</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2433234" y="596685"/>
            <a:ext cx="7439186" cy="5579390"/>
          </a:xfrm>
          <a:prstGeom prst="rect">
            <a:avLst/>
          </a:prstGeom>
          <a:effectLst>
            <a:softEdge rad="127000"/>
          </a:effectLst>
        </p:spPr>
      </p:pic>
      <p:sp>
        <p:nvSpPr>
          <p:cNvPr id="3" name="Rectangle 2"/>
          <p:cNvSpPr/>
          <p:nvPr/>
        </p:nvSpPr>
        <p:spPr>
          <a:xfrm>
            <a:off x="855683" y="417834"/>
            <a:ext cx="10594287" cy="5909310"/>
          </a:xfrm>
          <a:prstGeom prst="rect">
            <a:avLst/>
          </a:prstGeom>
        </p:spPr>
        <p:txBody>
          <a:bodyPr wrap="square">
            <a:spAutoFit/>
          </a:bodyPr>
          <a:lstStyle/>
          <a:p>
            <a:r>
              <a:rPr lang="fr-FR" sz="5400" b="1" dirty="0">
                <a:ln>
                  <a:solidFill>
                    <a:sysClr val="windowText" lastClr="000000"/>
                  </a:solidFill>
                </a:ln>
                <a:solidFill>
                  <a:schemeClr val="bg1"/>
                </a:solidFill>
                <a:latin typeface="Edwardian Script ITC" panose="030303020407070D0804" pitchFamily="66" charset="0"/>
              </a:rPr>
              <a:t>La jalousie </a:t>
            </a:r>
          </a:p>
          <a:p>
            <a:r>
              <a:rPr lang="fr-FR" sz="5400" b="1" dirty="0">
                <a:ln>
                  <a:solidFill>
                    <a:sysClr val="windowText" lastClr="000000"/>
                  </a:solidFill>
                </a:ln>
                <a:solidFill>
                  <a:schemeClr val="bg1"/>
                </a:solidFill>
                <a:latin typeface="Edwardian Script ITC" panose="030303020407070D0804" pitchFamily="66" charset="0"/>
              </a:rPr>
              <a:t>L’amour a ses revers. Sachez Messieurs qu’une femme amoureuse est aussi très possessive et jalouse. Par conséquent, elle risque de vous surveiller, de traquer votre profil </a:t>
            </a:r>
            <a:r>
              <a:rPr lang="fr-FR" sz="5400" b="1" dirty="0" err="1">
                <a:ln>
                  <a:solidFill>
                    <a:sysClr val="windowText" lastClr="000000"/>
                  </a:solidFill>
                </a:ln>
                <a:solidFill>
                  <a:schemeClr val="bg1"/>
                </a:solidFill>
                <a:latin typeface="Edwardian Script ITC" panose="030303020407070D0804" pitchFamily="66" charset="0"/>
              </a:rPr>
              <a:t>facebook</a:t>
            </a:r>
            <a:r>
              <a:rPr lang="fr-FR" sz="5400" b="1" dirty="0">
                <a:ln>
                  <a:solidFill>
                    <a:sysClr val="windowText" lastClr="000000"/>
                  </a:solidFill>
                </a:ln>
                <a:solidFill>
                  <a:schemeClr val="bg1"/>
                </a:solidFill>
                <a:latin typeface="Edwardian Script ITC" panose="030303020407070D0804" pitchFamily="66" charset="0"/>
              </a:rPr>
              <a:t>, de fouiller dans vos poches, de surveiller vos </a:t>
            </a:r>
            <a:r>
              <a:rPr lang="fr-FR" sz="5400" b="1" dirty="0" err="1">
                <a:ln>
                  <a:solidFill>
                    <a:sysClr val="windowText" lastClr="000000"/>
                  </a:solidFill>
                </a:ln>
                <a:solidFill>
                  <a:schemeClr val="bg1"/>
                </a:solidFill>
                <a:latin typeface="Edwardian Script ITC" panose="030303020407070D0804" pitchFamily="66" charset="0"/>
              </a:rPr>
              <a:t>textos</a:t>
            </a:r>
            <a:r>
              <a:rPr lang="fr-FR" sz="5400" b="1" dirty="0">
                <a:ln>
                  <a:solidFill>
                    <a:sysClr val="windowText" lastClr="000000"/>
                  </a:solidFill>
                </a:ln>
                <a:solidFill>
                  <a:schemeClr val="bg1"/>
                </a:solidFill>
                <a:latin typeface="Edwardian Script ITC" panose="030303020407070D0804" pitchFamily="66" charset="0"/>
              </a:rPr>
              <a:t> sur votre téléphone portable. Elle veut savoir où vous êtes et se ronge les sangs dès que vous êtes loin d’elle.</a:t>
            </a:r>
          </a:p>
        </p:txBody>
      </p:sp>
    </p:spTree>
    <p:extLst>
      <p:ext uri="{BB962C8B-B14F-4D97-AF65-F5344CB8AC3E}">
        <p14:creationId xmlns:p14="http://schemas.microsoft.com/office/powerpoint/2010/main" val="88798042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7</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938337" y="657225"/>
            <a:ext cx="8315325" cy="5543550"/>
          </a:xfrm>
          <a:prstGeom prst="rect">
            <a:avLst/>
          </a:prstGeom>
          <a:effectLst>
            <a:softEdge rad="127000"/>
          </a:effectLst>
        </p:spPr>
      </p:pic>
      <p:sp>
        <p:nvSpPr>
          <p:cNvPr id="3" name="Rectangle 2"/>
          <p:cNvSpPr/>
          <p:nvPr/>
        </p:nvSpPr>
        <p:spPr>
          <a:xfrm>
            <a:off x="892342" y="889843"/>
            <a:ext cx="10407316" cy="5078313"/>
          </a:xfrm>
          <a:prstGeom prst="rect">
            <a:avLst/>
          </a:prstGeom>
        </p:spPr>
        <p:txBody>
          <a:bodyPr wrap="square">
            <a:spAutoFit/>
          </a:bodyPr>
          <a:lstStyle/>
          <a:p>
            <a:r>
              <a:rPr lang="fr-FR" sz="5400" b="1" dirty="0">
                <a:ln>
                  <a:solidFill>
                    <a:sysClr val="windowText" lastClr="000000"/>
                  </a:solidFill>
                </a:ln>
                <a:solidFill>
                  <a:schemeClr val="bg1"/>
                </a:solidFill>
                <a:latin typeface="Edwardian Script ITC" panose="030303020407070D0804" pitchFamily="66" charset="0"/>
              </a:rPr>
              <a:t> Le régime</a:t>
            </a:r>
          </a:p>
          <a:p>
            <a:r>
              <a:rPr lang="fr-FR" sz="5400" b="1" dirty="0">
                <a:ln>
                  <a:solidFill>
                    <a:sysClr val="windowText" lastClr="000000"/>
                  </a:solidFill>
                </a:ln>
                <a:solidFill>
                  <a:schemeClr val="bg1"/>
                </a:solidFill>
                <a:latin typeface="Edwardian Script ITC" panose="030303020407070D0804" pitchFamily="66" charset="0"/>
              </a:rPr>
              <a:t>Vivre d’amour et d’eau fraîche ! L’expression est vraie. Une femme amoureuse se nourrit de ses sentiments. Par conséquent, son appétit est réduit </a:t>
            </a:r>
            <a:r>
              <a:rPr lang="fr-FR" sz="5400" b="1" dirty="0" smtClean="0">
                <a:ln>
                  <a:solidFill>
                    <a:sysClr val="windowText" lastClr="000000"/>
                  </a:solidFill>
                </a:ln>
                <a:solidFill>
                  <a:schemeClr val="bg1"/>
                </a:solidFill>
                <a:latin typeface="Edwardian Script ITC" panose="030303020407070D0804" pitchFamily="66" charset="0"/>
              </a:rPr>
              <a:t>!</a:t>
            </a:r>
            <a:endParaRPr lang="fr-FR" sz="5400" b="1" dirty="0">
              <a:ln>
                <a:solidFill>
                  <a:sysClr val="windowText" lastClr="000000"/>
                </a:solidFill>
              </a:ln>
              <a:solidFill>
                <a:schemeClr val="bg1"/>
              </a:solidFill>
              <a:latin typeface="Edwardian Script ITC" panose="030303020407070D0804" pitchFamily="66" charset="0"/>
            </a:endParaRPr>
          </a:p>
          <a:p>
            <a:r>
              <a:rPr lang="fr-FR" sz="5400" b="1" dirty="0">
                <a:ln>
                  <a:solidFill>
                    <a:sysClr val="windowText" lastClr="000000"/>
                  </a:solidFill>
                </a:ln>
                <a:solidFill>
                  <a:schemeClr val="bg1"/>
                </a:solidFill>
                <a:latin typeface="Edwardian Script ITC" panose="030303020407070D0804" pitchFamily="66" charset="0"/>
              </a:rPr>
              <a:t>De plus, elle fait attention à sa ligne et à sa silhouette, évite les pâtisseries et tout ce qui est calorique.</a:t>
            </a:r>
          </a:p>
        </p:txBody>
      </p:sp>
    </p:spTree>
    <p:extLst>
      <p:ext uri="{BB962C8B-B14F-4D97-AF65-F5344CB8AC3E}">
        <p14:creationId xmlns:p14="http://schemas.microsoft.com/office/powerpoint/2010/main" val="20880556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8</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906292" y="623955"/>
            <a:ext cx="8369083" cy="5617024"/>
          </a:xfrm>
          <a:prstGeom prst="rect">
            <a:avLst/>
          </a:prstGeom>
          <a:effectLst>
            <a:softEdge rad="127000"/>
          </a:effectLst>
        </p:spPr>
      </p:pic>
      <p:sp>
        <p:nvSpPr>
          <p:cNvPr id="3" name="Rectangle 2"/>
          <p:cNvSpPr/>
          <p:nvPr/>
        </p:nvSpPr>
        <p:spPr>
          <a:xfrm>
            <a:off x="844798" y="325464"/>
            <a:ext cx="10551695" cy="6001643"/>
          </a:xfrm>
          <a:prstGeom prst="rect">
            <a:avLst/>
          </a:prstGeom>
        </p:spPr>
        <p:txBody>
          <a:bodyPr wrap="square">
            <a:spAutoFit/>
          </a:bodyPr>
          <a:lstStyle/>
          <a:p>
            <a:r>
              <a:rPr lang="fr-FR" sz="4800" b="1" dirty="0">
                <a:ln>
                  <a:solidFill>
                    <a:schemeClr val="tx1"/>
                  </a:solidFill>
                </a:ln>
                <a:solidFill>
                  <a:schemeClr val="bg1"/>
                </a:solidFill>
                <a:latin typeface="Edwardian Script ITC" panose="030303020407070D0804" pitchFamily="66" charset="0"/>
              </a:rPr>
              <a:t>La confiance</a:t>
            </a:r>
          </a:p>
          <a:p>
            <a:r>
              <a:rPr lang="fr-FR" sz="4800" b="1" dirty="0">
                <a:ln>
                  <a:solidFill>
                    <a:schemeClr val="tx1"/>
                  </a:solidFill>
                </a:ln>
                <a:solidFill>
                  <a:schemeClr val="bg1"/>
                </a:solidFill>
                <a:latin typeface="Edwardian Script ITC" panose="030303020407070D0804" pitchFamily="66" charset="0"/>
              </a:rPr>
              <a:t>Une femme amoureuse est une femme qui se confie plus facilement, plus expansive, c’est une femme plus sûre d’elle car elle se sent forte. Elle rayonne et sa confiance est communicative</a:t>
            </a:r>
            <a:r>
              <a:rPr lang="fr-FR" sz="4800" b="1" dirty="0" smtClean="0">
                <a:ln>
                  <a:solidFill>
                    <a:schemeClr val="tx1"/>
                  </a:solidFill>
                </a:ln>
                <a:solidFill>
                  <a:schemeClr val="bg1"/>
                </a:solidFill>
                <a:latin typeface="Edwardian Script ITC" panose="030303020407070D0804" pitchFamily="66" charset="0"/>
              </a:rPr>
              <a:t>.</a:t>
            </a:r>
            <a:endParaRPr lang="fr-FR" sz="4800" b="1" dirty="0">
              <a:solidFill>
                <a:schemeClr val="bg1"/>
              </a:solidFill>
              <a:latin typeface="Edwardian Script ITC" panose="030303020407070D0804" pitchFamily="66" charset="0"/>
            </a:endParaRPr>
          </a:p>
          <a:p>
            <a:r>
              <a:rPr lang="fr-FR" sz="4800" b="1" dirty="0">
                <a:ln>
                  <a:solidFill>
                    <a:schemeClr val="tx1"/>
                  </a:solidFill>
                </a:ln>
                <a:solidFill>
                  <a:schemeClr val="bg1"/>
                </a:solidFill>
                <a:latin typeface="Edwardian Script ITC" panose="030303020407070D0804" pitchFamily="66" charset="0"/>
              </a:rPr>
              <a:t>Au travail, c’est un véritable </a:t>
            </a:r>
            <a:r>
              <a:rPr lang="fr-FR" sz="4800" b="1" dirty="0" err="1">
                <a:ln>
                  <a:solidFill>
                    <a:schemeClr val="tx1"/>
                  </a:solidFill>
                </a:ln>
                <a:solidFill>
                  <a:schemeClr val="bg1"/>
                </a:solidFill>
                <a:latin typeface="Edwardian Script ITC" panose="030303020407070D0804" pitchFamily="66" charset="0"/>
              </a:rPr>
              <a:t>Zébulon</a:t>
            </a:r>
            <a:r>
              <a:rPr lang="fr-FR" sz="4800" b="1" dirty="0">
                <a:ln>
                  <a:solidFill>
                    <a:schemeClr val="tx1"/>
                  </a:solidFill>
                </a:ln>
                <a:solidFill>
                  <a:schemeClr val="bg1"/>
                </a:solidFill>
                <a:latin typeface="Edwardian Script ITC" panose="030303020407070D0804" pitchFamily="66" charset="0"/>
              </a:rPr>
              <a:t>. Jamais fatiguée, elle entreprend tout avec une force inouïe. Forcément, elle est dopée à la sérotonine, l’hormone du bonheur.</a:t>
            </a:r>
          </a:p>
        </p:txBody>
      </p:sp>
    </p:spTree>
    <p:extLst>
      <p:ext uri="{BB962C8B-B14F-4D97-AF65-F5344CB8AC3E}">
        <p14:creationId xmlns:p14="http://schemas.microsoft.com/office/powerpoint/2010/main" val="171170975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9</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363851" y="774915"/>
            <a:ext cx="9450522" cy="5315919"/>
          </a:xfrm>
          <a:prstGeom prst="rect">
            <a:avLst/>
          </a:prstGeom>
          <a:effectLst>
            <a:softEdge rad="127000"/>
          </a:effectLst>
        </p:spPr>
      </p:pic>
      <p:sp>
        <p:nvSpPr>
          <p:cNvPr id="3" name="Rectangle 2"/>
          <p:cNvSpPr/>
          <p:nvPr/>
        </p:nvSpPr>
        <p:spPr>
          <a:xfrm>
            <a:off x="874877" y="353996"/>
            <a:ext cx="10491536" cy="6001643"/>
          </a:xfrm>
          <a:prstGeom prst="rect">
            <a:avLst/>
          </a:prstGeom>
        </p:spPr>
        <p:txBody>
          <a:bodyPr wrap="square">
            <a:spAutoFit/>
          </a:bodyPr>
          <a:lstStyle/>
          <a:p>
            <a:r>
              <a:rPr lang="fr-FR" sz="4800" b="1" dirty="0">
                <a:ln>
                  <a:solidFill>
                    <a:schemeClr val="tx1"/>
                  </a:solidFill>
                </a:ln>
                <a:solidFill>
                  <a:schemeClr val="bg1"/>
                </a:solidFill>
                <a:latin typeface="Edwardian Script ITC" panose="030303020407070D0804" pitchFamily="66" charset="0"/>
              </a:rPr>
              <a:t> L’attention</a:t>
            </a:r>
          </a:p>
          <a:p>
            <a:r>
              <a:rPr lang="fr-FR" sz="4800" b="1" dirty="0">
                <a:ln>
                  <a:solidFill>
                    <a:schemeClr val="tx1"/>
                  </a:solidFill>
                </a:ln>
                <a:solidFill>
                  <a:schemeClr val="bg1"/>
                </a:solidFill>
                <a:latin typeface="Edwardian Script ITC" panose="030303020407070D0804" pitchFamily="66" charset="0"/>
              </a:rPr>
              <a:t>Une femme amoureuse est attentionnée ! Elle se met aux fourneaux alors que jusqu’à présent, elle ne faisait que réchauffer des plats préparés</a:t>
            </a:r>
            <a:r>
              <a:rPr lang="fr-FR" sz="4800" b="1" dirty="0" smtClean="0">
                <a:ln>
                  <a:solidFill>
                    <a:schemeClr val="tx1"/>
                  </a:solidFill>
                </a:ln>
                <a:solidFill>
                  <a:schemeClr val="bg1"/>
                </a:solidFill>
                <a:latin typeface="Edwardian Script ITC" panose="030303020407070D0804" pitchFamily="66" charset="0"/>
              </a:rPr>
              <a:t>.</a:t>
            </a:r>
            <a:endParaRPr lang="fr-FR" sz="4800" b="1" dirty="0">
              <a:ln>
                <a:solidFill>
                  <a:schemeClr val="tx1"/>
                </a:solidFill>
              </a:ln>
              <a:solidFill>
                <a:schemeClr val="bg1"/>
              </a:solidFill>
              <a:latin typeface="Edwardian Script ITC" panose="030303020407070D0804" pitchFamily="66" charset="0"/>
            </a:endParaRPr>
          </a:p>
          <a:p>
            <a:r>
              <a:rPr lang="fr-FR" sz="4800" b="1" dirty="0">
                <a:ln>
                  <a:solidFill>
                    <a:schemeClr val="tx1"/>
                  </a:solidFill>
                </a:ln>
                <a:solidFill>
                  <a:schemeClr val="bg1"/>
                </a:solidFill>
                <a:latin typeface="Edwardian Script ITC" panose="030303020407070D0804" pitchFamily="66" charset="0"/>
              </a:rPr>
              <a:t>Elle regarde les livres de recettes, s’intéresse au bio, décide de se rendre au marché et cuisine de bons petits plats. Elle fait tout pour que son chéri soit heureux, n’hésitant pas à écrire des mots doux sur le frigo et offrir des petits cadeaux.</a:t>
            </a:r>
          </a:p>
        </p:txBody>
      </p:sp>
    </p:spTree>
    <p:extLst>
      <p:ext uri="{BB962C8B-B14F-4D97-AF65-F5344CB8AC3E}">
        <p14:creationId xmlns:p14="http://schemas.microsoft.com/office/powerpoint/2010/main" val="380829922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10</a:t>
            </a:fld>
            <a:endParaRPr lang="fr-FR" sz="1600" b="1" dirty="0">
              <a:solidFill>
                <a:srgbClr val="FF0000"/>
              </a:solidFill>
            </a:endParaRPr>
          </a:p>
        </p:txBody>
      </p:sp>
      <p:pic>
        <p:nvPicPr>
          <p:cNvPr id="2" name="Image 1"/>
          <p:cNvPicPr>
            <a:picLocks noChangeAspect="1"/>
          </p:cNvPicPr>
          <p:nvPr/>
        </p:nvPicPr>
        <p:blipFill>
          <a:blip r:embed="rId3"/>
          <a:stretch>
            <a:fillRect/>
          </a:stretch>
        </p:blipFill>
        <p:spPr>
          <a:xfrm>
            <a:off x="1848745" y="589567"/>
            <a:ext cx="8338088" cy="5558725"/>
          </a:xfrm>
          <a:prstGeom prst="rect">
            <a:avLst/>
          </a:prstGeom>
          <a:effectLst>
            <a:softEdge rad="127000"/>
          </a:effectLst>
        </p:spPr>
      </p:pic>
      <p:sp>
        <p:nvSpPr>
          <p:cNvPr id="3" name="Rectangle 2"/>
          <p:cNvSpPr/>
          <p:nvPr/>
        </p:nvSpPr>
        <p:spPr>
          <a:xfrm>
            <a:off x="877062" y="1305341"/>
            <a:ext cx="10437876" cy="4247317"/>
          </a:xfrm>
          <a:prstGeom prst="rect">
            <a:avLst/>
          </a:prstGeom>
        </p:spPr>
        <p:txBody>
          <a:bodyPr wrap="square">
            <a:spAutoFit/>
          </a:bodyPr>
          <a:lstStyle/>
          <a:p>
            <a:r>
              <a:rPr lang="fr-FR" sz="5400" b="1" dirty="0">
                <a:ln>
                  <a:solidFill>
                    <a:schemeClr val="tx1"/>
                  </a:solidFill>
                </a:ln>
                <a:solidFill>
                  <a:schemeClr val="bg1"/>
                </a:solidFill>
                <a:latin typeface="Edwardian Script ITC" panose="030303020407070D0804" pitchFamily="66" charset="0"/>
              </a:rPr>
              <a:t> Le pardon</a:t>
            </a:r>
          </a:p>
          <a:p>
            <a:r>
              <a:rPr lang="fr-FR" sz="5400" b="1" dirty="0">
                <a:ln>
                  <a:solidFill>
                    <a:schemeClr val="tx1"/>
                  </a:solidFill>
                </a:ln>
                <a:solidFill>
                  <a:schemeClr val="bg1"/>
                </a:solidFill>
                <a:latin typeface="Edwardian Script ITC" panose="030303020407070D0804" pitchFamily="66" charset="0"/>
              </a:rPr>
              <a:t>Une femme vraiment amoureuse est prête à toutes les concessions. En amour, c’est parfois compliqué. Une femme qui accepte de pardonner à son homme ses virées entre copains, ses nuits d’ivresse est une femme qui aime.</a:t>
            </a:r>
          </a:p>
        </p:txBody>
      </p:sp>
    </p:spTree>
    <p:extLst>
      <p:ext uri="{BB962C8B-B14F-4D97-AF65-F5344CB8AC3E}">
        <p14:creationId xmlns:p14="http://schemas.microsoft.com/office/powerpoint/2010/main" val="975514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11</a:t>
            </a:fld>
            <a:endParaRPr lang="fr-FR" sz="1600" b="1" dirty="0">
              <a:solidFill>
                <a:srgbClr val="FF0000"/>
              </a:solidFill>
            </a:endParaRPr>
          </a:p>
        </p:txBody>
      </p:sp>
      <p:pic>
        <p:nvPicPr>
          <p:cNvPr id="3" name="Image 2"/>
          <p:cNvPicPr>
            <a:picLocks noChangeAspect="1"/>
          </p:cNvPicPr>
          <p:nvPr/>
        </p:nvPicPr>
        <p:blipFill>
          <a:blip r:embed="rId3"/>
          <a:stretch>
            <a:fillRect/>
          </a:stretch>
        </p:blipFill>
        <p:spPr>
          <a:xfrm>
            <a:off x="1114358" y="622783"/>
            <a:ext cx="9963283" cy="5612434"/>
          </a:xfrm>
          <a:prstGeom prst="rect">
            <a:avLst/>
          </a:prstGeom>
          <a:effectLst>
            <a:softEdge rad="127000"/>
          </a:effectLst>
        </p:spPr>
      </p:pic>
      <p:sp>
        <p:nvSpPr>
          <p:cNvPr id="2" name="Rectangle 1"/>
          <p:cNvSpPr/>
          <p:nvPr/>
        </p:nvSpPr>
        <p:spPr>
          <a:xfrm>
            <a:off x="811650" y="384716"/>
            <a:ext cx="10510066" cy="6001643"/>
          </a:xfrm>
          <a:prstGeom prst="rect">
            <a:avLst/>
          </a:prstGeom>
        </p:spPr>
        <p:txBody>
          <a:bodyPr wrap="square">
            <a:spAutoFit/>
          </a:bodyPr>
          <a:lstStyle/>
          <a:p>
            <a:r>
              <a:rPr lang="fr-FR" sz="4800" b="1" dirty="0">
                <a:ln>
                  <a:solidFill>
                    <a:schemeClr val="tx1"/>
                  </a:solidFill>
                </a:ln>
                <a:solidFill>
                  <a:schemeClr val="bg1"/>
                </a:solidFill>
                <a:latin typeface="Edwardian Script ITC" panose="030303020407070D0804" pitchFamily="66" charset="0"/>
              </a:rPr>
              <a:t>La libido</a:t>
            </a:r>
          </a:p>
          <a:p>
            <a:r>
              <a:rPr lang="fr-FR" sz="4800" b="1" dirty="0">
                <a:ln>
                  <a:solidFill>
                    <a:schemeClr val="tx1"/>
                  </a:solidFill>
                </a:ln>
                <a:solidFill>
                  <a:schemeClr val="bg1"/>
                </a:solidFill>
                <a:latin typeface="Edwardian Script ITC" panose="030303020407070D0804" pitchFamily="66" charset="0"/>
              </a:rPr>
              <a:t>Une femme amoureuse aura du mal à cacher à son entourage son teint resplendissant, son soudain </a:t>
            </a:r>
            <a:r>
              <a:rPr lang="fr-FR" sz="4800" b="1" dirty="0" err="1">
                <a:ln>
                  <a:solidFill>
                    <a:schemeClr val="tx1"/>
                  </a:solidFill>
                </a:ln>
                <a:solidFill>
                  <a:schemeClr val="bg1"/>
                </a:solidFill>
                <a:latin typeface="Edwardian Script ITC" panose="030303020407070D0804" pitchFamily="66" charset="0"/>
              </a:rPr>
              <a:t>sex</a:t>
            </a:r>
            <a:r>
              <a:rPr lang="fr-FR" sz="4800" b="1" dirty="0">
                <a:ln>
                  <a:solidFill>
                    <a:schemeClr val="tx1"/>
                  </a:solidFill>
                </a:ln>
                <a:solidFill>
                  <a:schemeClr val="bg1"/>
                </a:solidFill>
                <a:latin typeface="Edwardian Script ITC" panose="030303020407070D0804" pitchFamily="66" charset="0"/>
              </a:rPr>
              <a:t> </a:t>
            </a:r>
            <a:r>
              <a:rPr lang="fr-FR" sz="4800" b="1" dirty="0" err="1">
                <a:ln>
                  <a:solidFill>
                    <a:schemeClr val="tx1"/>
                  </a:solidFill>
                </a:ln>
                <a:solidFill>
                  <a:schemeClr val="bg1"/>
                </a:solidFill>
                <a:latin typeface="Edwardian Script ITC" panose="030303020407070D0804" pitchFamily="66" charset="0"/>
              </a:rPr>
              <a:t>appeal</a:t>
            </a:r>
            <a:r>
              <a:rPr lang="fr-FR" sz="4800" b="1" dirty="0">
                <a:ln>
                  <a:solidFill>
                    <a:schemeClr val="tx1"/>
                  </a:solidFill>
                </a:ln>
                <a:solidFill>
                  <a:schemeClr val="bg1"/>
                </a:solidFill>
                <a:latin typeface="Edwardian Script ITC" panose="030303020407070D0804" pitchFamily="66" charset="0"/>
              </a:rPr>
              <a:t> surtout auprès des hommes, qui flairent le déchaînement d’hormones ! Car oui, l’amour excite et fait exploser la libido. Une femme amoureuse fait beaucoup de sport au lit et ne comprend pas pourquoi ses collègues se plaignent de leurs relations sexuelles. De son côté, tout va bien. </a:t>
            </a:r>
          </a:p>
        </p:txBody>
      </p:sp>
    </p:spTree>
    <p:extLst>
      <p:ext uri="{BB962C8B-B14F-4D97-AF65-F5344CB8AC3E}">
        <p14:creationId xmlns:p14="http://schemas.microsoft.com/office/powerpoint/2010/main" val="243934886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12</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1823" y="666426"/>
            <a:ext cx="9011349" cy="5498909"/>
          </a:xfrm>
          <a:prstGeom prst="rect">
            <a:avLst/>
          </a:prstGeom>
          <a:effectLst>
            <a:softEdge rad="127000"/>
          </a:effectLst>
        </p:spPr>
      </p:pic>
      <p:sp>
        <p:nvSpPr>
          <p:cNvPr id="3" name="Rectangle 2"/>
          <p:cNvSpPr/>
          <p:nvPr/>
        </p:nvSpPr>
        <p:spPr>
          <a:xfrm>
            <a:off x="811649" y="505326"/>
            <a:ext cx="10534129" cy="5909310"/>
          </a:xfrm>
          <a:prstGeom prst="rect">
            <a:avLst/>
          </a:prstGeom>
        </p:spPr>
        <p:txBody>
          <a:bodyPr wrap="square">
            <a:spAutoFit/>
          </a:bodyPr>
          <a:lstStyle/>
          <a:p>
            <a:r>
              <a:rPr lang="fr-FR" sz="5400" b="1" dirty="0">
                <a:ln>
                  <a:solidFill>
                    <a:schemeClr val="tx1"/>
                  </a:solidFill>
                </a:ln>
                <a:solidFill>
                  <a:schemeClr val="bg1"/>
                </a:solidFill>
                <a:latin typeface="Edwardian Script ITC" panose="030303020407070D0804" pitchFamily="66" charset="0"/>
              </a:rPr>
              <a:t>L’avenir</a:t>
            </a:r>
          </a:p>
          <a:p>
            <a:r>
              <a:rPr lang="fr-FR" sz="5400" b="1" dirty="0">
                <a:ln>
                  <a:solidFill>
                    <a:schemeClr val="tx1"/>
                  </a:solidFill>
                </a:ln>
                <a:solidFill>
                  <a:schemeClr val="bg1"/>
                </a:solidFill>
                <a:latin typeface="Edwardian Script ITC" panose="030303020407070D0804" pitchFamily="66" charset="0"/>
              </a:rPr>
              <a:t>Surtout une femme amoureuse se projette ! Elle a beaucoup d’imagination, rêvasse à son bureau, se voit dans 10 ans, avec des enfants, une belle robe de mariée, un chien, une maison</a:t>
            </a:r>
            <a:r>
              <a:rPr lang="fr-FR" sz="5400" b="1" dirty="0" smtClean="0">
                <a:ln>
                  <a:solidFill>
                    <a:schemeClr val="tx1"/>
                  </a:solidFill>
                </a:ln>
                <a:solidFill>
                  <a:schemeClr val="bg1"/>
                </a:solidFill>
                <a:latin typeface="Edwardian Script ITC" panose="030303020407070D0804" pitchFamily="66" charset="0"/>
              </a:rPr>
              <a:t>.</a:t>
            </a:r>
            <a:endParaRPr lang="fr-FR" sz="5400" b="1" dirty="0">
              <a:ln>
                <a:solidFill>
                  <a:schemeClr val="tx1"/>
                </a:solidFill>
              </a:ln>
              <a:solidFill>
                <a:schemeClr val="bg1"/>
              </a:solidFill>
              <a:latin typeface="Edwardian Script ITC" panose="030303020407070D0804" pitchFamily="66" charset="0"/>
            </a:endParaRPr>
          </a:p>
          <a:p>
            <a:r>
              <a:rPr lang="fr-FR" sz="5400" b="1" dirty="0">
                <a:ln>
                  <a:solidFill>
                    <a:schemeClr val="tx1"/>
                  </a:solidFill>
                </a:ln>
                <a:solidFill>
                  <a:schemeClr val="bg1"/>
                </a:solidFill>
                <a:latin typeface="Edwardian Script ITC" panose="030303020407070D0804" pitchFamily="66" charset="0"/>
              </a:rPr>
              <a:t>La femme amoureuse pense à l’avenir qu’elle voit sans nuages et sans encombres.</a:t>
            </a:r>
          </a:p>
        </p:txBody>
      </p:sp>
    </p:spTree>
    <p:extLst>
      <p:ext uri="{BB962C8B-B14F-4D97-AF65-F5344CB8AC3E}">
        <p14:creationId xmlns:p14="http://schemas.microsoft.com/office/powerpoint/2010/main" val="68273971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13</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84881" y="563750"/>
            <a:ext cx="10104896" cy="5684004"/>
          </a:xfrm>
          <a:prstGeom prst="rect">
            <a:avLst/>
          </a:prstGeom>
          <a:effectLst>
            <a:softEdge rad="127000"/>
          </a:effectLst>
        </p:spPr>
      </p:pic>
      <p:sp>
        <p:nvSpPr>
          <p:cNvPr id="3" name="Rectangle 2"/>
          <p:cNvSpPr/>
          <p:nvPr/>
        </p:nvSpPr>
        <p:spPr>
          <a:xfrm>
            <a:off x="944240" y="1495095"/>
            <a:ext cx="10386177" cy="3631763"/>
          </a:xfrm>
          <a:prstGeom prst="rect">
            <a:avLst/>
          </a:prstGeom>
          <a:noFill/>
        </p:spPr>
        <p:txBody>
          <a:bodyPr wrap="none" lIns="91440" tIns="45720" rIns="91440" bIns="45720">
            <a:spAutoFit/>
          </a:bodyPr>
          <a:lstStyle/>
          <a:p>
            <a:pPr algn="ctr"/>
            <a:r>
              <a:rPr lang="fr-FR" sz="115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Oh vous les Femmes </a:t>
            </a:r>
          </a:p>
          <a:p>
            <a:pPr algn="ctr"/>
            <a:r>
              <a:rPr lang="fr-FR" sz="115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Mais nous vous aimons !</a:t>
            </a:r>
            <a:endParaRPr lang="fr-FR" sz="115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244706877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47000">
              <a:schemeClr val="accent2">
                <a:lumMod val="40000"/>
                <a:lumOff val="60000"/>
              </a:schemeClr>
            </a:gs>
            <a:gs pos="71000">
              <a:schemeClr val="accent2">
                <a:lumMod val="60000"/>
                <a:lumOff val="40000"/>
              </a:schemeClr>
            </a:gs>
            <a:gs pos="88000">
              <a:schemeClr val="accent2">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464949" y="325464"/>
            <a:ext cx="11267269" cy="618382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3"/>
          <a:stretch>
            <a:fillRect/>
          </a:stretch>
        </p:blipFill>
        <p:spPr>
          <a:xfrm>
            <a:off x="1115878" y="526942"/>
            <a:ext cx="10058399" cy="5827985"/>
          </a:xfrm>
          <a:prstGeom prst="rect">
            <a:avLst/>
          </a:prstGeom>
          <a:effectLst>
            <a:softEdge rad="127000"/>
          </a:effectLst>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4" y="1556959"/>
            <a:ext cx="5986791" cy="4797968"/>
          </a:xfrm>
          <a:prstGeom prst="rect">
            <a:avLst/>
          </a:prstGeom>
        </p:spPr>
      </p:pic>
      <p:sp>
        <p:nvSpPr>
          <p:cNvPr id="7" name="Rectangle 6"/>
          <p:cNvSpPr/>
          <p:nvPr/>
        </p:nvSpPr>
        <p:spPr>
          <a:xfrm>
            <a:off x="2400916" y="1806539"/>
            <a:ext cx="7390165" cy="4524315"/>
          </a:xfrm>
          <a:prstGeom prst="rect">
            <a:avLst/>
          </a:prstGeom>
          <a:noFill/>
        </p:spPr>
        <p:txBody>
          <a:bodyPr wrap="none" lIns="91440" tIns="45720" rIns="91440" bIns="45720">
            <a:spAutoFit/>
          </a:bodyPr>
          <a:lstStyle/>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C’était</a:t>
            </a:r>
          </a:p>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Femmes amoureuses </a:t>
            </a:r>
          </a:p>
          <a:p>
            <a:pPr algn="ctr"/>
            <a:r>
              <a:rPr lang="fr-FR" sz="9600" b="1" spc="50" dirty="0" smtClean="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rPr>
              <a:t> par Lande</a:t>
            </a:r>
            <a:endParaRPr lang="fr-FR" sz="9600" b="1" cap="none" spc="50" dirty="0">
              <a:ln w="0">
                <a:solidFill>
                  <a:srgbClr val="FFFF00"/>
                </a:solidFill>
              </a:ln>
              <a:solidFill>
                <a:schemeClr val="bg1"/>
              </a:solidFill>
              <a:effectLst>
                <a:innerShdw blurRad="63500" dist="50800" dir="13500000">
                  <a:srgbClr val="000000">
                    <a:alpha val="50000"/>
                  </a:srgbClr>
                </a:innerShdw>
              </a:effectLst>
              <a:latin typeface="Edwardian Script ITC" panose="030303020407070D0804" pitchFamily="66" charset="0"/>
            </a:endParaRPr>
          </a:p>
        </p:txBody>
      </p:sp>
      <p:sp>
        <p:nvSpPr>
          <p:cNvPr id="8" name="Espace réservé de la date 7"/>
          <p:cNvSpPr>
            <a:spLocks noGrp="1"/>
          </p:cNvSpPr>
          <p:nvPr>
            <p:ph type="dt" sz="half" idx="10"/>
          </p:nvPr>
        </p:nvSpPr>
        <p:spPr>
          <a:xfrm>
            <a:off x="811650" y="6148292"/>
            <a:ext cx="2743200" cy="365125"/>
          </a:xfrm>
        </p:spPr>
        <p:txBody>
          <a:bodyPr/>
          <a:lstStyle/>
          <a:p>
            <a:fld id="{29D62FE0-50AB-4E85-821E-69A1CCBE4D72}" type="datetime1">
              <a:rPr lang="fr-FR" sz="1400" b="1" smtClean="0">
                <a:solidFill>
                  <a:srgbClr val="FF0000"/>
                </a:solidFill>
              </a:rPr>
              <a:t>18/11/2019</a:t>
            </a:fld>
            <a:endParaRPr lang="fr-FR" sz="1400" b="1" dirty="0">
              <a:solidFill>
                <a:srgbClr val="FF0000"/>
              </a:solidFill>
            </a:endParaRPr>
          </a:p>
        </p:txBody>
      </p:sp>
      <p:sp>
        <p:nvSpPr>
          <p:cNvPr id="9" name="Espace réservé du pied de page 8"/>
          <p:cNvSpPr>
            <a:spLocks noGrp="1"/>
          </p:cNvSpPr>
          <p:nvPr>
            <p:ph type="ftr" sz="quarter" idx="11"/>
          </p:nvPr>
        </p:nvSpPr>
        <p:spPr>
          <a:xfrm>
            <a:off x="3479010" y="6064056"/>
            <a:ext cx="5207430" cy="583166"/>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10" name="Espace réservé du numéro de diapositive 9"/>
          <p:cNvSpPr>
            <a:spLocks noGrp="1"/>
          </p:cNvSpPr>
          <p:nvPr>
            <p:ph type="sldNum" sz="quarter" idx="12"/>
          </p:nvPr>
        </p:nvSpPr>
        <p:spPr>
          <a:xfrm>
            <a:off x="8815233" y="6069910"/>
            <a:ext cx="2743200" cy="365125"/>
          </a:xfrm>
        </p:spPr>
        <p:txBody>
          <a:bodyPr/>
          <a:lstStyle/>
          <a:p>
            <a:fld id="{A5D70785-6445-4D62-A4E2-003BF4E03E73}" type="slidenum">
              <a:rPr lang="fr-FR" sz="1600" b="1" smtClean="0">
                <a:solidFill>
                  <a:srgbClr val="FF0000"/>
                </a:solidFill>
              </a:rPr>
              <a:t>14</a:t>
            </a:fld>
            <a:endParaRPr lang="fr-FR" sz="1600" b="1" dirty="0">
              <a:solidFill>
                <a:srgbClr val="FF0000"/>
              </a:solidFill>
            </a:endParaRPr>
          </a:p>
        </p:txBody>
      </p:sp>
    </p:spTree>
    <p:extLst>
      <p:ext uri="{BB962C8B-B14F-4D97-AF65-F5344CB8AC3E}">
        <p14:creationId xmlns:p14="http://schemas.microsoft.com/office/powerpoint/2010/main" val="14263641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7">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7">
                                            <p:txEl>
                                              <p:pRg st="0" end="0"/>
                                            </p:txEl>
                                          </p:spTgt>
                                        </p:tgtEl>
                                        <p:attrNameLst>
                                          <p:attrName>ppt_w</p:attrName>
                                        </p:attrNameLst>
                                      </p:cBhvr>
                                    </p:anim>
                                    <p:anim by="(#ppt_w*0.50)" calcmode="lin" valueType="num">
                                      <p:cBhvr>
                                        <p:cTn id="22" dur="500" decel="50000" autoRev="1" fill="hold">
                                          <p:stCondLst>
                                            <p:cond delay="0"/>
                                          </p:stCondLst>
                                        </p:cTn>
                                        <p:tgtEl>
                                          <p:spTgt spid="7">
                                            <p:txEl>
                                              <p:pRg st="0" end="0"/>
                                            </p:txEl>
                                          </p:spTgt>
                                        </p:tgtEl>
                                        <p:attrNameLst>
                                          <p:attrName>ppt_x</p:attrName>
                                        </p:attrNameLst>
                                      </p:cBhvr>
                                    </p:anim>
                                    <p:anim from="(-#ppt_h/2)" to="(#ppt_y)" calcmode="lin" valueType="num">
                                      <p:cBhvr>
                                        <p:cTn id="23" dur="1000" fill="hold">
                                          <p:stCondLst>
                                            <p:cond delay="0"/>
                                          </p:stCondLst>
                                        </p:cTn>
                                        <p:tgtEl>
                                          <p:spTgt spid="7">
                                            <p:txEl>
                                              <p:pRg st="0" end="0"/>
                                            </p:txEl>
                                          </p:spTgt>
                                        </p:tgtEl>
                                        <p:attrNameLst>
                                          <p:attrName>ppt_y</p:attrName>
                                        </p:attrNameLst>
                                      </p:cBhvr>
                                    </p:anim>
                                    <p:animRot by="21600000">
                                      <p:cBhvr>
                                        <p:cTn id="24" dur="1000" fill="hold">
                                          <p:stCondLst>
                                            <p:cond delay="0"/>
                                          </p:stCondLst>
                                        </p:cTn>
                                        <p:tgtEl>
                                          <p:spTgt spid="7">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7">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7">
                                            <p:txEl>
                                              <p:pRg st="1" end="1"/>
                                            </p:txEl>
                                          </p:spTgt>
                                        </p:tgtEl>
                                        <p:attrNameLst>
                                          <p:attrName>ppt_w</p:attrName>
                                        </p:attrNameLst>
                                      </p:cBhvr>
                                    </p:anim>
                                    <p:anim by="(#ppt_w*0.50)" calcmode="lin" valueType="num">
                                      <p:cBhvr>
                                        <p:cTn id="30" dur="500" decel="50000" autoRev="1" fill="hold">
                                          <p:stCondLst>
                                            <p:cond delay="0"/>
                                          </p:stCondLst>
                                        </p:cTn>
                                        <p:tgtEl>
                                          <p:spTgt spid="7">
                                            <p:txEl>
                                              <p:pRg st="1" end="1"/>
                                            </p:txEl>
                                          </p:spTgt>
                                        </p:tgtEl>
                                        <p:attrNameLst>
                                          <p:attrName>ppt_x</p:attrName>
                                        </p:attrNameLst>
                                      </p:cBhvr>
                                    </p:anim>
                                    <p:anim from="(-#ppt_h/2)" to="(#ppt_y)" calcmode="lin" valueType="num">
                                      <p:cBhvr>
                                        <p:cTn id="31" dur="1000" fill="hold">
                                          <p:stCondLst>
                                            <p:cond delay="0"/>
                                          </p:stCondLst>
                                        </p:cTn>
                                        <p:tgtEl>
                                          <p:spTgt spid="7">
                                            <p:txEl>
                                              <p:pRg st="1" end="1"/>
                                            </p:txEl>
                                          </p:spTgt>
                                        </p:tgtEl>
                                        <p:attrNameLst>
                                          <p:attrName>ppt_y</p:attrName>
                                        </p:attrNameLst>
                                      </p:cBhvr>
                                    </p:anim>
                                    <p:animRot by="21600000">
                                      <p:cBhvr>
                                        <p:cTn id="32" dur="1000" fill="hold">
                                          <p:stCondLst>
                                            <p:cond delay="0"/>
                                          </p:stCondLst>
                                        </p:cTn>
                                        <p:tgtEl>
                                          <p:spTgt spid="7">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7">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7">
                                            <p:txEl>
                                              <p:pRg st="2" end="2"/>
                                            </p:txEl>
                                          </p:spTgt>
                                        </p:tgtEl>
                                        <p:attrNameLst>
                                          <p:attrName>ppt_w</p:attrName>
                                        </p:attrNameLst>
                                      </p:cBhvr>
                                    </p:anim>
                                    <p:anim by="(#ppt_w*0.50)" calcmode="lin" valueType="num">
                                      <p:cBhvr>
                                        <p:cTn id="38" dur="500" decel="50000" autoRev="1" fill="hold">
                                          <p:stCondLst>
                                            <p:cond delay="0"/>
                                          </p:stCondLst>
                                        </p:cTn>
                                        <p:tgtEl>
                                          <p:spTgt spid="7">
                                            <p:txEl>
                                              <p:pRg st="2" end="2"/>
                                            </p:txEl>
                                          </p:spTgt>
                                        </p:tgtEl>
                                        <p:attrNameLst>
                                          <p:attrName>ppt_x</p:attrName>
                                        </p:attrNameLst>
                                      </p:cBhvr>
                                    </p:anim>
                                    <p:anim from="(-#ppt_h/2)" to="(#ppt_y)" calcmode="lin" valueType="num">
                                      <p:cBhvr>
                                        <p:cTn id="39" dur="1000" fill="hold">
                                          <p:stCondLst>
                                            <p:cond delay="0"/>
                                          </p:stCondLst>
                                        </p:cTn>
                                        <p:tgtEl>
                                          <p:spTgt spid="7">
                                            <p:txEl>
                                              <p:pRg st="2" end="2"/>
                                            </p:txEl>
                                          </p:spTgt>
                                        </p:tgtEl>
                                        <p:attrNameLst>
                                          <p:attrName>ppt_y</p:attrName>
                                        </p:attrNameLst>
                                      </p:cBhvr>
                                    </p:anim>
                                    <p:animRot by="21600000">
                                      <p:cBhvr>
                                        <p:cTn id="40" dur="1000" fill="hold">
                                          <p:stCondLst>
                                            <p:cond delay="0"/>
                                          </p:stCondLst>
                                        </p:cTn>
                                        <p:tgtEl>
                                          <p:spTgt spid="7">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174</TotalTime>
  <Words>927</Words>
  <Application>Microsoft Office PowerPoint</Application>
  <PresentationFormat>Grand écran</PresentationFormat>
  <Paragraphs>89</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2019-11-18T10:36:48Z</dcterms:created>
  <dcterms:modified xsi:type="dcterms:W3CDTF">2019-11-18T13:34:29Z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