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8" r:id="rId3"/>
    <p:sldId id="257" r:id="rId4"/>
    <p:sldId id="266" r:id="rId5"/>
    <p:sldId id="274" r:id="rId6"/>
    <p:sldId id="261" r:id="rId7"/>
    <p:sldId id="267" r:id="rId8"/>
    <p:sldId id="262" r:id="rId9"/>
    <p:sldId id="260" r:id="rId10"/>
    <p:sldId id="263" r:id="rId11"/>
    <p:sldId id="269" r:id="rId12"/>
    <p:sldId id="268" r:id="rId13"/>
    <p:sldId id="271" r:id="rId14"/>
    <p:sldId id="272" r:id="rId15"/>
    <p:sldId id="270" r:id="rId16"/>
    <p:sldId id="273" r:id="rId17"/>
    <p:sldId id="264" r:id="rId18"/>
    <p:sldId id="275" r:id="rId19"/>
    <p:sldId id="259" r:id="rId20"/>
    <p:sldId id="26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LBVfqSwwxIHkqQOqTkCIA==" hashData="gVfaoV54u+PqLePkOrAOGZmu6l88iXTWqwSVUf9yRWLK8QvXsbDRCWWCRCvtCnAn/NwD4ntpXqXTRl9oRUDB8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24/02/2019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19</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24/02/2019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24/02/2019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24/02/2019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24/02/2019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24/02/2019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24/02/2019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24/02/2019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550249" y="275788"/>
            <a:ext cx="11091499"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a:t>
            </a: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N°9</a:t>
            </a:r>
            <a:endPar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les-excursions-d-elisabeth-ginette_001.wav"/>
          </p:stSnd>
        </p:sndAc>
      </p:transition>
    </mc:Choice>
    <mc:Fallback>
      <p:transition spd="slow" advTm="9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689113" y="375699"/>
            <a:ext cx="10832498" cy="6117176"/>
          </a:xfrm>
          <a:prstGeom prst="rect">
            <a:avLst/>
          </a:prstGeom>
          <a:effectLst>
            <a:softEdge rad="127000"/>
          </a:effectLst>
        </p:spPr>
      </p:pic>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67903" y="345672"/>
            <a:ext cx="5706351" cy="6663506"/>
          </a:xfrm>
          <a:prstGeom prst="rect">
            <a:avLst/>
          </a:prstGeom>
        </p:spPr>
      </p:pic>
      <p:sp>
        <p:nvSpPr>
          <p:cNvPr id="2" name="Rectangle 1"/>
          <p:cNvSpPr/>
          <p:nvPr/>
        </p:nvSpPr>
        <p:spPr>
          <a:xfrm>
            <a:off x="1202635" y="1376867"/>
            <a:ext cx="9452113" cy="5632311"/>
          </a:xfrm>
          <a:prstGeom prst="rect">
            <a:avLst/>
          </a:prstGeom>
        </p:spPr>
        <p:txBody>
          <a:bodyPr wrap="square">
            <a:spAutoFit/>
          </a:bodyPr>
          <a:lstStyle/>
          <a:p>
            <a:r>
              <a:rPr lang="fr-FR" sz="9600" b="1" dirty="0">
                <a:ln>
                  <a:solidFill>
                    <a:srgbClr val="FF0000"/>
                  </a:solidFill>
                </a:ln>
                <a:latin typeface="Brush Script MT" panose="03060802040406070304" pitchFamily="66" charset="0"/>
              </a:rPr>
              <a:t>Métro Porte, Haxo </a:t>
            </a:r>
            <a:r>
              <a:rPr lang="fr-FR" sz="9600" b="1" dirty="0" smtClean="0">
                <a:ln>
                  <a:solidFill>
                    <a:srgbClr val="FF0000"/>
                  </a:solidFill>
                </a:ln>
                <a:latin typeface="Brush Script MT" panose="03060802040406070304" pitchFamily="66" charset="0"/>
              </a:rPr>
              <a:t>est une </a:t>
            </a:r>
            <a:r>
              <a:rPr lang="fr-FR" sz="9600" b="1" dirty="0">
                <a:ln>
                  <a:solidFill>
                    <a:srgbClr val="FF0000"/>
                  </a:solidFill>
                </a:ln>
                <a:latin typeface="Brush Script MT" panose="03060802040406070304" pitchFamily="66" charset="0"/>
              </a:rPr>
              <a:t>station du métro parisien jamais ouverte</a:t>
            </a:r>
          </a:p>
          <a:p>
            <a:endParaRPr lang="fr-FR" sz="7200" b="1" dirty="0">
              <a:latin typeface="Brush Script MT" panose="03060802040406070304" pitchFamily="66" charset="0"/>
            </a:endParaRP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0"/>
                                        <p:tgtEl>
                                          <p:spTgt spid="8"/>
                                        </p:tgtEl>
                                      </p:cBhvr>
                                    </p:animEffect>
                                    <p:anim calcmode="lin" valueType="num">
                                      <p:cBhvr>
                                        <p:cTn id="24" dur="2000" fill="hold"/>
                                        <p:tgtEl>
                                          <p:spTgt spid="8"/>
                                        </p:tgtEl>
                                        <p:attrNameLst>
                                          <p:attrName>ppt_w</p:attrName>
                                        </p:attrNameLst>
                                      </p:cBhvr>
                                      <p:tavLst>
                                        <p:tav tm="0" fmla="#ppt_w*sin(2.5*pi*$)">
                                          <p:val>
                                            <p:fltVal val="0"/>
                                          </p:val>
                                        </p:tav>
                                        <p:tav tm="100000">
                                          <p:val>
                                            <p:fltVal val="1"/>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2824" y="97247"/>
            <a:ext cx="5706351" cy="6663506"/>
          </a:xfrm>
          <a:prstGeom prst="rect">
            <a:avLst/>
          </a:prstGeom>
        </p:spPr>
      </p:pic>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202441" y="905638"/>
            <a:ext cx="11787116" cy="7032694"/>
          </a:xfrm>
          <a:prstGeom prst="rect">
            <a:avLst/>
          </a:prstGeom>
        </p:spPr>
        <p:txBody>
          <a:bodyPr wrap="square">
            <a:spAutoFit/>
          </a:bodyPr>
          <a:lstStyle/>
          <a:p>
            <a:r>
              <a:rPr lang="fr-FR" sz="4800" b="1" dirty="0">
                <a:ln>
                  <a:solidFill>
                    <a:srgbClr val="FF0000"/>
                  </a:solidFill>
                </a:ln>
                <a:latin typeface="Brush Script MT" panose="03060802040406070304" pitchFamily="66" charset="0"/>
              </a:rPr>
              <a:t>S</a:t>
            </a:r>
            <a:r>
              <a:rPr lang="fr-FR" sz="4800" b="1" dirty="0" smtClean="0">
                <a:ln>
                  <a:solidFill>
                    <a:srgbClr val="FF0000"/>
                  </a:solidFill>
                </a:ln>
                <a:latin typeface="Brush Script MT" panose="03060802040406070304" pitchFamily="66" charset="0"/>
              </a:rPr>
              <a:t>ituée </a:t>
            </a:r>
            <a:r>
              <a:rPr lang="fr-FR" sz="4800" b="1" dirty="0">
                <a:ln>
                  <a:solidFill>
                    <a:srgbClr val="FF0000"/>
                  </a:solidFill>
                </a:ln>
                <a:latin typeface="Brush Script MT" panose="03060802040406070304" pitchFamily="66" charset="0"/>
              </a:rPr>
              <a:t>sous le boulevard Sérurier dans le </a:t>
            </a:r>
            <a:r>
              <a:rPr lang="fr-FR" sz="4800" b="1" dirty="0" smtClean="0">
                <a:ln>
                  <a:solidFill>
                    <a:srgbClr val="FF0000"/>
                  </a:solidFill>
                </a:ln>
                <a:latin typeface="Brush Script MT" panose="03060802040406070304" pitchFamily="66" charset="0"/>
              </a:rPr>
              <a:t>19</a:t>
            </a:r>
            <a:r>
              <a:rPr lang="fr-FR" sz="4800" b="1" baseline="30000" dirty="0" smtClean="0">
                <a:ln>
                  <a:solidFill>
                    <a:srgbClr val="FF0000"/>
                  </a:solidFill>
                </a:ln>
                <a:latin typeface="Brush Script MT" panose="03060802040406070304" pitchFamily="66" charset="0"/>
              </a:rPr>
              <a:t>e</a:t>
            </a:r>
            <a:r>
              <a:rPr lang="fr-FR" sz="4800" b="1" dirty="0">
                <a:ln>
                  <a:solidFill>
                    <a:srgbClr val="FF0000"/>
                  </a:solidFill>
                </a:ln>
                <a:latin typeface="Brush Script MT" panose="03060802040406070304" pitchFamily="66" charset="0"/>
              </a:rPr>
              <a:t> </a:t>
            </a:r>
            <a:endParaRPr lang="fr-FR" sz="4800" b="1" dirty="0" smtClean="0">
              <a:ln>
                <a:solidFill>
                  <a:srgbClr val="FF0000"/>
                </a:solidFill>
              </a:ln>
              <a:latin typeface="Brush Script MT" panose="03060802040406070304" pitchFamily="66" charset="0"/>
            </a:endParaRPr>
          </a:p>
          <a:p>
            <a:r>
              <a:rPr lang="fr-FR" sz="4800" b="1" dirty="0" smtClean="0">
                <a:ln>
                  <a:solidFill>
                    <a:srgbClr val="FF0000"/>
                  </a:solidFill>
                </a:ln>
                <a:latin typeface="Brush Script MT" panose="03060802040406070304" pitchFamily="66" charset="0"/>
              </a:rPr>
              <a:t>arrondissement de </a:t>
            </a:r>
            <a:r>
              <a:rPr lang="fr-FR" sz="4800" b="1" dirty="0" err="1" smtClean="0">
                <a:ln>
                  <a:solidFill>
                    <a:srgbClr val="FF0000"/>
                  </a:solidFill>
                </a:ln>
                <a:latin typeface="Brush Script MT" panose="03060802040406070304" pitchFamily="66" charset="0"/>
              </a:rPr>
              <a:t>Paris,sur</a:t>
            </a:r>
            <a:r>
              <a:rPr lang="fr-FR" sz="4800" b="1" dirty="0" smtClean="0">
                <a:ln>
                  <a:solidFill>
                    <a:srgbClr val="FF0000"/>
                  </a:solidFill>
                </a:ln>
                <a:latin typeface="Brush Script MT" panose="03060802040406070304" pitchFamily="66" charset="0"/>
              </a:rPr>
              <a:t> </a:t>
            </a:r>
            <a:r>
              <a:rPr lang="fr-FR" sz="4800" b="1" dirty="0">
                <a:ln>
                  <a:solidFill>
                    <a:srgbClr val="FF0000"/>
                  </a:solidFill>
                </a:ln>
                <a:latin typeface="Brush Script MT" panose="03060802040406070304" pitchFamily="66" charset="0"/>
              </a:rPr>
              <a:t>la voie de </a:t>
            </a:r>
            <a:r>
              <a:rPr lang="fr-FR" sz="4800" b="1" dirty="0" smtClean="0">
                <a:ln>
                  <a:solidFill>
                    <a:srgbClr val="FF0000"/>
                  </a:solidFill>
                </a:ln>
                <a:latin typeface="Brush Script MT" panose="03060802040406070304" pitchFamily="66" charset="0"/>
              </a:rPr>
              <a:t>raccordement1 </a:t>
            </a:r>
            <a:r>
              <a:rPr lang="fr-FR" sz="4800" b="1" dirty="0">
                <a:ln>
                  <a:solidFill>
                    <a:srgbClr val="FF0000"/>
                  </a:solidFill>
                </a:ln>
                <a:latin typeface="Brush Script MT" panose="03060802040406070304" pitchFamily="66" charset="0"/>
              </a:rPr>
              <a:t>entre </a:t>
            </a:r>
            <a:endParaRPr lang="fr-FR" sz="4800" b="1" dirty="0" smtClean="0">
              <a:ln>
                <a:solidFill>
                  <a:srgbClr val="FF0000"/>
                </a:solidFill>
              </a:ln>
              <a:latin typeface="Brush Script MT" panose="03060802040406070304" pitchFamily="66" charset="0"/>
            </a:endParaRPr>
          </a:p>
          <a:p>
            <a:r>
              <a:rPr lang="fr-FR" sz="4800" b="1" dirty="0" smtClean="0">
                <a:ln>
                  <a:solidFill>
                    <a:srgbClr val="FF0000"/>
                  </a:solidFill>
                </a:ln>
                <a:latin typeface="Brush Script MT" panose="03060802040406070304" pitchFamily="66" charset="0"/>
              </a:rPr>
              <a:t>les </a:t>
            </a:r>
            <a:r>
              <a:rPr lang="fr-FR" sz="4800" b="1" dirty="0">
                <a:ln>
                  <a:solidFill>
                    <a:srgbClr val="FF0000"/>
                  </a:solidFill>
                </a:ln>
                <a:latin typeface="Brush Script MT" panose="03060802040406070304" pitchFamily="66" charset="0"/>
              </a:rPr>
              <a:t>lignes 3 bis, </a:t>
            </a:r>
            <a:r>
              <a:rPr lang="fr-FR" sz="4800" b="1" dirty="0" smtClean="0">
                <a:ln>
                  <a:solidFill>
                    <a:srgbClr val="FF0000"/>
                  </a:solidFill>
                </a:ln>
                <a:latin typeface="Brush Script MT" panose="03060802040406070304" pitchFamily="66" charset="0"/>
              </a:rPr>
              <a:t>à </a:t>
            </a:r>
            <a:r>
              <a:rPr lang="fr-FR" sz="4800" b="1" dirty="0">
                <a:ln>
                  <a:solidFill>
                    <a:srgbClr val="FF0000"/>
                  </a:solidFill>
                </a:ln>
                <a:latin typeface="Brush Script MT" panose="03060802040406070304" pitchFamily="66" charset="0"/>
              </a:rPr>
              <a:t>la station </a:t>
            </a:r>
            <a:r>
              <a:rPr lang="fr-FR" sz="4800" b="1" dirty="0" smtClean="0">
                <a:ln>
                  <a:solidFill>
                    <a:srgbClr val="FF0000"/>
                  </a:solidFill>
                </a:ln>
                <a:latin typeface="Brush Script MT" panose="03060802040406070304" pitchFamily="66" charset="0"/>
              </a:rPr>
              <a:t>Porte </a:t>
            </a:r>
            <a:r>
              <a:rPr lang="fr-FR" sz="4800" b="1" dirty="0">
                <a:ln>
                  <a:solidFill>
                    <a:srgbClr val="FF0000"/>
                  </a:solidFill>
                </a:ln>
                <a:latin typeface="Brush Script MT" panose="03060802040406070304" pitchFamily="66" charset="0"/>
              </a:rPr>
              <a:t>des Lilas, et 7 bis, à </a:t>
            </a:r>
            <a:endParaRPr lang="fr-FR" sz="4800" b="1" dirty="0" smtClean="0">
              <a:ln>
                <a:solidFill>
                  <a:srgbClr val="FF0000"/>
                </a:solidFill>
              </a:ln>
              <a:latin typeface="Brush Script MT" panose="03060802040406070304" pitchFamily="66" charset="0"/>
            </a:endParaRPr>
          </a:p>
          <a:p>
            <a:r>
              <a:rPr lang="fr-FR" sz="4800" b="1" dirty="0" smtClean="0">
                <a:ln>
                  <a:solidFill>
                    <a:srgbClr val="FF0000"/>
                  </a:solidFill>
                </a:ln>
                <a:latin typeface="Brush Script MT" panose="03060802040406070304" pitchFamily="66" charset="0"/>
              </a:rPr>
              <a:t>la </a:t>
            </a:r>
            <a:r>
              <a:rPr lang="fr-FR" sz="4800" b="1" dirty="0">
                <a:ln>
                  <a:solidFill>
                    <a:srgbClr val="FF0000"/>
                  </a:solidFill>
                </a:ln>
                <a:latin typeface="Brush Script MT" panose="03060802040406070304" pitchFamily="66" charset="0"/>
              </a:rPr>
              <a:t>station Place des </a:t>
            </a:r>
            <a:r>
              <a:rPr lang="fr-FR" sz="4800" b="1" dirty="0" err="1" smtClean="0">
                <a:ln>
                  <a:solidFill>
                    <a:srgbClr val="FF0000"/>
                  </a:solidFill>
                </a:ln>
                <a:latin typeface="Brush Script MT" panose="03060802040406070304" pitchFamily="66" charset="0"/>
              </a:rPr>
              <a:t>Fêtes.Son</a:t>
            </a:r>
            <a:r>
              <a:rPr lang="fr-FR" sz="4800" b="1" dirty="0" smtClean="0">
                <a:ln>
                  <a:solidFill>
                    <a:srgbClr val="FF0000"/>
                  </a:solidFill>
                </a:ln>
                <a:latin typeface="Brush Script MT" panose="03060802040406070304" pitchFamily="66" charset="0"/>
              </a:rPr>
              <a:t> </a:t>
            </a:r>
            <a:r>
              <a:rPr lang="fr-FR" sz="4800" b="1" dirty="0">
                <a:ln>
                  <a:solidFill>
                    <a:srgbClr val="FF0000"/>
                  </a:solidFill>
                </a:ln>
                <a:latin typeface="Brush Script MT" panose="03060802040406070304" pitchFamily="66" charset="0"/>
              </a:rPr>
              <a:t>appellation vient de la </a:t>
            </a:r>
            <a:endParaRPr lang="fr-FR" sz="4800" b="1" dirty="0" smtClean="0">
              <a:ln>
                <a:solidFill>
                  <a:srgbClr val="FF0000"/>
                </a:solidFill>
              </a:ln>
              <a:latin typeface="Brush Script MT" panose="03060802040406070304" pitchFamily="66" charset="0"/>
            </a:endParaRPr>
          </a:p>
          <a:p>
            <a:r>
              <a:rPr lang="fr-FR" sz="4800" b="1" dirty="0" smtClean="0">
                <a:ln>
                  <a:solidFill>
                    <a:srgbClr val="FF0000"/>
                  </a:solidFill>
                </a:ln>
                <a:latin typeface="Brush Script MT" panose="03060802040406070304" pitchFamily="66" charset="0"/>
              </a:rPr>
              <a:t>rue </a:t>
            </a:r>
            <a:r>
              <a:rPr lang="fr-FR" sz="4800" b="1" dirty="0">
                <a:ln>
                  <a:solidFill>
                    <a:srgbClr val="FF0000"/>
                  </a:solidFill>
                </a:ln>
                <a:latin typeface="Brush Script MT" panose="03060802040406070304" pitchFamily="66" charset="0"/>
              </a:rPr>
              <a:t>Haxo, au nord </a:t>
            </a:r>
            <a:r>
              <a:rPr lang="fr-FR" sz="4800" b="1" dirty="0" smtClean="0">
                <a:ln>
                  <a:solidFill>
                    <a:srgbClr val="FF0000"/>
                  </a:solidFill>
                </a:ln>
                <a:latin typeface="Brush Script MT" panose="03060802040406070304" pitchFamily="66" charset="0"/>
              </a:rPr>
              <a:t>de laquelle </a:t>
            </a:r>
            <a:r>
              <a:rPr lang="fr-FR" sz="4800" b="1" dirty="0">
                <a:ln>
                  <a:solidFill>
                    <a:srgbClr val="FF0000"/>
                  </a:solidFill>
                </a:ln>
                <a:latin typeface="Brush Script MT" panose="03060802040406070304" pitchFamily="66" charset="0"/>
              </a:rPr>
              <a:t>elle est établie, ainsi </a:t>
            </a:r>
            <a:endParaRPr lang="fr-FR" sz="4800" b="1" dirty="0" smtClean="0">
              <a:ln>
                <a:solidFill>
                  <a:srgbClr val="FF0000"/>
                </a:solidFill>
              </a:ln>
              <a:latin typeface="Brush Script MT" panose="03060802040406070304" pitchFamily="66" charset="0"/>
            </a:endParaRPr>
          </a:p>
          <a:p>
            <a:r>
              <a:rPr lang="fr-FR" sz="4800" b="1" dirty="0" smtClean="0">
                <a:ln>
                  <a:solidFill>
                    <a:srgbClr val="FF0000"/>
                  </a:solidFill>
                </a:ln>
                <a:latin typeface="Brush Script MT" panose="03060802040406070304" pitchFamily="66" charset="0"/>
              </a:rPr>
              <a:t>nommée </a:t>
            </a:r>
            <a:r>
              <a:rPr lang="fr-FR" sz="4800" b="1" dirty="0">
                <a:ln>
                  <a:solidFill>
                    <a:srgbClr val="FF0000"/>
                  </a:solidFill>
                </a:ln>
                <a:latin typeface="Brush Script MT" panose="03060802040406070304" pitchFamily="66" charset="0"/>
              </a:rPr>
              <a:t>en l'honneur au </a:t>
            </a:r>
            <a:r>
              <a:rPr lang="fr-FR" sz="4800" b="1" dirty="0" smtClean="0">
                <a:ln>
                  <a:solidFill>
                    <a:srgbClr val="FF0000"/>
                  </a:solidFill>
                </a:ln>
                <a:latin typeface="Brush Script MT" panose="03060802040406070304" pitchFamily="66" charset="0"/>
              </a:rPr>
              <a:t>général d'Empire </a:t>
            </a:r>
            <a:r>
              <a:rPr lang="fr-FR" sz="4800" b="1" dirty="0">
                <a:ln>
                  <a:solidFill>
                    <a:srgbClr val="FF0000"/>
                  </a:solidFill>
                </a:ln>
                <a:latin typeface="Brush Script MT" panose="03060802040406070304" pitchFamily="66" charset="0"/>
              </a:rPr>
              <a:t>François Nicolas </a:t>
            </a:r>
            <a:endParaRPr lang="fr-FR" sz="4800" b="1" dirty="0" smtClean="0">
              <a:ln>
                <a:solidFill>
                  <a:srgbClr val="FF0000"/>
                </a:solidFill>
              </a:ln>
              <a:latin typeface="Brush Script MT" panose="03060802040406070304" pitchFamily="66" charset="0"/>
            </a:endParaRPr>
          </a:p>
          <a:p>
            <a:r>
              <a:rPr lang="fr-FR" sz="4800" b="1" dirty="0" smtClean="0">
                <a:ln>
                  <a:solidFill>
                    <a:srgbClr val="FF0000"/>
                  </a:solidFill>
                </a:ln>
                <a:latin typeface="Brush Script MT" panose="03060802040406070304" pitchFamily="66" charset="0"/>
              </a:rPr>
              <a:t>Benoît </a:t>
            </a:r>
            <a:r>
              <a:rPr lang="fr-FR" sz="4800" b="1" dirty="0">
                <a:ln>
                  <a:solidFill>
                    <a:srgbClr val="FF0000"/>
                  </a:solidFill>
                </a:ln>
                <a:latin typeface="Brush Script MT" panose="03060802040406070304" pitchFamily="66" charset="0"/>
              </a:rPr>
              <a:t>Haxo (1774-1838</a:t>
            </a:r>
            <a:r>
              <a:rPr lang="fr-FR" sz="4800" b="1" dirty="0" smtClean="0">
                <a:ln>
                  <a:solidFill>
                    <a:srgbClr val="FF0000"/>
                  </a:solidFill>
                </a:ln>
                <a:latin typeface="Brush Script MT" panose="03060802040406070304" pitchFamily="66" charset="0"/>
              </a:rPr>
              <a:t>).</a:t>
            </a:r>
            <a:r>
              <a:rPr lang="fr-FR" sz="4800" b="1" dirty="0" smtClean="0">
                <a:ln>
                  <a:solidFill>
                    <a:srgbClr val="FF0000"/>
                  </a:solidFill>
                </a:ln>
                <a:latin typeface="Brush Script MT" panose="03060802040406070304" pitchFamily="66" charset="0"/>
              </a:rPr>
              <a:t>la </a:t>
            </a:r>
            <a:r>
              <a:rPr lang="fr-FR" sz="4800" b="1" dirty="0">
                <a:ln>
                  <a:solidFill>
                    <a:srgbClr val="FF0000"/>
                  </a:solidFill>
                </a:ln>
                <a:latin typeface="Brush Script MT" panose="03060802040406070304" pitchFamily="66" charset="0"/>
              </a:rPr>
              <a:t>station </a:t>
            </a:r>
            <a:r>
              <a:rPr lang="fr-FR" sz="4800" b="1" dirty="0" smtClean="0">
                <a:ln>
                  <a:solidFill>
                    <a:srgbClr val="FF0000"/>
                  </a:solidFill>
                </a:ln>
                <a:latin typeface="Brush Script MT" panose="03060802040406070304" pitchFamily="66" charset="0"/>
              </a:rPr>
              <a:t>fantôme</a:t>
            </a:r>
          </a:p>
          <a:p>
            <a:r>
              <a:rPr lang="fr-FR" sz="11500" b="1" dirty="0" smtClean="0">
                <a:latin typeface="Brush Script MT" panose="03060802040406070304" pitchFamily="66" charset="0"/>
              </a:rPr>
              <a:t>   </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4" end="4"/>
                                            </p:txEl>
                                          </p:spTgt>
                                        </p:tgtEl>
                                        <p:attrNameLst>
                                          <p:attrName>ppt_w</p:attrName>
                                        </p:attrNameLst>
                                      </p:cBhvr>
                                    </p:anim>
                                    <p:anim by="(#ppt_w*0.50)" calcmode="lin" valueType="num">
                                      <p:cBhvr>
                                        <p:cTn id="48" dur="500" decel="50000" autoRev="1" fill="hold">
                                          <p:stCondLst>
                                            <p:cond delay="0"/>
                                          </p:stCondLst>
                                        </p:cTn>
                                        <p:tgtEl>
                                          <p:spTgt spid="3">
                                            <p:txEl>
                                              <p:pRg st="4" end="4"/>
                                            </p:txEl>
                                          </p:spTgt>
                                        </p:tgtEl>
                                        <p:attrNameLst>
                                          <p:attrName>ppt_x</p:attrName>
                                        </p:attrNameLst>
                                      </p:cBhvr>
                                    </p:anim>
                                    <p:anim from="(-#ppt_h/2)" to="(#ppt_y)" calcmode="lin" valueType="num">
                                      <p:cBhvr>
                                        <p:cTn id="49" dur="1000" fill="hold">
                                          <p:stCondLst>
                                            <p:cond delay="0"/>
                                          </p:stCondLst>
                                        </p:cTn>
                                        <p:tgtEl>
                                          <p:spTgt spid="3">
                                            <p:txEl>
                                              <p:pRg st="4" end="4"/>
                                            </p:txEl>
                                          </p:spTgt>
                                        </p:tgtEl>
                                        <p:attrNameLst>
                                          <p:attrName>ppt_y</p:attrName>
                                        </p:attrNameLst>
                                      </p:cBhvr>
                                    </p:anim>
                                    <p:animRot by="21600000">
                                      <p:cBhvr>
                                        <p:cTn id="50" dur="1000" fill="hold">
                                          <p:stCondLst>
                                            <p:cond delay="0"/>
                                          </p:stCondLst>
                                        </p:cTn>
                                        <p:tgtEl>
                                          <p:spTgt spid="3">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3">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3">
                                            <p:txEl>
                                              <p:pRg st="5" end="5"/>
                                            </p:txEl>
                                          </p:spTgt>
                                        </p:tgtEl>
                                        <p:attrNameLst>
                                          <p:attrName>ppt_w</p:attrName>
                                        </p:attrNameLst>
                                      </p:cBhvr>
                                    </p:anim>
                                    <p:anim by="(#ppt_w*0.50)" calcmode="lin" valueType="num">
                                      <p:cBhvr>
                                        <p:cTn id="56" dur="500" decel="50000" autoRev="1" fill="hold">
                                          <p:stCondLst>
                                            <p:cond delay="0"/>
                                          </p:stCondLst>
                                        </p:cTn>
                                        <p:tgtEl>
                                          <p:spTgt spid="3">
                                            <p:txEl>
                                              <p:pRg st="5" end="5"/>
                                            </p:txEl>
                                          </p:spTgt>
                                        </p:tgtEl>
                                        <p:attrNameLst>
                                          <p:attrName>ppt_x</p:attrName>
                                        </p:attrNameLst>
                                      </p:cBhvr>
                                    </p:anim>
                                    <p:anim from="(-#ppt_h/2)" to="(#ppt_y)" calcmode="lin" valueType="num">
                                      <p:cBhvr>
                                        <p:cTn id="57" dur="1000" fill="hold">
                                          <p:stCondLst>
                                            <p:cond delay="0"/>
                                          </p:stCondLst>
                                        </p:cTn>
                                        <p:tgtEl>
                                          <p:spTgt spid="3">
                                            <p:txEl>
                                              <p:pRg st="5" end="5"/>
                                            </p:txEl>
                                          </p:spTgt>
                                        </p:tgtEl>
                                        <p:attrNameLst>
                                          <p:attrName>ppt_y</p:attrName>
                                        </p:attrNameLst>
                                      </p:cBhvr>
                                    </p:anim>
                                    <p:animRot by="21600000">
                                      <p:cBhvr>
                                        <p:cTn id="58" dur="1000" fill="hold">
                                          <p:stCondLst>
                                            <p:cond delay="0"/>
                                          </p:stCondLst>
                                        </p:cTn>
                                        <p:tgtEl>
                                          <p:spTgt spid="3">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3">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3">
                                            <p:txEl>
                                              <p:pRg st="6" end="6"/>
                                            </p:txEl>
                                          </p:spTgt>
                                        </p:tgtEl>
                                        <p:attrNameLst>
                                          <p:attrName>ppt_w</p:attrName>
                                        </p:attrNameLst>
                                      </p:cBhvr>
                                    </p:anim>
                                    <p:anim by="(#ppt_w*0.50)" calcmode="lin" valueType="num">
                                      <p:cBhvr>
                                        <p:cTn id="64" dur="500" decel="50000" autoRev="1" fill="hold">
                                          <p:stCondLst>
                                            <p:cond delay="0"/>
                                          </p:stCondLst>
                                        </p:cTn>
                                        <p:tgtEl>
                                          <p:spTgt spid="3">
                                            <p:txEl>
                                              <p:pRg st="6" end="6"/>
                                            </p:txEl>
                                          </p:spTgt>
                                        </p:tgtEl>
                                        <p:attrNameLst>
                                          <p:attrName>ppt_x</p:attrName>
                                        </p:attrNameLst>
                                      </p:cBhvr>
                                    </p:anim>
                                    <p:anim from="(-#ppt_h/2)" to="(#ppt_y)" calcmode="lin" valueType="num">
                                      <p:cBhvr>
                                        <p:cTn id="65" dur="1000" fill="hold">
                                          <p:stCondLst>
                                            <p:cond delay="0"/>
                                          </p:stCondLst>
                                        </p:cTn>
                                        <p:tgtEl>
                                          <p:spTgt spid="3">
                                            <p:txEl>
                                              <p:pRg st="6" end="6"/>
                                            </p:txEl>
                                          </p:spTgt>
                                        </p:tgtEl>
                                        <p:attrNameLst>
                                          <p:attrName>ppt_y</p:attrName>
                                        </p:attrNameLst>
                                      </p:cBhvr>
                                    </p:anim>
                                    <p:animRot by="21600000">
                                      <p:cBhvr>
                                        <p:cTn id="66" dur="1000" fill="hold">
                                          <p:stCondLst>
                                            <p:cond delay="0"/>
                                          </p:stCondLst>
                                        </p:cTn>
                                        <p:tgtEl>
                                          <p:spTgt spid="3">
                                            <p:txEl>
                                              <p:pRg st="6" end="6"/>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3">
                                            <p:txEl>
                                              <p:pRg st="7" end="7"/>
                                            </p:txEl>
                                          </p:spTgt>
                                        </p:tgtEl>
                                        <p:attrNameLst>
                                          <p:attrName>style.visibility</p:attrName>
                                        </p:attrNameLst>
                                      </p:cBhvr>
                                      <p:to>
                                        <p:strVal val="visible"/>
                                      </p:to>
                                    </p:set>
                                    <p:anim by="(-#ppt_w*2)" calcmode="lin" valueType="num">
                                      <p:cBhvr rctx="PPT">
                                        <p:cTn id="71" dur="500" autoRev="1" fill="hold">
                                          <p:stCondLst>
                                            <p:cond delay="0"/>
                                          </p:stCondLst>
                                        </p:cTn>
                                        <p:tgtEl>
                                          <p:spTgt spid="3">
                                            <p:txEl>
                                              <p:pRg st="7" end="7"/>
                                            </p:txEl>
                                          </p:spTgt>
                                        </p:tgtEl>
                                        <p:attrNameLst>
                                          <p:attrName>ppt_w</p:attrName>
                                        </p:attrNameLst>
                                      </p:cBhvr>
                                    </p:anim>
                                    <p:anim by="(#ppt_w*0.50)" calcmode="lin" valueType="num">
                                      <p:cBhvr>
                                        <p:cTn id="72" dur="500" decel="50000" autoRev="1" fill="hold">
                                          <p:stCondLst>
                                            <p:cond delay="0"/>
                                          </p:stCondLst>
                                        </p:cTn>
                                        <p:tgtEl>
                                          <p:spTgt spid="3">
                                            <p:txEl>
                                              <p:pRg st="7" end="7"/>
                                            </p:txEl>
                                          </p:spTgt>
                                        </p:tgtEl>
                                        <p:attrNameLst>
                                          <p:attrName>ppt_x</p:attrName>
                                        </p:attrNameLst>
                                      </p:cBhvr>
                                    </p:anim>
                                    <p:anim from="(-#ppt_h/2)" to="(#ppt_y)" calcmode="lin" valueType="num">
                                      <p:cBhvr>
                                        <p:cTn id="73" dur="1000" fill="hold">
                                          <p:stCondLst>
                                            <p:cond delay="0"/>
                                          </p:stCondLst>
                                        </p:cTn>
                                        <p:tgtEl>
                                          <p:spTgt spid="3">
                                            <p:txEl>
                                              <p:pRg st="7" end="7"/>
                                            </p:txEl>
                                          </p:spTgt>
                                        </p:tgtEl>
                                        <p:attrNameLst>
                                          <p:attrName>ppt_y</p:attrName>
                                        </p:attrNameLst>
                                      </p:cBhvr>
                                    </p:anim>
                                    <p:animRot by="21600000">
                                      <p:cBhvr>
                                        <p:cTn id="74" dur="1000" fill="hold">
                                          <p:stCondLst>
                                            <p:cond delay="0"/>
                                          </p:stCondLst>
                                        </p:cTn>
                                        <p:tgtEl>
                                          <p:spTgt spid="3">
                                            <p:txEl>
                                              <p:pRg st="7" end="7"/>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45" presetClass="entr" presetSubtype="0" fill="hold" nodeType="click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2000"/>
                                        <p:tgtEl>
                                          <p:spTgt spid="8"/>
                                        </p:tgtEl>
                                      </p:cBhvr>
                                    </p:animEffect>
                                    <p:anim calcmode="lin" valueType="num">
                                      <p:cBhvr>
                                        <p:cTn id="80" dur="2000" fill="hold"/>
                                        <p:tgtEl>
                                          <p:spTgt spid="8"/>
                                        </p:tgtEl>
                                        <p:attrNameLst>
                                          <p:attrName>ppt_w</p:attrName>
                                        </p:attrNameLst>
                                      </p:cBhvr>
                                      <p:tavLst>
                                        <p:tav tm="0" fmla="#ppt_w*sin(2.5*pi*$)">
                                          <p:val>
                                            <p:fltVal val="0"/>
                                          </p:val>
                                        </p:tav>
                                        <p:tav tm="100000">
                                          <p:val>
                                            <p:fltVal val="1"/>
                                          </p:val>
                                        </p:tav>
                                      </p:tavLst>
                                    </p:anim>
                                    <p:anim calcmode="lin" valueType="num">
                                      <p:cBhvr>
                                        <p:cTn id="8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3837295" y="365125"/>
            <a:ext cx="4517409" cy="6453441"/>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8637" y="505727"/>
            <a:ext cx="5706351" cy="6663506"/>
          </a:xfrm>
          <a:prstGeom prst="rect">
            <a:avLst/>
          </a:prstGeom>
        </p:spPr>
      </p:pic>
    </p:spTree>
    <p:extLst>
      <p:ext uri="{BB962C8B-B14F-4D97-AF65-F5344CB8AC3E}">
        <p14:creationId xmlns:p14="http://schemas.microsoft.com/office/powerpoint/2010/main" val="376091604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08327" y="426493"/>
            <a:ext cx="8575343" cy="6431507"/>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1815" y="761591"/>
            <a:ext cx="5706351" cy="6663506"/>
          </a:xfrm>
          <a:prstGeom prst="rect">
            <a:avLst/>
          </a:prstGeom>
        </p:spPr>
      </p:pic>
    </p:spTree>
    <p:extLst>
      <p:ext uri="{BB962C8B-B14F-4D97-AF65-F5344CB8AC3E}">
        <p14:creationId xmlns:p14="http://schemas.microsoft.com/office/powerpoint/2010/main" val="4146793637"/>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402831" y="420162"/>
            <a:ext cx="11386337" cy="6072713"/>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450573" y="474345"/>
            <a:ext cx="11370365" cy="6124754"/>
          </a:xfrm>
          <a:prstGeom prst="rect">
            <a:avLst/>
          </a:prstGeom>
        </p:spPr>
        <p:txBody>
          <a:bodyPr wrap="square">
            <a:spAutoFit/>
          </a:bodyPr>
          <a:lstStyle/>
          <a:p>
            <a:r>
              <a:rPr lang="fr-FR" sz="2800" b="1" dirty="0">
                <a:ln>
                  <a:solidFill>
                    <a:srgbClr val="FF0000"/>
                  </a:solidFill>
                </a:ln>
                <a:latin typeface="Brush Script MT" panose="03060802040406070304" pitchFamily="66" charset="0"/>
              </a:rPr>
              <a:t>Les stations Porte des Lilas (lignes 3 bis et 11) et Pré-Saint-Gervais (ligne 7 bis) auraient dû être reliées entre elles dans les années 1920. Si la municipalité, propriétaire du réseau, soutient l'idée d'envoyer les trains de la ligne 3 sur la ligne 7 (pas de lignes « bis » à l'époque), il n'en est pas de même pour l'exploitant, la Compagnie du chemin de fer métropolitain de Paris (CMP), qui n'y voit que des inconvénients avec des recettes estimées trop faibles</a:t>
            </a:r>
            <a:r>
              <a:rPr lang="fr-FR" sz="2800" b="1" dirty="0" smtClean="0">
                <a:ln>
                  <a:solidFill>
                    <a:srgbClr val="FF0000"/>
                  </a:solidFill>
                </a:ln>
                <a:latin typeface="Brush Script MT" panose="03060802040406070304" pitchFamily="66" charset="0"/>
              </a:rPr>
              <a:t>.</a:t>
            </a:r>
            <a:endParaRPr lang="fr-FR" sz="2800" b="1" dirty="0">
              <a:ln>
                <a:solidFill>
                  <a:srgbClr val="FF0000"/>
                </a:solidFill>
              </a:ln>
              <a:latin typeface="Brush Script MT" panose="03060802040406070304" pitchFamily="66" charset="0"/>
            </a:endParaRPr>
          </a:p>
          <a:p>
            <a:r>
              <a:rPr lang="fr-FR" sz="2800" b="1" dirty="0">
                <a:ln>
                  <a:solidFill>
                    <a:srgbClr val="FF0000"/>
                  </a:solidFill>
                </a:ln>
                <a:latin typeface="Brush Script MT" panose="03060802040406070304" pitchFamily="66" charset="0"/>
              </a:rPr>
              <a:t>Les tunnels et les voies sont néanmoins construits. Une voie unique, dénommée la Voie des Fêtes, relie la Place des Fêtes à la Porte des Lilas et une station intermédiaire est construite : Haxo. Pour assurer la circulation en sens inverse, une deuxième voie est creusée en reliant directement Porte des Lilas à Pré-Saint-Gervais sans station intermédiaire, appelée la « voie navette ». Mais il est finalement décidé de ne mettre en place qu'un service de navettes entre les stations des deux lignes (qui n'utilise pas la Voie des Fêtes), navette boudée par les voyageurs. La station Haxo n’a jamais vu passer un seul voyageur, ses accès extérieurs n’ont même jamais été </a:t>
            </a:r>
            <a:r>
              <a:rPr lang="fr-FR" sz="2800" b="1" dirty="0" smtClean="0">
                <a:ln>
                  <a:solidFill>
                    <a:srgbClr val="FF0000"/>
                  </a:solidFill>
                </a:ln>
                <a:latin typeface="Brush Script MT" panose="03060802040406070304" pitchFamily="66" charset="0"/>
              </a:rPr>
              <a:t>construits.</a:t>
            </a:r>
            <a:endParaRPr lang="fr-FR" sz="2800" b="1" dirty="0">
              <a:ln>
                <a:solidFill>
                  <a:srgbClr val="FF0000"/>
                </a:solidFill>
              </a:ln>
              <a:latin typeface="Brush Script MT" panose="03060802040406070304" pitchFamily="66" charset="0"/>
            </a:endParaRPr>
          </a:p>
        </p:txBody>
      </p:sp>
    </p:spTree>
    <p:extLst>
      <p:ext uri="{BB962C8B-B14F-4D97-AF65-F5344CB8AC3E}">
        <p14:creationId xmlns:p14="http://schemas.microsoft.com/office/powerpoint/2010/main" val="397996734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95549" y="407323"/>
            <a:ext cx="8600902" cy="6450677"/>
          </a:xfrm>
          <a:prstGeom prst="rect">
            <a:avLst/>
          </a:prstGeom>
          <a:effectLst>
            <a:softEdge rad="127000"/>
          </a:effectLst>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95624" y="547925"/>
            <a:ext cx="5706351" cy="6663506"/>
          </a:xfrm>
          <a:prstGeom prst="rect">
            <a:avLst/>
          </a:prstGeom>
        </p:spPr>
      </p:pic>
      <p:sp>
        <p:nvSpPr>
          <p:cNvPr id="3" name="Rectangle 2"/>
          <p:cNvSpPr/>
          <p:nvPr/>
        </p:nvSpPr>
        <p:spPr>
          <a:xfrm>
            <a:off x="655964" y="4349156"/>
            <a:ext cx="9740487" cy="646331"/>
          </a:xfrm>
          <a:prstGeom prst="rect">
            <a:avLst/>
          </a:prstGeom>
        </p:spPr>
        <p:txBody>
          <a:bodyPr wrap="none">
            <a:spAutoFit/>
          </a:bodyPr>
          <a:lstStyle/>
          <a:p>
            <a:r>
              <a:rPr lang="fr-FR" sz="3600" b="1" dirty="0">
                <a:ln>
                  <a:solidFill>
                    <a:srgbClr val="FF0000"/>
                  </a:solidFill>
                </a:ln>
                <a:latin typeface="Brush Script MT" panose="03060802040406070304" pitchFamily="66" charset="0"/>
              </a:rPr>
              <a:t>File:Station Haxo une sortie de métro qui n'a jamais été percée</a:t>
            </a:r>
            <a:r>
              <a:rPr lang="fr-FR" sz="2400" dirty="0"/>
              <a:t>.</a:t>
            </a:r>
          </a:p>
        </p:txBody>
      </p:sp>
      <p:cxnSp>
        <p:nvCxnSpPr>
          <p:cNvPr id="9" name="Connecteur droit avec flèche 8"/>
          <p:cNvCxnSpPr/>
          <p:nvPr/>
        </p:nvCxnSpPr>
        <p:spPr>
          <a:xfrm flipH="1" flipV="1">
            <a:off x="2637183" y="3792845"/>
            <a:ext cx="421662" cy="51411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anim calcmode="lin" valueType="num">
                                      <p:cBhvr>
                                        <p:cTn id="24" dur="2000" fill="hold"/>
                                        <p:tgtEl>
                                          <p:spTgt spid="12"/>
                                        </p:tgtEl>
                                        <p:attrNameLst>
                                          <p:attrName>ppt_w</p:attrName>
                                        </p:attrNameLst>
                                      </p:cBhvr>
                                      <p:tavLst>
                                        <p:tav tm="0" fmla="#ppt_w*sin(2.5*pi*$)">
                                          <p:val>
                                            <p:fltVal val="0"/>
                                          </p:val>
                                        </p:tav>
                                        <p:tav tm="100000">
                                          <p:val>
                                            <p:fltVal val="1"/>
                                          </p:val>
                                        </p:tav>
                                      </p:tavLst>
                                    </p:anim>
                                    <p:anim calcmode="lin" valueType="num">
                                      <p:cBhvr>
                                        <p:cTn id="25"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87235" y="338030"/>
            <a:ext cx="8617527" cy="6463145"/>
          </a:xfrm>
          <a:prstGeom prst="rect">
            <a:avLst/>
          </a:prstGeom>
          <a:effectLst>
            <a:softEdge rad="127000"/>
          </a:effectLst>
        </p:spPr>
      </p:pic>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82441" y="475699"/>
            <a:ext cx="5706351" cy="6663506"/>
          </a:xfrm>
          <a:prstGeom prst="rect">
            <a:avLst/>
          </a:prstGeom>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344032" y="378809"/>
            <a:ext cx="9476368" cy="6479191"/>
          </a:xfrm>
          <a:prstGeom prst="rect">
            <a:avLst/>
          </a:prstGeom>
          <a:effectLst>
            <a:softEdge rad="3175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85649" y="519411"/>
            <a:ext cx="5706351" cy="6663506"/>
          </a:xfrm>
          <a:prstGeom prst="rect">
            <a:avLst/>
          </a:prstGeom>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24492" y="119270"/>
            <a:ext cx="10108395" cy="6877878"/>
          </a:xfrm>
          <a:prstGeom prst="rect">
            <a:avLst/>
          </a:prstGeom>
          <a:effectLst>
            <a:softEdge rad="3175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8637" y="365125"/>
            <a:ext cx="5706351" cy="6663506"/>
          </a:xfrm>
          <a:prstGeom prst="rect">
            <a:avLst/>
          </a:prstGeom>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67417" y="365126"/>
            <a:ext cx="8657165" cy="6492874"/>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1572" y="700224"/>
            <a:ext cx="5706351" cy="6663506"/>
          </a:xfrm>
          <a:prstGeom prst="rect">
            <a:avLst/>
          </a:prstGeom>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03862" y="419793"/>
            <a:ext cx="8584276" cy="6438207"/>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85649" y="504073"/>
            <a:ext cx="5706351" cy="6663506"/>
          </a:xfrm>
          <a:prstGeom prst="rect">
            <a:avLst/>
          </a:prstGeom>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971549" y="381730"/>
            <a:ext cx="10248901" cy="6405563"/>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87172" y="631212"/>
            <a:ext cx="5706351" cy="6663506"/>
          </a:xfrm>
          <a:prstGeom prst="rect">
            <a:avLst/>
          </a:prstGeom>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14014" y="377773"/>
            <a:ext cx="11739687" cy="6115102"/>
          </a:xfrm>
          <a:prstGeom prst="rect">
            <a:avLst/>
          </a:prstGeom>
          <a:effectLst>
            <a:softEdge rad="127000"/>
          </a:effectLst>
        </p:spPr>
      </p:pic>
      <p:cxnSp>
        <p:nvCxnSpPr>
          <p:cNvPr id="8" name="Connecteur droit avec flèche 7"/>
          <p:cNvCxnSpPr/>
          <p:nvPr/>
        </p:nvCxnSpPr>
        <p:spPr>
          <a:xfrm flipV="1">
            <a:off x="3922643" y="2584174"/>
            <a:ext cx="4426227" cy="318052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6720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078721" y="586402"/>
            <a:ext cx="10034557" cy="6271598"/>
          </a:xfrm>
          <a:prstGeom prst="rect">
            <a:avLst/>
          </a:prstGeom>
          <a:effectLst>
            <a:softEdge rad="127000"/>
          </a:effectLst>
        </p:spPr>
      </p:pic>
      <p:sp>
        <p:nvSpPr>
          <p:cNvPr id="3" name="Rectangle 2"/>
          <p:cNvSpPr/>
          <p:nvPr/>
        </p:nvSpPr>
        <p:spPr>
          <a:xfrm>
            <a:off x="1037158" y="4921111"/>
            <a:ext cx="9783242" cy="1754326"/>
          </a:xfrm>
          <a:prstGeom prst="rect">
            <a:avLst/>
          </a:prstGeom>
        </p:spPr>
        <p:txBody>
          <a:bodyPr wrap="square">
            <a:spAutoFit/>
          </a:bodyPr>
          <a:lstStyle/>
          <a:p>
            <a:r>
              <a:rPr lang="fr-FR" sz="3600" b="1" dirty="0">
                <a:ln>
                  <a:solidFill>
                    <a:srgbClr val="FF0000"/>
                  </a:solidFill>
                </a:ln>
                <a:latin typeface="Brush Script MT" panose="03060802040406070304" pitchFamily="66" charset="0"/>
              </a:rPr>
              <a:t>La station « Haxo » (Paris XXe), construite en 1921, n'a jamais été mise en service. Elle avait été créée pour permettre la jonction des actuelles lignes 7 ...</a:t>
            </a:r>
          </a:p>
        </p:txBody>
      </p:sp>
    </p:spTree>
    <p:extLst>
      <p:ext uri="{BB962C8B-B14F-4D97-AF65-F5344CB8AC3E}">
        <p14:creationId xmlns:p14="http://schemas.microsoft.com/office/powerpoint/2010/main" val="305524912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19200" y="400050"/>
            <a:ext cx="9753600" cy="6457950"/>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8637" y="646331"/>
            <a:ext cx="5706351" cy="6663506"/>
          </a:xfrm>
          <a:prstGeom prst="rect">
            <a:avLst/>
          </a:prstGeom>
        </p:spPr>
      </p:pic>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ppt_w</p:attrName>
                                        </p:attrNameLst>
                                      </p:cBhvr>
                                      <p:tavLst>
                                        <p:tav tm="0" fmla="#ppt_w*sin(2.5*pi*$)">
                                          <p:val>
                                            <p:fltVal val="0"/>
                                          </p:val>
                                        </p:tav>
                                        <p:tav tm="100000">
                                          <p:val>
                                            <p:fltVal val="1"/>
                                          </p:val>
                                        </p:tav>
                                      </p:tavLst>
                                    </p:anim>
                                    <p:anim calcmode="lin" valueType="num">
                                      <p:cBhvr>
                                        <p:cTn id="17"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600" y="504154"/>
            <a:ext cx="9554095" cy="6353846"/>
          </a:xfrm>
          <a:prstGeom prst="rect">
            <a:avLst/>
          </a:prstGeom>
          <a:effectLst>
            <a:softEdge rad="127000"/>
          </a:effectLst>
        </p:spPr>
      </p:pic>
    </p:spTree>
    <p:extLst>
      <p:ext uri="{BB962C8B-B14F-4D97-AF65-F5344CB8AC3E}">
        <p14:creationId xmlns:p14="http://schemas.microsoft.com/office/powerpoint/2010/main" val="16563721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84175" y="410154"/>
            <a:ext cx="9623650" cy="6447846"/>
          </a:xfrm>
          <a:prstGeom prst="rect">
            <a:avLst/>
          </a:prstGeom>
          <a:effectLst>
            <a:softEdge rad="127000"/>
          </a:effectLst>
        </p:spPr>
      </p:pic>
      <p:cxnSp>
        <p:nvCxnSpPr>
          <p:cNvPr id="9" name="Connecteur droit avec flèche 8"/>
          <p:cNvCxnSpPr/>
          <p:nvPr/>
        </p:nvCxnSpPr>
        <p:spPr>
          <a:xfrm flipV="1">
            <a:off x="7156174" y="3634078"/>
            <a:ext cx="13253" cy="132223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783473" y="4943061"/>
            <a:ext cx="4745402" cy="769441"/>
          </a:xfrm>
          <a:prstGeom prst="rect">
            <a:avLst/>
          </a:prstGeom>
          <a:noFill/>
        </p:spPr>
        <p:txBody>
          <a:bodyPr wrap="none" lIns="91440" tIns="45720" rIns="91440" bIns="45720">
            <a:spAutoFit/>
          </a:bodyPr>
          <a:lstStyle/>
          <a:p>
            <a:pPr algn="ctr"/>
            <a:r>
              <a:rPr lang="fr-FR" sz="4400" b="1" dirty="0" smtClean="0">
                <a:ln w="0"/>
                <a:effectLst>
                  <a:outerShdw blurRad="38100" dist="19050" dir="2700000" algn="tl" rotWithShape="0">
                    <a:schemeClr val="dk1">
                      <a:alpha val="40000"/>
                    </a:schemeClr>
                  </a:outerShdw>
                </a:effectLst>
                <a:latin typeface="Brush Script MT" panose="03060802040406070304" pitchFamily="66" charset="0"/>
              </a:rPr>
              <a:t>L’ Accès jamais créer ? </a:t>
            </a:r>
            <a:endParaRPr lang="fr-FR" sz="44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9826" y="721730"/>
            <a:ext cx="5706351" cy="6663506"/>
          </a:xfrm>
          <a:prstGeom prst="rect">
            <a:avLst/>
          </a:prstGeom>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3">
                                            <p:txEl>
                                              <p:pRg st="0" end="0"/>
                                            </p:txEl>
                                          </p:spTgt>
                                        </p:tgtEl>
                                        <p:attrNameLst>
                                          <p:attrName>ppt_w</p:attrName>
                                        </p:attrNameLst>
                                      </p:cBhvr>
                                    </p:anim>
                                    <p:anim by="(#ppt_w*0.50)" calcmode="lin" valueType="num">
                                      <p:cBhvr>
                                        <p:cTn id="16" dur="500" decel="50000" autoRev="1" fill="hold">
                                          <p:stCondLst>
                                            <p:cond delay="0"/>
                                          </p:stCondLst>
                                        </p:cTn>
                                        <p:tgtEl>
                                          <p:spTgt spid="13">
                                            <p:txEl>
                                              <p:pRg st="0" end="0"/>
                                            </p:txEl>
                                          </p:spTgt>
                                        </p:tgtEl>
                                        <p:attrNameLst>
                                          <p:attrName>ppt_x</p:attrName>
                                        </p:attrNameLst>
                                      </p:cBhvr>
                                    </p:anim>
                                    <p:anim from="(-#ppt_h/2)" to="(#ppt_y)" calcmode="lin" valueType="num">
                                      <p:cBhvr>
                                        <p:cTn id="17" dur="1000" fill="hold">
                                          <p:stCondLst>
                                            <p:cond delay="0"/>
                                          </p:stCondLst>
                                        </p:cTn>
                                        <p:tgtEl>
                                          <p:spTgt spid="13">
                                            <p:txEl>
                                              <p:pRg st="0" end="0"/>
                                            </p:txEl>
                                          </p:spTgt>
                                        </p:tgtEl>
                                        <p:attrNameLst>
                                          <p:attrName>ppt_y</p:attrName>
                                        </p:attrNameLst>
                                      </p:cBhvr>
                                    </p:anim>
                                    <p:animRot by="21600000">
                                      <p:cBhvr>
                                        <p:cTn id="18" dur="1000" fill="hold">
                                          <p:stCondLst>
                                            <p:cond delay="0"/>
                                          </p:stCondLst>
                                        </p:cTn>
                                        <p:tgtEl>
                                          <p:spTgt spid="1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000"/>
                                        <p:tgtEl>
                                          <p:spTgt spid="14"/>
                                        </p:tgtEl>
                                      </p:cBhvr>
                                    </p:animEffect>
                                    <p:anim calcmode="lin" valueType="num">
                                      <p:cBhvr>
                                        <p:cTn id="24" dur="2000" fill="hold"/>
                                        <p:tgtEl>
                                          <p:spTgt spid="14"/>
                                        </p:tgtEl>
                                        <p:attrNameLst>
                                          <p:attrName>ppt_w</p:attrName>
                                        </p:attrNameLst>
                                      </p:cBhvr>
                                      <p:tavLst>
                                        <p:tav tm="0" fmla="#ppt_w*sin(2.5*pi*$)">
                                          <p:val>
                                            <p:fltVal val="0"/>
                                          </p:val>
                                        </p:tav>
                                        <p:tav tm="100000">
                                          <p:val>
                                            <p:fltVal val="1"/>
                                          </p:val>
                                        </p:tav>
                                      </p:tavLst>
                                    </p:anim>
                                    <p:anim calcmode="lin" valueType="num">
                                      <p:cBhvr>
                                        <p:cTn id="25"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972112" y="182561"/>
            <a:ext cx="8247771"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9</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137</TotalTime>
  <Words>688</Words>
  <Application>Microsoft Office PowerPoint</Application>
  <PresentationFormat>Grand écran</PresentationFormat>
  <Paragraphs>119</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2019-02-15T15:23:35Z</dcterms:created>
  <dcterms:modified xsi:type="dcterms:W3CDTF">2019-02-24T19:02:27Z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