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58" r:id="rId3"/>
    <p:sldId id="257" r:id="rId4"/>
    <p:sldId id="267" r:id="rId5"/>
    <p:sldId id="266" r:id="rId6"/>
    <p:sldId id="274" r:id="rId7"/>
    <p:sldId id="259" r:id="rId8"/>
    <p:sldId id="262" r:id="rId9"/>
    <p:sldId id="261" r:id="rId10"/>
    <p:sldId id="263" r:id="rId11"/>
    <p:sldId id="269" r:id="rId12"/>
    <p:sldId id="268" r:id="rId13"/>
    <p:sldId id="271" r:id="rId14"/>
    <p:sldId id="272" r:id="rId15"/>
    <p:sldId id="270" r:id="rId16"/>
    <p:sldId id="273" r:id="rId17"/>
    <p:sldId id="275" r:id="rId18"/>
    <p:sldId id="265"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31HvIKh/8KLv3n9WSe7dw==" hashData="LSbe0i5qkCQIHC7n1eFvuvTluxMDUdoEPc98bVdB2FUcXN5Kp0okR5Pj6zLoDRptgJ7rssIElyqjcvI9u1bR7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7" d="100"/>
          <a:sy n="77" d="100"/>
        </p:scale>
        <p:origin x="66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C1D6E3-619E-4BD0-86BA-AA5611576EAF}" type="datetimeFigureOut">
              <a:rPr lang="fr-FR" smtClean="0"/>
              <a:t>24/02/2019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CB5E46-6A33-442E-AC08-A2226FD8EA54}" type="slidenum">
              <a:rPr lang="fr-FR" smtClean="0"/>
              <a:t>‹N°›</a:t>
            </a:fld>
            <a:endParaRPr lang="fr-FR"/>
          </a:p>
        </p:txBody>
      </p:sp>
    </p:spTree>
    <p:extLst>
      <p:ext uri="{BB962C8B-B14F-4D97-AF65-F5344CB8AC3E}">
        <p14:creationId xmlns:p14="http://schemas.microsoft.com/office/powerpoint/2010/main" val="2316047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a:t>
            </a:fld>
            <a:endParaRPr lang="fr-FR"/>
          </a:p>
        </p:txBody>
      </p:sp>
    </p:spTree>
    <p:extLst>
      <p:ext uri="{BB962C8B-B14F-4D97-AF65-F5344CB8AC3E}">
        <p14:creationId xmlns:p14="http://schemas.microsoft.com/office/powerpoint/2010/main" val="1562415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a:t>
            </a:fld>
            <a:endParaRPr lang="fr-FR"/>
          </a:p>
        </p:txBody>
      </p:sp>
    </p:spTree>
    <p:extLst>
      <p:ext uri="{BB962C8B-B14F-4D97-AF65-F5344CB8AC3E}">
        <p14:creationId xmlns:p14="http://schemas.microsoft.com/office/powerpoint/2010/main" val="4644090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3</a:t>
            </a:fld>
            <a:endParaRPr lang="fr-FR"/>
          </a:p>
        </p:txBody>
      </p:sp>
    </p:spTree>
    <p:extLst>
      <p:ext uri="{BB962C8B-B14F-4D97-AF65-F5344CB8AC3E}">
        <p14:creationId xmlns:p14="http://schemas.microsoft.com/office/powerpoint/2010/main" val="17090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4</a:t>
            </a:fld>
            <a:endParaRPr lang="fr-FR"/>
          </a:p>
        </p:txBody>
      </p:sp>
    </p:spTree>
    <p:extLst>
      <p:ext uri="{BB962C8B-B14F-4D97-AF65-F5344CB8AC3E}">
        <p14:creationId xmlns:p14="http://schemas.microsoft.com/office/powerpoint/2010/main" val="25835651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5</a:t>
            </a:fld>
            <a:endParaRPr lang="fr-FR"/>
          </a:p>
        </p:txBody>
      </p:sp>
    </p:spTree>
    <p:extLst>
      <p:ext uri="{BB962C8B-B14F-4D97-AF65-F5344CB8AC3E}">
        <p14:creationId xmlns:p14="http://schemas.microsoft.com/office/powerpoint/2010/main" val="41631534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6</a:t>
            </a:fld>
            <a:endParaRPr lang="fr-FR"/>
          </a:p>
        </p:txBody>
      </p:sp>
    </p:spTree>
    <p:extLst>
      <p:ext uri="{BB962C8B-B14F-4D97-AF65-F5344CB8AC3E}">
        <p14:creationId xmlns:p14="http://schemas.microsoft.com/office/powerpoint/2010/main" val="290043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7</a:t>
            </a:fld>
            <a:endParaRPr lang="fr-FR"/>
          </a:p>
        </p:txBody>
      </p:sp>
    </p:spTree>
    <p:extLst>
      <p:ext uri="{BB962C8B-B14F-4D97-AF65-F5344CB8AC3E}">
        <p14:creationId xmlns:p14="http://schemas.microsoft.com/office/powerpoint/2010/main" val="18953004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8</a:t>
            </a:fld>
            <a:endParaRPr lang="fr-FR"/>
          </a:p>
        </p:txBody>
      </p:sp>
    </p:spTree>
    <p:extLst>
      <p:ext uri="{BB962C8B-B14F-4D97-AF65-F5344CB8AC3E}">
        <p14:creationId xmlns:p14="http://schemas.microsoft.com/office/powerpoint/2010/main" val="2831896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9</a:t>
            </a:fld>
            <a:endParaRPr lang="fr-FR"/>
          </a:p>
        </p:txBody>
      </p:sp>
    </p:spTree>
    <p:extLst>
      <p:ext uri="{BB962C8B-B14F-4D97-AF65-F5344CB8AC3E}">
        <p14:creationId xmlns:p14="http://schemas.microsoft.com/office/powerpoint/2010/main" val="41654434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10</a:t>
            </a:fld>
            <a:endParaRPr lang="fr-FR"/>
          </a:p>
        </p:txBody>
      </p:sp>
    </p:spTree>
    <p:extLst>
      <p:ext uri="{BB962C8B-B14F-4D97-AF65-F5344CB8AC3E}">
        <p14:creationId xmlns:p14="http://schemas.microsoft.com/office/powerpoint/2010/main" val="40091408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11</a:t>
            </a:fld>
            <a:endParaRPr lang="fr-FR"/>
          </a:p>
        </p:txBody>
      </p:sp>
    </p:spTree>
    <p:extLst>
      <p:ext uri="{BB962C8B-B14F-4D97-AF65-F5344CB8AC3E}">
        <p14:creationId xmlns:p14="http://schemas.microsoft.com/office/powerpoint/2010/main" val="9070736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12</a:t>
            </a:fld>
            <a:endParaRPr lang="fr-FR"/>
          </a:p>
        </p:txBody>
      </p:sp>
    </p:spTree>
    <p:extLst>
      <p:ext uri="{BB962C8B-B14F-4D97-AF65-F5344CB8AC3E}">
        <p14:creationId xmlns:p14="http://schemas.microsoft.com/office/powerpoint/2010/main" val="42070459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13</a:t>
            </a:fld>
            <a:endParaRPr lang="fr-FR"/>
          </a:p>
        </p:txBody>
      </p:sp>
    </p:spTree>
    <p:extLst>
      <p:ext uri="{BB962C8B-B14F-4D97-AF65-F5344CB8AC3E}">
        <p14:creationId xmlns:p14="http://schemas.microsoft.com/office/powerpoint/2010/main" val="42627116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14</a:t>
            </a:fld>
            <a:endParaRPr lang="fr-FR"/>
          </a:p>
        </p:txBody>
      </p:sp>
    </p:spTree>
    <p:extLst>
      <p:ext uri="{BB962C8B-B14F-4D97-AF65-F5344CB8AC3E}">
        <p14:creationId xmlns:p14="http://schemas.microsoft.com/office/powerpoint/2010/main" val="17444696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15</a:t>
            </a:fld>
            <a:endParaRPr lang="fr-FR"/>
          </a:p>
        </p:txBody>
      </p:sp>
    </p:spTree>
    <p:extLst>
      <p:ext uri="{BB962C8B-B14F-4D97-AF65-F5344CB8AC3E}">
        <p14:creationId xmlns:p14="http://schemas.microsoft.com/office/powerpoint/2010/main" val="35992987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16</a:t>
            </a:fld>
            <a:endParaRPr lang="fr-FR"/>
          </a:p>
        </p:txBody>
      </p:sp>
    </p:spTree>
    <p:extLst>
      <p:ext uri="{BB962C8B-B14F-4D97-AF65-F5344CB8AC3E}">
        <p14:creationId xmlns:p14="http://schemas.microsoft.com/office/powerpoint/2010/main" val="301711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17</a:t>
            </a:fld>
            <a:endParaRPr lang="fr-FR"/>
          </a:p>
        </p:txBody>
      </p:sp>
    </p:spTree>
    <p:extLst>
      <p:ext uri="{BB962C8B-B14F-4D97-AF65-F5344CB8AC3E}">
        <p14:creationId xmlns:p14="http://schemas.microsoft.com/office/powerpoint/2010/main" val="14705482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18</a:t>
            </a:fld>
            <a:endParaRPr lang="fr-FR"/>
          </a:p>
        </p:txBody>
      </p:sp>
    </p:spTree>
    <p:extLst>
      <p:ext uri="{BB962C8B-B14F-4D97-AF65-F5344CB8AC3E}">
        <p14:creationId xmlns:p14="http://schemas.microsoft.com/office/powerpoint/2010/main" val="265336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A9FD408-2B68-45E0-B1A3-3090186396E1}" type="datetime1">
              <a:rPr lang="fr-FR" smtClean="0"/>
              <a:t>24/02/2019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80286205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F9B3EC0-59AD-42DF-949A-563A146F3A45}" type="datetime1">
              <a:rPr lang="fr-FR" smtClean="0"/>
              <a:t>24/02/2019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1041663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0CB3A1C-1EC2-4EBB-BD04-BDBFA28B09E4}" type="datetime1">
              <a:rPr lang="fr-FR" smtClean="0"/>
              <a:t>24/02/2019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84731118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DFCBE3A-D59A-4EDD-89F8-8EF871A9E659}" type="datetime1">
              <a:rPr lang="fr-FR" smtClean="0"/>
              <a:t>24/02/2019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19531084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1053CED-FB73-4958-9D1E-BAD2BE436DEC}" type="datetime1">
              <a:rPr lang="fr-FR" smtClean="0"/>
              <a:t>24/02/2019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22905840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81111A6-F9D2-4704-87B7-2880B0B2DE1C}" type="datetime1">
              <a:rPr lang="fr-FR" smtClean="0"/>
              <a:t>24/02/2019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2392284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2AD86-06A7-48BC-A6EF-061885B62ED7}" type="datetime1">
              <a:rPr lang="fr-FR" smtClean="0"/>
              <a:t>24/02/2019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96186833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1545869-C4D1-4D28-B1C0-7743D0F6FA8F}" type="datetime1">
              <a:rPr lang="fr-FR" smtClean="0"/>
              <a:t>24/02/2019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59093779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A2F1C54-0711-4032-9972-0A3D0C0D1AB9}" type="datetime1">
              <a:rPr lang="fr-FR" smtClean="0"/>
              <a:t>24/02/2019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56525723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CFD25D-B8B4-47D1-981E-70B5F61B9C04}" type="datetime1">
              <a:rPr lang="fr-FR" smtClean="0"/>
              <a:t>24/02/2019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72173019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CEBF8AF-6CC7-4ADD-A426-B7427AB2476A}" type="datetime1">
              <a:rPr lang="fr-FR" smtClean="0"/>
              <a:t>24/02/2019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1645315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BDFA9E-89E5-457D-96AC-FF35D715473A}" type="datetime1">
              <a:rPr lang="fr-FR" smtClean="0"/>
              <a:t>24/02/2019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BBF15-05B4-4DB9-92BF-363A3BF27041}" type="slidenum">
              <a:rPr lang="fr-FR" smtClean="0"/>
              <a:t>‹N°›</a:t>
            </a:fld>
            <a:endParaRPr lang="fr-FR"/>
          </a:p>
        </p:txBody>
      </p:sp>
    </p:spTree>
    <p:extLst>
      <p:ext uri="{BB962C8B-B14F-4D97-AF65-F5344CB8AC3E}">
        <p14:creationId xmlns:p14="http://schemas.microsoft.com/office/powerpoint/2010/main" val="398918651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67181" y="1812175"/>
            <a:ext cx="4467157" cy="5216456"/>
          </a:xfrm>
          <a:prstGeom prst="rect">
            <a:avLst/>
          </a:prstGeom>
        </p:spPr>
      </p:pic>
      <p:sp>
        <p:nvSpPr>
          <p:cNvPr id="9" name="Rectangle 8"/>
          <p:cNvSpPr/>
          <p:nvPr/>
        </p:nvSpPr>
        <p:spPr>
          <a:xfrm>
            <a:off x="563073" y="275788"/>
            <a:ext cx="11065851" cy="6217087"/>
          </a:xfrm>
          <a:prstGeom prst="rect">
            <a:avLst/>
          </a:prstGeom>
          <a:noFill/>
        </p:spPr>
        <p:txBody>
          <a:bodyPr wrap="none" lIns="91440" tIns="45720" rIns="91440" bIns="45720">
            <a:spAutoFit/>
          </a:bodyPr>
          <a:lstStyle/>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paris </a:t>
            </a: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N°8</a:t>
            </a:r>
            <a:endPar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99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11984654"/>
      </p:ext>
    </p:extLst>
  </p:cSld>
  <p:clrMapOvr>
    <a:masterClrMapping/>
  </p:clrMapOvr>
  <mc:AlternateContent xmlns:mc="http://schemas.openxmlformats.org/markup-compatibility/2006">
    <mc:Choice xmlns:p14="http://schemas.microsoft.com/office/powerpoint/2010/main" Requires="p14">
      <p:transition spd="slow" p14:dur="6750" advTm="9000">
        <p:circle/>
        <p:sndAc>
          <p:stSnd loop="1">
            <p:snd r:embed="rId3" name="les-excursions-d-elisabeth-ginette_001.wav"/>
          </p:stSnd>
        </p:sndAc>
      </p:transition>
    </mc:Choice>
    <mc:Fallback>
      <p:transition spd="slow" advTm="9000">
        <p:circle/>
        <p:sndAc>
          <p:stSnd loop="1">
            <p:snd r:embed="rId3" name="les-excursions-d-elisabeth-ginett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2000"/>
                                        <p:tgtEl>
                                          <p:spTgt spid="2"/>
                                        </p:tgtEl>
                                      </p:cBhvr>
                                    </p:animEffect>
                                    <p:anim calcmode="lin" valueType="num">
                                      <p:cBhvr>
                                        <p:cTn id="32" dur="2000" fill="hold"/>
                                        <p:tgtEl>
                                          <p:spTgt spid="2"/>
                                        </p:tgtEl>
                                        <p:attrNameLst>
                                          <p:attrName>ppt_w</p:attrName>
                                        </p:attrNameLst>
                                      </p:cBhvr>
                                      <p:tavLst>
                                        <p:tav tm="0" fmla="#ppt_w*sin(2.5*pi*$)">
                                          <p:val>
                                            <p:fltVal val="0"/>
                                          </p:val>
                                        </p:tav>
                                        <p:tav tm="100000">
                                          <p:val>
                                            <p:fltVal val="1"/>
                                          </p:val>
                                        </p:tav>
                                      </p:tavLst>
                                    </p:anim>
                                    <p:anim calcmode="lin" valueType="num">
                                      <p:cBhvr>
                                        <p:cTn id="3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124" y="411218"/>
            <a:ext cx="10973751" cy="6035563"/>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42824" y="97247"/>
            <a:ext cx="5706351" cy="6663506"/>
          </a:xfrm>
          <a:prstGeom prst="rect">
            <a:avLst/>
          </a:prstGeom>
        </p:spPr>
      </p:pic>
    </p:spTree>
    <p:extLst>
      <p:ext uri="{BB962C8B-B14F-4D97-AF65-F5344CB8AC3E}">
        <p14:creationId xmlns:p14="http://schemas.microsoft.com/office/powerpoint/2010/main" val="57913995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3</a:t>
            </a:fld>
            <a:endParaRPr lang="fr-FR" sz="1800"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42824" y="97247"/>
            <a:ext cx="5706351" cy="6663506"/>
          </a:xfrm>
          <a:prstGeom prst="rect">
            <a:avLst/>
          </a:prstGeom>
        </p:spPr>
      </p:pic>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791817" y="798561"/>
            <a:ext cx="10435998" cy="5401479"/>
          </a:xfrm>
          <a:prstGeom prst="rect">
            <a:avLst/>
          </a:prstGeom>
        </p:spPr>
        <p:txBody>
          <a:bodyPr wrap="none">
            <a:spAutoFit/>
          </a:bodyPr>
          <a:lstStyle/>
          <a:p>
            <a:r>
              <a:rPr lang="fr-FR" sz="11500" b="1" dirty="0">
                <a:latin typeface="Brush Script MT" panose="03060802040406070304" pitchFamily="66" charset="0"/>
              </a:rPr>
              <a:t>Métro Porte </a:t>
            </a:r>
            <a:r>
              <a:rPr lang="fr-FR" sz="11500" b="1" dirty="0">
                <a:latin typeface="Brush Script MT" panose="03060802040406070304" pitchFamily="66" charset="0"/>
              </a:rPr>
              <a:t>Martin </a:t>
            </a:r>
            <a:endParaRPr lang="fr-FR" sz="11500" b="1" dirty="0" smtClean="0">
              <a:latin typeface="Brush Script MT" panose="03060802040406070304" pitchFamily="66" charset="0"/>
            </a:endParaRPr>
          </a:p>
          <a:p>
            <a:r>
              <a:rPr lang="fr-FR" sz="11500" b="1" dirty="0" smtClean="0">
                <a:latin typeface="Brush Script MT" panose="03060802040406070304" pitchFamily="66" charset="0"/>
              </a:rPr>
              <a:t>       Nadaud </a:t>
            </a:r>
          </a:p>
          <a:p>
            <a:r>
              <a:rPr lang="fr-FR" sz="11500" b="1" dirty="0" smtClean="0">
                <a:latin typeface="Brush Script MT" panose="03060802040406070304" pitchFamily="66" charset="0"/>
              </a:rPr>
              <a:t>  (</a:t>
            </a:r>
            <a:r>
              <a:rPr lang="fr-FR" sz="11500" b="1" dirty="0">
                <a:latin typeface="Brush Script MT" panose="03060802040406070304" pitchFamily="66" charset="0"/>
              </a:rPr>
              <a:t>métro de </a:t>
            </a:r>
            <a:r>
              <a:rPr lang="fr-FR" sz="11500" b="1" dirty="0" smtClean="0">
                <a:latin typeface="Brush Script MT" panose="03060802040406070304" pitchFamily="66" charset="0"/>
              </a:rPr>
              <a:t>Paris)</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420582547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2000"/>
                                        <p:tgtEl>
                                          <p:spTgt spid="2"/>
                                        </p:tgtEl>
                                      </p:cBhvr>
                                    </p:animEffect>
                                    <p:anim calcmode="lin" valueType="num">
                                      <p:cBhvr>
                                        <p:cTn id="40" dur="2000" fill="hold"/>
                                        <p:tgtEl>
                                          <p:spTgt spid="2"/>
                                        </p:tgtEl>
                                        <p:attrNameLst>
                                          <p:attrName>ppt_w</p:attrName>
                                        </p:attrNameLst>
                                      </p:cBhvr>
                                      <p:tavLst>
                                        <p:tav tm="0" fmla="#ppt_w*sin(2.5*pi*$)">
                                          <p:val>
                                            <p:fltVal val="0"/>
                                          </p:val>
                                        </p:tav>
                                        <p:tav tm="100000">
                                          <p:val>
                                            <p:fltVal val="1"/>
                                          </p:val>
                                        </p:tav>
                                      </p:tavLst>
                                    </p:anim>
                                    <p:anim calcmode="lin" valueType="num">
                                      <p:cBhvr>
                                        <p:cTn id="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790007" y="399011"/>
            <a:ext cx="8611985" cy="6458989"/>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2258" y="1621750"/>
            <a:ext cx="4808128" cy="5614620"/>
          </a:xfrm>
          <a:prstGeom prst="rect">
            <a:avLst/>
          </a:prstGeom>
        </p:spPr>
      </p:pic>
    </p:spTree>
    <p:extLst>
      <p:ext uri="{BB962C8B-B14F-4D97-AF65-F5344CB8AC3E}">
        <p14:creationId xmlns:p14="http://schemas.microsoft.com/office/powerpoint/2010/main" val="397996734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5</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03861" y="419793"/>
            <a:ext cx="8584277" cy="6438207"/>
          </a:xfrm>
          <a:prstGeom prst="rect">
            <a:avLst/>
          </a:prstGeom>
          <a:effectLst>
            <a:softEdge rad="127000"/>
          </a:effectLst>
        </p:spPr>
      </p:pic>
      <p:sp>
        <p:nvSpPr>
          <p:cNvPr id="3" name="Rectangle 2"/>
          <p:cNvSpPr/>
          <p:nvPr/>
        </p:nvSpPr>
        <p:spPr>
          <a:xfrm>
            <a:off x="1803861" y="5473005"/>
            <a:ext cx="8584277" cy="1384995"/>
          </a:xfrm>
          <a:prstGeom prst="rect">
            <a:avLst/>
          </a:prstGeom>
        </p:spPr>
        <p:txBody>
          <a:bodyPr wrap="square">
            <a:spAutoFit/>
          </a:bodyPr>
          <a:lstStyle/>
          <a:p>
            <a:r>
              <a:rPr lang="fr-FR" sz="2800" b="1" dirty="0">
                <a:ln>
                  <a:solidFill>
                    <a:srgbClr val="FF0000"/>
                  </a:solidFill>
                </a:ln>
                <a:latin typeface="Brush Script MT" panose="03060802040406070304" pitchFamily="66" charset="0"/>
              </a:rPr>
              <a:t>Martin Nadaud est une ancienne station de métro située dans le 20e arrondissement de Paris, fermée le 23 août 1969, lors de la réorganisation de la station Gambetta (ligne 3).</a:t>
            </a:r>
          </a:p>
        </p:txBody>
      </p:sp>
    </p:spTree>
    <p:extLst>
      <p:ext uri="{BB962C8B-B14F-4D97-AF65-F5344CB8AC3E}">
        <p14:creationId xmlns:p14="http://schemas.microsoft.com/office/powerpoint/2010/main" val="376091604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0" y="582067"/>
            <a:ext cx="12192000" cy="5693866"/>
          </a:xfrm>
          <a:prstGeom prst="rect">
            <a:avLst/>
          </a:prstGeom>
        </p:spPr>
        <p:txBody>
          <a:bodyPr wrap="square">
            <a:spAutoFit/>
          </a:bodyPr>
          <a:lstStyle/>
          <a:p>
            <a:r>
              <a:rPr lang="fr-FR" sz="2800" b="1" dirty="0">
                <a:latin typeface="Brush Script MT" panose="03060802040406070304" pitchFamily="66" charset="0"/>
              </a:rPr>
              <a:t>Dans le courant des années 1960, il apparut que le secteur de la porte de Bagnolet était insuffisamment desservi par les transports en commun, bien qu'il y ait une demande forte</a:t>
            </a:r>
            <a:r>
              <a:rPr lang="fr-FR" sz="2800" b="1" dirty="0" smtClean="0">
                <a:latin typeface="Brush Script MT" panose="03060802040406070304" pitchFamily="66" charset="0"/>
              </a:rPr>
              <a:t>.</a:t>
            </a:r>
            <a:endParaRPr lang="fr-FR" sz="2800" b="1" dirty="0">
              <a:latin typeface="Brush Script MT" panose="03060802040406070304" pitchFamily="66" charset="0"/>
            </a:endParaRPr>
          </a:p>
          <a:p>
            <a:r>
              <a:rPr lang="fr-FR" sz="2800" b="1" dirty="0">
                <a:latin typeface="Brush Script MT" panose="03060802040406070304" pitchFamily="66" charset="0"/>
              </a:rPr>
              <a:t>Il fut donc décidé de prolonger la ligne 3 vers Bagnolet au-delà de la place Gambetta. Le flux de voyageurs prévu étant bien plus important vers Porte de Bagnolet que vers la Porte des Lilas, une exploitation en fourche ne fut pas retenue. Le terminus de Porte des Lilas céda sa place au profit de celui de Bagnolet, avec création d'une navette Gambetta – Porte des Lilas qui constitue la ligne 3 bis</a:t>
            </a:r>
            <a:r>
              <a:rPr lang="fr-FR" sz="2800" b="1" dirty="0" smtClean="0">
                <a:latin typeface="Brush Script MT" panose="03060802040406070304" pitchFamily="66" charset="0"/>
              </a:rPr>
              <a:t>.</a:t>
            </a:r>
            <a:endParaRPr lang="fr-FR" sz="2800" b="1" dirty="0">
              <a:latin typeface="Brush Script MT" panose="03060802040406070304" pitchFamily="66" charset="0"/>
            </a:endParaRPr>
          </a:p>
          <a:p>
            <a:r>
              <a:rPr lang="fr-FR" sz="2800" b="1" dirty="0">
                <a:latin typeface="Brush Script MT" panose="03060802040406070304" pitchFamily="66" charset="0"/>
              </a:rPr>
              <a:t>À cette occasion, la station Gambetta fut profondément remodelée en réutilisant la station d'origine comme terminus de la ligne 3 bis et en créant de nouveaux quais pour la ligne 3. La station Martin Nadaud, éloignée de seulement 232 mètres1 de l'ancienne station, fut absorbée par la nouvelle station. Ses accès et sa salle des billets sont devenus aujourd'hui une entrée de la station Gambetta. Cette entrée se situe place Martin-Nadaud</a:t>
            </a:r>
            <a:r>
              <a:rPr lang="fr-FR" sz="2800" b="1" dirty="0" smtClean="0">
                <a:latin typeface="Brush Script MT" panose="03060802040406070304" pitchFamily="66" charset="0"/>
              </a:rPr>
              <a:t>.</a:t>
            </a:r>
            <a:endParaRPr lang="fr-FR" sz="2800" b="1" dirty="0">
              <a:latin typeface="Brush Script MT" panose="03060802040406070304" pitchFamily="66" charset="0"/>
            </a:endParaRPr>
          </a:p>
          <a:p>
            <a:r>
              <a:rPr lang="fr-FR" sz="2800" b="1" dirty="0">
                <a:latin typeface="Brush Script MT" panose="03060802040406070304" pitchFamily="66" charset="0"/>
              </a:rPr>
              <a:t>La nouvelle station Gambetta est mise en service le 23 août 1969, la ligne 3 bis est créée le 27 mars 1971 et le prolongement à Bagnolet est ouvert au public le 2 avril 1971.</a:t>
            </a:r>
          </a:p>
        </p:txBody>
      </p:sp>
    </p:spTree>
    <p:extLst>
      <p:ext uri="{BB962C8B-B14F-4D97-AF65-F5344CB8AC3E}">
        <p14:creationId xmlns:p14="http://schemas.microsoft.com/office/powerpoint/2010/main" val="4146793637"/>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3" end="3"/>
                                            </p:txEl>
                                          </p:spTgt>
                                        </p:tgtEl>
                                        <p:attrNameLst>
                                          <p:attrName>ppt_w</p:attrName>
                                        </p:attrNameLst>
                                      </p:cBhvr>
                                    </p:anim>
                                    <p:anim by="(#ppt_w*0.50)" calcmode="lin" valueType="num">
                                      <p:cBhvr>
                                        <p:cTn id="40" dur="500" decel="50000" autoRev="1" fill="hold">
                                          <p:stCondLst>
                                            <p:cond delay="0"/>
                                          </p:stCondLst>
                                        </p:cTn>
                                        <p:tgtEl>
                                          <p:spTgt spid="2">
                                            <p:txEl>
                                              <p:pRg st="3" end="3"/>
                                            </p:txEl>
                                          </p:spTgt>
                                        </p:tgtEl>
                                        <p:attrNameLst>
                                          <p:attrName>ppt_x</p:attrName>
                                        </p:attrNameLst>
                                      </p:cBhvr>
                                    </p:anim>
                                    <p:anim from="(-#ppt_h/2)" to="(#ppt_y)" calcmode="lin" valueType="num">
                                      <p:cBhvr>
                                        <p:cTn id="41" dur="1000" fill="hold">
                                          <p:stCondLst>
                                            <p:cond delay="0"/>
                                          </p:stCondLst>
                                        </p:cTn>
                                        <p:tgtEl>
                                          <p:spTgt spid="2">
                                            <p:txEl>
                                              <p:pRg st="3" end="3"/>
                                            </p:txEl>
                                          </p:spTgt>
                                        </p:tgtEl>
                                        <p:attrNameLst>
                                          <p:attrName>ppt_y</p:attrName>
                                        </p:attrNameLst>
                                      </p:cBhvr>
                                    </p:anim>
                                    <p:animRot by="21600000">
                                      <p:cBhvr>
                                        <p:cTn id="42"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7</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62918" y="365125"/>
            <a:ext cx="9772181" cy="6510716"/>
          </a:xfrm>
          <a:prstGeom prst="rect">
            <a:avLst/>
          </a:prstGeom>
          <a:effectLst>
            <a:softEdge rad="127000"/>
          </a:effectLst>
        </p:spPr>
      </p:pic>
    </p:spTree>
    <p:extLst>
      <p:ext uri="{BB962C8B-B14F-4D97-AF65-F5344CB8AC3E}">
        <p14:creationId xmlns:p14="http://schemas.microsoft.com/office/powerpoint/2010/main" val="17636279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29840" y="1447800"/>
            <a:ext cx="12221840" cy="3972098"/>
          </a:xfrm>
          <a:prstGeom prst="rect">
            <a:avLst/>
          </a:prstGeom>
          <a:effectLst>
            <a:softEdge rad="127000"/>
          </a:effectLst>
        </p:spPr>
      </p:pic>
    </p:spTree>
    <p:extLst>
      <p:ext uri="{BB962C8B-B14F-4D97-AF65-F5344CB8AC3E}">
        <p14:creationId xmlns:p14="http://schemas.microsoft.com/office/powerpoint/2010/main" val="63229621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9</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73" b="8709"/>
          <a:stretch/>
        </p:blipFill>
        <p:spPr>
          <a:xfrm>
            <a:off x="826407" y="365125"/>
            <a:ext cx="10615250" cy="6467710"/>
          </a:xfrm>
          <a:prstGeom prst="rect">
            <a:avLst/>
          </a:prstGeom>
          <a:effectLst>
            <a:softEdge rad="127000"/>
          </a:effectLst>
        </p:spPr>
      </p:pic>
    </p:spTree>
    <p:extLst>
      <p:ext uri="{BB962C8B-B14F-4D97-AF65-F5344CB8AC3E}">
        <p14:creationId xmlns:p14="http://schemas.microsoft.com/office/powerpoint/2010/main" val="306284819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19353" y="505727"/>
            <a:ext cx="8553293" cy="6388571"/>
          </a:xfrm>
          <a:prstGeom prst="rect">
            <a:avLst/>
          </a:prstGeom>
          <a:effectLst>
            <a:softEdge rad="127000"/>
          </a:effectLst>
        </p:spPr>
      </p:pic>
      <p:sp>
        <p:nvSpPr>
          <p:cNvPr id="3" name="Rectangle 2"/>
          <p:cNvSpPr/>
          <p:nvPr/>
        </p:nvSpPr>
        <p:spPr>
          <a:xfrm>
            <a:off x="3577137" y="6371078"/>
            <a:ext cx="5037726" cy="523220"/>
          </a:xfrm>
          <a:prstGeom prst="rect">
            <a:avLst/>
          </a:prstGeom>
        </p:spPr>
        <p:txBody>
          <a:bodyPr wrap="none">
            <a:spAutoFit/>
          </a:bodyPr>
          <a:lstStyle/>
          <a:p>
            <a:r>
              <a:rPr lang="fr-FR" sz="2800" b="1" dirty="0"/>
              <a:t>Les quais de l'ex Martin Nadaud,</a:t>
            </a:r>
          </a:p>
        </p:txBody>
      </p:sp>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68637" y="365125"/>
            <a:ext cx="5706351" cy="6663506"/>
          </a:xfrm>
          <a:prstGeom prst="rect">
            <a:avLst/>
          </a:prstGeom>
        </p:spPr>
      </p:pic>
    </p:spTree>
    <p:extLst>
      <p:ext uri="{BB962C8B-B14F-4D97-AF65-F5344CB8AC3E}">
        <p14:creationId xmlns:p14="http://schemas.microsoft.com/office/powerpoint/2010/main" val="39000692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ppt_w</p:attrName>
                                        </p:attrNameLst>
                                      </p:cBhvr>
                                      <p:tavLst>
                                        <p:tav tm="0" fmla="#ppt_w*sin(2.5*pi*$)">
                                          <p:val>
                                            <p:fltVal val="0"/>
                                          </p:val>
                                        </p:tav>
                                        <p:tav tm="100000">
                                          <p:val>
                                            <p:fltVal val="1"/>
                                          </p:val>
                                        </p:tav>
                                      </p:tavLst>
                                    </p:anim>
                                    <p:anim calcmode="lin" valueType="num">
                                      <p:cBhvr>
                                        <p:cTn id="17"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867"/>
          <a:stretch/>
        </p:blipFill>
        <p:spPr>
          <a:xfrm>
            <a:off x="1262149" y="433427"/>
            <a:ext cx="9667702" cy="6424573"/>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1817" y="574029"/>
            <a:ext cx="5706351" cy="6663506"/>
          </a:xfrm>
          <a:prstGeom prst="rect">
            <a:avLst/>
          </a:prstGeom>
        </p:spPr>
      </p:pic>
    </p:spTree>
    <p:extLst>
      <p:ext uri="{BB962C8B-B14F-4D97-AF65-F5344CB8AC3E}">
        <p14:creationId xmlns:p14="http://schemas.microsoft.com/office/powerpoint/2010/main" val="2260405085"/>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83177" y="369301"/>
            <a:ext cx="9825644" cy="6488699"/>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81771" y="2684968"/>
            <a:ext cx="3573612" cy="4173032"/>
          </a:xfrm>
          <a:prstGeom prst="rect">
            <a:avLst/>
          </a:prstGeom>
        </p:spPr>
      </p:pic>
    </p:spTree>
    <p:extLst>
      <p:ext uri="{BB962C8B-B14F-4D97-AF65-F5344CB8AC3E}">
        <p14:creationId xmlns:p14="http://schemas.microsoft.com/office/powerpoint/2010/main" val="75989982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11041" y="457012"/>
            <a:ext cx="8569918" cy="6400988"/>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31402" y="2217439"/>
            <a:ext cx="4052673" cy="4732448"/>
          </a:xfrm>
          <a:prstGeom prst="rect">
            <a:avLst/>
          </a:prstGeom>
        </p:spPr>
      </p:pic>
    </p:spTree>
    <p:extLst>
      <p:ext uri="{BB962C8B-B14F-4D97-AF65-F5344CB8AC3E}">
        <p14:creationId xmlns:p14="http://schemas.microsoft.com/office/powerpoint/2010/main" val="102483338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14</a:t>
            </a:fld>
            <a:endParaRPr lang="fr-FR" sz="1800" b="1" dirty="0">
              <a:latin typeface="Brush Script MT" panose="03060802040406070304" pitchFamily="66" charset="0"/>
            </a:endParaRPr>
          </a:p>
        </p:txBody>
      </p:sp>
      <p:sp>
        <p:nvSpPr>
          <p:cNvPr id="7" name="Rectangle 6"/>
          <p:cNvSpPr/>
          <p:nvPr/>
        </p:nvSpPr>
        <p:spPr>
          <a:xfrm>
            <a:off x="2238156" y="-125695"/>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96499" y="365125"/>
            <a:ext cx="9705019" cy="6490232"/>
          </a:xfrm>
          <a:prstGeom prst="rect">
            <a:avLst/>
          </a:prstGeom>
          <a:effectLst>
            <a:softEdge rad="127000"/>
          </a:effectLst>
        </p:spPr>
      </p:pic>
    </p:spTree>
    <p:extLst>
      <p:ext uri="{BB962C8B-B14F-4D97-AF65-F5344CB8AC3E}">
        <p14:creationId xmlns:p14="http://schemas.microsoft.com/office/powerpoint/2010/main" val="64173298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15</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93695" y="435418"/>
            <a:ext cx="5004609" cy="6422582"/>
          </a:xfrm>
          <a:prstGeom prst="rect">
            <a:avLst/>
          </a:prstGeom>
          <a:effectLst>
            <a:softEdge rad="635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68637" y="646331"/>
            <a:ext cx="5706351" cy="6663506"/>
          </a:xfrm>
          <a:prstGeom prst="rect">
            <a:avLst/>
          </a:prstGeom>
        </p:spPr>
      </p:pic>
    </p:spTree>
    <p:extLst>
      <p:ext uri="{BB962C8B-B14F-4D97-AF65-F5344CB8AC3E}">
        <p14:creationId xmlns:p14="http://schemas.microsoft.com/office/powerpoint/2010/main" val="151067209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16</a:t>
            </a:fld>
            <a:endParaRPr lang="fr-FR" sz="1800" b="1" dirty="0">
              <a:latin typeface="Brush Script MT" panose="03060802040406070304" pitchFamily="66" charset="0"/>
            </a:endParaRPr>
          </a:p>
        </p:txBody>
      </p:sp>
      <p:sp>
        <p:nvSpPr>
          <p:cNvPr id="7" name="Rectangle 6"/>
          <p:cNvSpPr/>
          <p:nvPr/>
        </p:nvSpPr>
        <p:spPr>
          <a:xfrm>
            <a:off x="2284539" y="-47838"/>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105194" y="543875"/>
            <a:ext cx="9981611" cy="6314125"/>
          </a:xfrm>
          <a:prstGeom prst="rect">
            <a:avLst/>
          </a:prstGeom>
          <a:effectLst>
            <a:softEdge rad="127000"/>
          </a:effectLst>
        </p:spPr>
      </p:pic>
    </p:spTree>
    <p:extLst>
      <p:ext uri="{BB962C8B-B14F-4D97-AF65-F5344CB8AC3E}">
        <p14:creationId xmlns:p14="http://schemas.microsoft.com/office/powerpoint/2010/main" val="305524912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17</a:t>
            </a:fld>
            <a:endParaRPr lang="fr-FR" sz="1800" b="1" dirty="0">
              <a:latin typeface="Brush Script MT" panose="03060802040406070304" pitchFamily="66" charset="0"/>
            </a:endParaRPr>
          </a:p>
        </p:txBody>
      </p:sp>
      <p:sp>
        <p:nvSpPr>
          <p:cNvPr id="7" name="Rectangle 6"/>
          <p:cNvSpPr/>
          <p:nvPr/>
        </p:nvSpPr>
        <p:spPr>
          <a:xfrm>
            <a:off x="2284539" y="-47838"/>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119447" y="520671"/>
            <a:ext cx="9953105" cy="6337329"/>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79153" y="2879615"/>
            <a:ext cx="3540128" cy="4133931"/>
          </a:xfrm>
          <a:prstGeom prst="rect">
            <a:avLst/>
          </a:prstGeom>
        </p:spPr>
      </p:pic>
    </p:spTree>
    <p:extLst>
      <p:ext uri="{BB962C8B-B14F-4D97-AF65-F5344CB8AC3E}">
        <p14:creationId xmlns:p14="http://schemas.microsoft.com/office/powerpoint/2010/main" val="165637215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24/02/2019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1980929" y="182561"/>
            <a:ext cx="8230138" cy="6463308"/>
          </a:xfrm>
          <a:prstGeom prst="rect">
            <a:avLst/>
          </a:prstGeom>
          <a:noFill/>
        </p:spPr>
        <p:txBody>
          <a:bodyPr wrap="none" lIns="91440" tIns="45720" rIns="91440" bIns="45720">
            <a:spAutoFit/>
          </a:bodyPr>
          <a:lstStyle/>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paris N° </a:t>
            </a: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8</a:t>
            </a:r>
            <a:endPar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38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2565738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113</TotalTime>
  <Words>582</Words>
  <Application>Microsoft Office PowerPoint</Application>
  <PresentationFormat>Grand écran</PresentationFormat>
  <Paragraphs>104</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2019-02-15T15:23:35Z</dcterms:created>
  <dcterms:modified xsi:type="dcterms:W3CDTF">2019-02-24T17:47:30Z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