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66" r:id="rId5"/>
    <p:sldId id="263" r:id="rId6"/>
    <p:sldId id="274" r:id="rId7"/>
    <p:sldId id="267" r:id="rId8"/>
    <p:sldId id="262" r:id="rId9"/>
    <p:sldId id="259" r:id="rId10"/>
    <p:sldId id="260" r:id="rId11"/>
    <p:sldId id="261" r:id="rId12"/>
    <p:sldId id="269" r:id="rId13"/>
    <p:sldId id="268" r:id="rId14"/>
    <p:sldId id="271" r:id="rId15"/>
    <p:sldId id="272" r:id="rId16"/>
    <p:sldId id="270" r:id="rId17"/>
    <p:sldId id="273" r:id="rId18"/>
    <p:sldId id="264" r:id="rId19"/>
    <p:sldId id="275" r:id="rId20"/>
    <p:sldId id="26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mwX3ewpczOZAYxG3h5tjQ==" hashData="VybKhPkLDrvRdfMmH6zHay+OME6cEbxAL0wpuRCvHKEYwdfu5FKuofOxM8eiYFSDmS0PYmxNAp80uxyU9WRnF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21/02/2019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4163153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290043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583565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11</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12</a:t>
            </a:fld>
            <a:endParaRPr lang="fr-FR"/>
          </a:p>
        </p:txBody>
      </p:sp>
    </p:spTree>
    <p:extLst>
      <p:ext uri="{BB962C8B-B14F-4D97-AF65-F5344CB8AC3E}">
        <p14:creationId xmlns:p14="http://schemas.microsoft.com/office/powerpoint/2010/main" val="907073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13</a:t>
            </a:fld>
            <a:endParaRPr lang="fr-FR"/>
          </a:p>
        </p:txBody>
      </p:sp>
    </p:spTree>
    <p:extLst>
      <p:ext uri="{BB962C8B-B14F-4D97-AF65-F5344CB8AC3E}">
        <p14:creationId xmlns:p14="http://schemas.microsoft.com/office/powerpoint/2010/main" val="4207045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14</a:t>
            </a:fld>
            <a:endParaRPr lang="fr-FR"/>
          </a:p>
        </p:txBody>
      </p:sp>
    </p:spTree>
    <p:extLst>
      <p:ext uri="{BB962C8B-B14F-4D97-AF65-F5344CB8AC3E}">
        <p14:creationId xmlns:p14="http://schemas.microsoft.com/office/powerpoint/2010/main" val="42627116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15</a:t>
            </a:fld>
            <a:endParaRPr lang="fr-FR"/>
          </a:p>
        </p:txBody>
      </p:sp>
    </p:spTree>
    <p:extLst>
      <p:ext uri="{BB962C8B-B14F-4D97-AF65-F5344CB8AC3E}">
        <p14:creationId xmlns:p14="http://schemas.microsoft.com/office/powerpoint/2010/main" val="1744469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16</a:t>
            </a:fld>
            <a:endParaRPr lang="fr-FR"/>
          </a:p>
        </p:txBody>
      </p:sp>
    </p:spTree>
    <p:extLst>
      <p:ext uri="{BB962C8B-B14F-4D97-AF65-F5344CB8AC3E}">
        <p14:creationId xmlns:p14="http://schemas.microsoft.com/office/powerpoint/2010/main" val="3599298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17</a:t>
            </a:fld>
            <a:endParaRPr lang="fr-FR"/>
          </a:p>
        </p:txBody>
      </p:sp>
    </p:spTree>
    <p:extLst>
      <p:ext uri="{BB962C8B-B14F-4D97-AF65-F5344CB8AC3E}">
        <p14:creationId xmlns:p14="http://schemas.microsoft.com/office/powerpoint/2010/main" val="30171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18</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19</a:t>
            </a:fld>
            <a:endParaRPr lang="fr-FR"/>
          </a:p>
        </p:txBody>
      </p:sp>
    </p:spTree>
    <p:extLst>
      <p:ext uri="{BB962C8B-B14F-4D97-AF65-F5344CB8AC3E}">
        <p14:creationId xmlns:p14="http://schemas.microsoft.com/office/powerpoint/2010/main" val="14705482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20</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21/02/2019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21/02/2019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21/02/2019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21/02/2019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21/02/2019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21/02/2019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21/02/2019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21/02/2019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602347" y="275788"/>
            <a:ext cx="10987303"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a:t>
            </a: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N°6</a:t>
            </a:r>
            <a:endPar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9000">
        <p:circle/>
        <p:sndAc>
          <p:stSnd loop="1">
            <p:snd r:embed="rId3" name="les-excursions-d-elisabeth-ginette_001.wav"/>
          </p:stSnd>
        </p:sndAc>
      </p:transition>
    </mc:Choice>
    <mc:Fallback>
      <p:transition spd="slow" advTm="9000">
        <p:circle/>
        <p:sndAc>
          <p:stSnd loop="1">
            <p:snd r:embed="rId3"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3" name="Rectangle 2"/>
          <p:cNvSpPr/>
          <p:nvPr/>
        </p:nvSpPr>
        <p:spPr>
          <a:xfrm>
            <a:off x="333075" y="792780"/>
            <a:ext cx="9930732" cy="7171194"/>
          </a:xfrm>
          <a:prstGeom prst="rect">
            <a:avLst/>
          </a:prstGeom>
        </p:spPr>
        <p:txBody>
          <a:bodyPr wrap="none">
            <a:spAutoFit/>
          </a:bodyPr>
          <a:lstStyle/>
          <a:p>
            <a:r>
              <a:rPr lang="fr-FR" sz="11500" b="1" dirty="0" smtClean="0">
                <a:latin typeface="Brush Script MT" panose="03060802040406070304" pitchFamily="66" charset="0"/>
              </a:rPr>
              <a:t>     Métro </a:t>
            </a:r>
            <a:r>
              <a:rPr lang="fr-FR" sz="11500" b="1" dirty="0" smtClean="0">
                <a:latin typeface="Brush Script MT" panose="03060802040406070304" pitchFamily="66" charset="0"/>
              </a:rPr>
              <a:t>Champs </a:t>
            </a:r>
          </a:p>
          <a:p>
            <a:r>
              <a:rPr lang="fr-FR" sz="11500" b="1" dirty="0">
                <a:latin typeface="Brush Script MT" panose="03060802040406070304" pitchFamily="66" charset="0"/>
              </a:rPr>
              <a:t> </a:t>
            </a:r>
            <a:r>
              <a:rPr lang="fr-FR" sz="11500" b="1" dirty="0" smtClean="0">
                <a:latin typeface="Brush Script MT" panose="03060802040406070304" pitchFamily="66" charset="0"/>
              </a:rPr>
              <a:t>       de Mars</a:t>
            </a:r>
            <a:r>
              <a:rPr lang="fr-FR" sz="11500" b="1" dirty="0" smtClean="0">
                <a:latin typeface="Brush Script MT" panose="03060802040406070304" pitchFamily="66" charset="0"/>
              </a:rPr>
              <a:t>,</a:t>
            </a:r>
            <a:endParaRPr lang="fr-FR" sz="11500" b="1" dirty="0" smtClean="0">
              <a:latin typeface="Brush Script MT" panose="03060802040406070304" pitchFamily="66" charset="0"/>
            </a:endParaRPr>
          </a:p>
          <a:p>
            <a:r>
              <a:rPr lang="fr-FR" sz="11500" b="1" dirty="0" smtClean="0">
                <a:latin typeface="Brush Script MT" panose="03060802040406070304" pitchFamily="66" charset="0"/>
              </a:rPr>
              <a:t>   la </a:t>
            </a:r>
            <a:r>
              <a:rPr lang="fr-FR" sz="11500" b="1" dirty="0">
                <a:latin typeface="Brush Script MT" panose="03060802040406070304" pitchFamily="66" charset="0"/>
              </a:rPr>
              <a:t>station </a:t>
            </a:r>
            <a:r>
              <a:rPr lang="fr-FR" sz="11500" b="1" dirty="0" smtClean="0">
                <a:latin typeface="Brush Script MT" panose="03060802040406070304" pitchFamily="66" charset="0"/>
              </a:rPr>
              <a:t>fantôme</a:t>
            </a:r>
          </a:p>
          <a:p>
            <a:r>
              <a:rPr lang="fr-FR" sz="11500" b="1" dirty="0" smtClean="0">
                <a:latin typeface="Brush Script MT" panose="03060802040406070304" pitchFamily="66" charset="0"/>
              </a:rPr>
              <a:t>   </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293197"/>
            <a:ext cx="12192000" cy="6271605"/>
          </a:xfrm>
          <a:prstGeom prst="rect">
            <a:avLst/>
          </a:prstGeom>
          <a:effectLst>
            <a:softEdge rad="317500"/>
          </a:effectLst>
        </p:spPr>
      </p:pic>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1091737" y="889843"/>
            <a:ext cx="10008523" cy="5078313"/>
          </a:xfrm>
          <a:prstGeom prst="rect">
            <a:avLst/>
          </a:prstGeom>
        </p:spPr>
        <p:txBody>
          <a:bodyPr wrap="square">
            <a:spAutoFit/>
          </a:bodyPr>
          <a:lstStyle/>
          <a:p>
            <a:r>
              <a:rPr lang="fr-FR" sz="5400" b="1" dirty="0">
                <a:latin typeface="Brush Script MT" panose="03060802040406070304" pitchFamily="66" charset="0"/>
              </a:rPr>
              <a:t>Champ de Mars est une station abandonnée de la ligne 8 du métro de Paris, entre les stations La Motte-</a:t>
            </a:r>
            <a:r>
              <a:rPr lang="fr-FR" sz="5400" b="1" dirty="0" err="1">
                <a:latin typeface="Brush Script MT" panose="03060802040406070304" pitchFamily="66" charset="0"/>
              </a:rPr>
              <a:t>Picquet</a:t>
            </a:r>
            <a:r>
              <a:rPr lang="fr-FR" sz="5400" b="1" dirty="0">
                <a:latin typeface="Brush Script MT" panose="03060802040406070304" pitchFamily="66" charset="0"/>
              </a:rPr>
              <a:t> - Grenelle et École Militaire. Elle est située dans le 7e arrondissement de Paris, au sud-est du jardin public du Champ-de-Mars.</a:t>
            </a:r>
          </a:p>
        </p:txBody>
      </p:sp>
    </p:spTree>
    <p:extLst>
      <p:ext uri="{BB962C8B-B14F-4D97-AF65-F5344CB8AC3E}">
        <p14:creationId xmlns:p14="http://schemas.microsoft.com/office/powerpoint/2010/main" val="376091604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18894" y="455776"/>
            <a:ext cx="10554211" cy="6037099"/>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82874" y="425913"/>
            <a:ext cx="9626252" cy="6432087"/>
          </a:xfrm>
          <a:prstGeom prst="rect">
            <a:avLst/>
          </a:prstGeom>
          <a:effectLst>
            <a:softEdge rad="127000"/>
          </a:effectLst>
        </p:spPr>
      </p:pic>
    </p:spTree>
    <p:extLst>
      <p:ext uri="{BB962C8B-B14F-4D97-AF65-F5344CB8AC3E}">
        <p14:creationId xmlns:p14="http://schemas.microsoft.com/office/powerpoint/2010/main" val="4146793637"/>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68530" y="582067"/>
            <a:ext cx="11454939" cy="5693866"/>
          </a:xfrm>
          <a:prstGeom prst="rect">
            <a:avLst/>
          </a:prstGeom>
        </p:spPr>
        <p:txBody>
          <a:bodyPr wrap="square">
            <a:spAutoFit/>
          </a:bodyPr>
          <a:lstStyle/>
          <a:p>
            <a:r>
              <a:rPr lang="fr-FR" sz="2800" b="1" dirty="0">
                <a:latin typeface="Brush Script MT" panose="03060802040406070304" pitchFamily="66" charset="0"/>
              </a:rPr>
              <a:t>La </a:t>
            </a:r>
            <a:r>
              <a:rPr lang="fr-FR" sz="2800" b="1" dirty="0" smtClean="0">
                <a:latin typeface="Brush Script MT" panose="03060802040406070304" pitchFamily="66" charset="0"/>
              </a:rPr>
              <a:t>station</a:t>
            </a:r>
            <a:endParaRPr lang="fr-FR" sz="2800" b="1" dirty="0">
              <a:latin typeface="Brush Script MT" panose="03060802040406070304" pitchFamily="66" charset="0"/>
            </a:endParaRPr>
          </a:p>
          <a:p>
            <a:r>
              <a:rPr lang="fr-FR" sz="2800" b="1" dirty="0">
                <a:latin typeface="Brush Script MT" panose="03060802040406070304" pitchFamily="66" charset="0"/>
              </a:rPr>
              <a:t>Vestige d'une entrée de la station, place Joffre.</a:t>
            </a:r>
          </a:p>
          <a:p>
            <a:r>
              <a:rPr lang="fr-FR" sz="2800" b="1" dirty="0">
                <a:latin typeface="Brush Script MT" panose="03060802040406070304" pitchFamily="66" charset="0"/>
              </a:rPr>
              <a:t>La station est ouverte en 1913. Au début de la Seconde Guerre mondiale, le gouvernement met en application un plan, prévoyant un service réduit sur le réseau métropolitain. Seules 85 stations demeurent ouvertes à l'exploitation. La plupart rouvrent dans les années qui suivent, mais quelques-unes, comme Champ de Mars, considérées comme peu fréquentées et donc peu rentables, restent fermées depuis le 2 septembre 1939</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Vingt ans plus tard, le plan officiel du réseau RATP au début des années 1960 mentionne encore la présence de cette station, tout comme celles de Croix-Rouge, Arsenal, Saint-Martin et Cluny, fermées elles aussi1. Sur celui des années 1970, la station Champ de Mars n'y figure plus, comme les autres citées précédemment2. À la suite de sa réouverture en 1988, Cluny est réapparue sur le plan</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Elle avait à l'origine deux accès, l'un a été condamné et l'autre a été transformé en ventilateur.</a:t>
            </a:r>
          </a:p>
        </p:txBody>
      </p:sp>
    </p:spTree>
    <p:extLst>
      <p:ext uri="{BB962C8B-B14F-4D97-AF65-F5344CB8AC3E}">
        <p14:creationId xmlns:p14="http://schemas.microsoft.com/office/powerpoint/2010/main" val="397996734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par>
                                <p:cTn id="27" presetID="56" presetClass="entr" presetSubtype="0" fill="hold" nodeType="with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3" end="3"/>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3" end="3"/>
                                            </p:txEl>
                                          </p:spTgt>
                                        </p:tgtEl>
                                        <p:attrNameLst>
                                          <p:attrName>ppt_w</p:attrName>
                                        </p:attrNameLst>
                                      </p:cBhvr>
                                    </p:anim>
                                    <p:anim by="(#ppt_w*0.50)" calcmode="lin" valueType="num">
                                      <p:cBhvr>
                                        <p:cTn id="38" dur="500" decel="50000" autoRev="1" fill="hold">
                                          <p:stCondLst>
                                            <p:cond delay="0"/>
                                          </p:stCondLst>
                                        </p:cTn>
                                        <p:tgtEl>
                                          <p:spTgt spid="2">
                                            <p:txEl>
                                              <p:pRg st="3" end="3"/>
                                            </p:txEl>
                                          </p:spTgt>
                                        </p:tgtEl>
                                        <p:attrNameLst>
                                          <p:attrName>ppt_x</p:attrName>
                                        </p:attrNameLst>
                                      </p:cBhvr>
                                    </p:anim>
                                    <p:anim from="(-#ppt_h/2)" to="(#ppt_y)" calcmode="lin" valueType="num">
                                      <p:cBhvr>
                                        <p:cTn id="39" dur="1000" fill="hold">
                                          <p:stCondLst>
                                            <p:cond delay="0"/>
                                          </p:stCondLst>
                                        </p:cTn>
                                        <p:tgtEl>
                                          <p:spTgt spid="2">
                                            <p:txEl>
                                              <p:pRg st="3" end="3"/>
                                            </p:txEl>
                                          </p:spTgt>
                                        </p:tgtEl>
                                        <p:attrNameLst>
                                          <p:attrName>ppt_y</p:attrName>
                                        </p:attrNameLst>
                                      </p:cBhvr>
                                    </p:anim>
                                    <p:animRot by="21600000">
                                      <p:cBhvr>
                                        <p:cTn id="40" dur="1000" fill="hold">
                                          <p:stCondLst>
                                            <p:cond delay="0"/>
                                          </p:stCondLst>
                                        </p:cTn>
                                        <p:tgtEl>
                                          <p:spTgt spid="2">
                                            <p:txEl>
                                              <p:pRg st="3" end="3"/>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4" end="4"/>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4" end="4"/>
                                            </p:txEl>
                                          </p:spTgt>
                                        </p:tgtEl>
                                        <p:attrNameLst>
                                          <p:attrName>ppt_w</p:attrName>
                                        </p:attrNameLst>
                                      </p:cBhvr>
                                    </p:anim>
                                    <p:anim by="(#ppt_w*0.50)" calcmode="lin" valueType="num">
                                      <p:cBhvr>
                                        <p:cTn id="46" dur="500" decel="50000" autoRev="1" fill="hold">
                                          <p:stCondLst>
                                            <p:cond delay="0"/>
                                          </p:stCondLst>
                                        </p:cTn>
                                        <p:tgtEl>
                                          <p:spTgt spid="2">
                                            <p:txEl>
                                              <p:pRg st="4" end="4"/>
                                            </p:txEl>
                                          </p:spTgt>
                                        </p:tgtEl>
                                        <p:attrNameLst>
                                          <p:attrName>ppt_x</p:attrName>
                                        </p:attrNameLst>
                                      </p:cBhvr>
                                    </p:anim>
                                    <p:anim from="(-#ppt_h/2)" to="(#ppt_y)" calcmode="lin" valueType="num">
                                      <p:cBhvr>
                                        <p:cTn id="47" dur="1000" fill="hold">
                                          <p:stCondLst>
                                            <p:cond delay="0"/>
                                          </p:stCondLst>
                                        </p:cTn>
                                        <p:tgtEl>
                                          <p:spTgt spid="2">
                                            <p:txEl>
                                              <p:pRg st="4" end="4"/>
                                            </p:txEl>
                                          </p:spTgt>
                                        </p:tgtEl>
                                        <p:attrNameLst>
                                          <p:attrName>ppt_y</p:attrName>
                                        </p:attrNameLst>
                                      </p:cBhvr>
                                    </p:anim>
                                    <p:animRot by="21600000">
                                      <p:cBhvr>
                                        <p:cTn id="4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77239" y="468081"/>
            <a:ext cx="10237521" cy="6389919"/>
          </a:xfrm>
          <a:prstGeom prst="rect">
            <a:avLst/>
          </a:prstGeom>
          <a:effectLst>
            <a:softEdge rad="127000"/>
          </a:effectLst>
        </p:spPr>
      </p:pic>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7626" y="445348"/>
            <a:ext cx="9516748" cy="6412652"/>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787236" y="394855"/>
            <a:ext cx="8617527" cy="6463145"/>
          </a:xfrm>
          <a:prstGeom prst="rect">
            <a:avLst/>
          </a:prstGeom>
          <a:effectLst>
            <a:softEdge rad="127000"/>
          </a:effectLst>
        </p:spPr>
      </p:pic>
    </p:spTree>
    <p:extLst>
      <p:ext uri="{BB962C8B-B14F-4D97-AF65-F5344CB8AC3E}">
        <p14:creationId xmlns:p14="http://schemas.microsoft.com/office/powerpoint/2010/main" val="3513986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20337" y="477185"/>
            <a:ext cx="9751326" cy="6380815"/>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53863" y="397397"/>
            <a:ext cx="9684271" cy="6460603"/>
          </a:xfrm>
          <a:prstGeom prst="rect">
            <a:avLst/>
          </a:prstGeom>
          <a:effectLst>
            <a:softEdge rad="317500"/>
          </a:effectLst>
        </p:spPr>
      </p:pic>
    </p:spTree>
    <p:extLst>
      <p:ext uri="{BB962C8B-B14F-4D97-AF65-F5344CB8AC3E}">
        <p14:creationId xmlns:p14="http://schemas.microsoft.com/office/powerpoint/2010/main" val="22604050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54224" y="410161"/>
            <a:ext cx="9883549" cy="6447839"/>
          </a:xfrm>
          <a:prstGeom prst="rect">
            <a:avLst/>
          </a:prstGeom>
          <a:effectLst>
            <a:softEdge rad="127000"/>
          </a:effectLst>
        </p:spPr>
      </p:pic>
    </p:spTree>
    <p:extLst>
      <p:ext uri="{BB962C8B-B14F-4D97-AF65-F5344CB8AC3E}">
        <p14:creationId xmlns:p14="http://schemas.microsoft.com/office/powerpoint/2010/main" val="75989982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050247" y="466713"/>
            <a:ext cx="10091506" cy="6391287"/>
          </a:xfrm>
          <a:prstGeom prst="rect">
            <a:avLst/>
          </a:prstGeom>
          <a:effectLst>
            <a:softEdge rad="127000"/>
          </a:effectLst>
        </p:spPr>
      </p:pic>
    </p:spTree>
    <p:extLst>
      <p:ext uri="{BB962C8B-B14F-4D97-AF65-F5344CB8AC3E}">
        <p14:creationId xmlns:p14="http://schemas.microsoft.com/office/powerpoint/2010/main" val="1024833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15</a:t>
            </a:fld>
            <a:endParaRPr lang="fr-FR" sz="1800" b="1" dirty="0">
              <a:latin typeface="Brush Script MT" panose="03060802040406070304" pitchFamily="66" charset="0"/>
            </a:endParaRPr>
          </a:p>
        </p:txBody>
      </p:sp>
      <p:sp>
        <p:nvSpPr>
          <p:cNvPr id="7" name="Rectangle 6"/>
          <p:cNvSpPr/>
          <p:nvPr/>
        </p:nvSpPr>
        <p:spPr>
          <a:xfrm>
            <a:off x="2238156" y="-125695"/>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06995" y="328001"/>
            <a:ext cx="8684028" cy="6513021"/>
          </a:xfrm>
          <a:prstGeom prst="rect">
            <a:avLst/>
          </a:prstGeom>
          <a:effectLst>
            <a:softEdge rad="127000"/>
          </a:effectLst>
        </p:spPr>
      </p:pic>
    </p:spTree>
    <p:extLst>
      <p:ext uri="{BB962C8B-B14F-4D97-AF65-F5344CB8AC3E}">
        <p14:creationId xmlns:p14="http://schemas.microsoft.com/office/powerpoint/2010/main" val="64173298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66215" y="424576"/>
            <a:ext cx="9659569" cy="6433424"/>
          </a:xfrm>
          <a:prstGeom prst="rect">
            <a:avLst/>
          </a:prstGeom>
          <a:effectLst>
            <a:softEdge rad="127000"/>
          </a:effectLst>
        </p:spPr>
      </p:pic>
    </p:spTree>
    <p:extLst>
      <p:ext uri="{BB962C8B-B14F-4D97-AF65-F5344CB8AC3E}">
        <p14:creationId xmlns:p14="http://schemas.microsoft.com/office/powerpoint/2010/main" val="15106720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17</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4269" y="570405"/>
            <a:ext cx="8383460" cy="6287595"/>
          </a:xfrm>
          <a:prstGeom prst="rect">
            <a:avLst/>
          </a:prstGeom>
          <a:effectLst>
            <a:softEdge rad="127000"/>
          </a:effectLst>
        </p:spPr>
      </p:pic>
    </p:spTree>
    <p:extLst>
      <p:ext uri="{BB962C8B-B14F-4D97-AF65-F5344CB8AC3E}">
        <p14:creationId xmlns:p14="http://schemas.microsoft.com/office/powerpoint/2010/main" val="305524912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2250235" y="744701"/>
            <a:ext cx="7691529" cy="5509200"/>
          </a:xfrm>
          <a:prstGeom prst="rect">
            <a:avLst/>
          </a:prstGeom>
          <a:noFill/>
        </p:spPr>
        <p:txBody>
          <a:bodyPr wrap="none" lIns="91440" tIns="45720" rIns="91440" bIns="45720">
            <a:spAutoFit/>
          </a:bodyPr>
          <a:lstStyle/>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Et oui </a:t>
            </a: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pour</a:t>
            </a:r>
            <a:endParaRPr lang="fr-FR" sz="8800" b="1" dirty="0" smtClean="0">
              <a:ln w="0"/>
              <a:effectLst>
                <a:outerShdw blurRad="38100" dist="19050" dir="2700000" algn="tl" rotWithShape="0">
                  <a:schemeClr val="dk1">
                    <a:alpha val="40000"/>
                  </a:schemeClr>
                </a:outerShdw>
              </a:effectLst>
              <a:latin typeface="Brush Script MT" panose="03060802040406070304" pitchFamily="66" charset="0"/>
            </a:endParaRP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 cette station </a:t>
            </a: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oubliée</a:t>
            </a:r>
          </a:p>
          <a:p>
            <a:pPr algn="ctr"/>
            <a:r>
              <a:rPr lang="fr-FR" sz="8800" b="1" cap="none" spc="0" dirty="0" smtClean="0">
                <a:ln w="0"/>
                <a:solidFill>
                  <a:schemeClr val="tx1"/>
                </a:solidFill>
                <a:effectLst>
                  <a:outerShdw blurRad="38100" dist="19050" dir="2700000" algn="tl" rotWithShape="0">
                    <a:schemeClr val="dk1">
                      <a:alpha val="40000"/>
                    </a:schemeClr>
                  </a:outerShdw>
                </a:effectLst>
                <a:latin typeface="Brush Script MT" panose="03060802040406070304" pitchFamily="66" charset="0"/>
              </a:rPr>
              <a:t>Champs de Mars ? </a:t>
            </a:r>
            <a:endParaRPr lang="fr-FR" sz="8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69649131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19</a:t>
            </a:fld>
            <a:endParaRPr lang="fr-FR" sz="1800" b="1" dirty="0">
              <a:latin typeface="Brush Script MT" panose="03060802040406070304" pitchFamily="66" charset="0"/>
            </a:endParaRPr>
          </a:p>
        </p:txBody>
      </p:sp>
      <p:sp>
        <p:nvSpPr>
          <p:cNvPr id="7" name="Rectangle 6"/>
          <p:cNvSpPr/>
          <p:nvPr/>
        </p:nvSpPr>
        <p:spPr>
          <a:xfrm>
            <a:off x="2284539" y="-47838"/>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784526" y="517467"/>
            <a:ext cx="10622947" cy="5975408"/>
          </a:xfrm>
          <a:prstGeom prst="rect">
            <a:avLst/>
          </a:prstGeom>
          <a:effectLst>
            <a:softEdge rad="127000"/>
          </a:effectLst>
        </p:spPr>
      </p:pic>
    </p:spTree>
    <p:extLst>
      <p:ext uri="{BB962C8B-B14F-4D97-AF65-F5344CB8AC3E}">
        <p14:creationId xmlns:p14="http://schemas.microsoft.com/office/powerpoint/2010/main" val="16563721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21/02/2019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2008180" y="182561"/>
            <a:ext cx="8175636"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 N° </a:t>
            </a: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6</a:t>
            </a:r>
            <a:endPar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120</TotalTime>
  <Words>586</Words>
  <Application>Microsoft Office PowerPoint</Application>
  <PresentationFormat>Grand écran</PresentationFormat>
  <Paragraphs>119</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19</cp:revision>
  <dcterms:created xsi:type="dcterms:W3CDTF">2019-02-15T15:23:35Z</dcterms:created>
  <dcterms:modified xsi:type="dcterms:W3CDTF">2019-02-21T19:52:02Z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