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70" r:id="rId3"/>
    <p:sldId id="257" r:id="rId4"/>
    <p:sldId id="258" r:id="rId5"/>
    <p:sldId id="266" r:id="rId6"/>
    <p:sldId id="263" r:id="rId7"/>
    <p:sldId id="274" r:id="rId8"/>
    <p:sldId id="267" r:id="rId9"/>
    <p:sldId id="259" r:id="rId10"/>
    <p:sldId id="262" r:id="rId11"/>
    <p:sldId id="260" r:id="rId12"/>
    <p:sldId id="261" r:id="rId13"/>
    <p:sldId id="269" r:id="rId14"/>
    <p:sldId id="268" r:id="rId15"/>
    <p:sldId id="271" r:id="rId16"/>
    <p:sldId id="272" r:id="rId17"/>
    <p:sldId id="273" r:id="rId18"/>
    <p:sldId id="264" r:id="rId19"/>
    <p:sldId id="275" r:id="rId20"/>
    <p:sldId id="26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Kofr9wzWdLu+4WqzRJhpA==" hashData="pQwsUBZQ6MzY1KDlB2UnmkRLj8Su232Nomg7s2j5ghi08aQX1OI1DeK3+Ga7jrkmKftUG+F/SwYIgCNdihmTZg=="/>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2" d="100"/>
          <a:sy n="72" d="100"/>
        </p:scale>
        <p:origin x="630" y="72"/>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C1D6E3-619E-4BD0-86BA-AA5611576EAF}" type="datetimeFigureOut">
              <a:rPr lang="fr-FR" smtClean="0"/>
              <a:t>21/02/2019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CB5E46-6A33-442E-AC08-A2226FD8EA54}" type="slidenum">
              <a:rPr lang="fr-FR" smtClean="0"/>
              <a:t>‹N°›</a:t>
            </a:fld>
            <a:endParaRPr lang="fr-FR"/>
          </a:p>
        </p:txBody>
      </p:sp>
    </p:spTree>
    <p:extLst>
      <p:ext uri="{BB962C8B-B14F-4D97-AF65-F5344CB8AC3E}">
        <p14:creationId xmlns:p14="http://schemas.microsoft.com/office/powerpoint/2010/main" val="2316047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a:t>
            </a:fld>
            <a:endParaRPr lang="fr-FR"/>
          </a:p>
        </p:txBody>
      </p:sp>
    </p:spTree>
    <p:extLst>
      <p:ext uri="{BB962C8B-B14F-4D97-AF65-F5344CB8AC3E}">
        <p14:creationId xmlns:p14="http://schemas.microsoft.com/office/powerpoint/2010/main" val="1562415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a:t>
            </a:fld>
            <a:endParaRPr lang="fr-FR"/>
          </a:p>
        </p:txBody>
      </p:sp>
    </p:spTree>
    <p:extLst>
      <p:ext uri="{BB962C8B-B14F-4D97-AF65-F5344CB8AC3E}">
        <p14:creationId xmlns:p14="http://schemas.microsoft.com/office/powerpoint/2010/main" val="35992987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3</a:t>
            </a:fld>
            <a:endParaRPr lang="fr-FR"/>
          </a:p>
        </p:txBody>
      </p:sp>
    </p:spTree>
    <p:extLst>
      <p:ext uri="{BB962C8B-B14F-4D97-AF65-F5344CB8AC3E}">
        <p14:creationId xmlns:p14="http://schemas.microsoft.com/office/powerpoint/2010/main" val="17090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4</a:t>
            </a:fld>
            <a:endParaRPr lang="fr-FR"/>
          </a:p>
        </p:txBody>
      </p:sp>
    </p:spTree>
    <p:extLst>
      <p:ext uri="{BB962C8B-B14F-4D97-AF65-F5344CB8AC3E}">
        <p14:creationId xmlns:p14="http://schemas.microsoft.com/office/powerpoint/2010/main" val="464409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5</a:t>
            </a:fld>
            <a:endParaRPr lang="fr-FR"/>
          </a:p>
        </p:txBody>
      </p:sp>
    </p:spTree>
    <p:extLst>
      <p:ext uri="{BB962C8B-B14F-4D97-AF65-F5344CB8AC3E}">
        <p14:creationId xmlns:p14="http://schemas.microsoft.com/office/powerpoint/2010/main" val="41631534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6</a:t>
            </a:fld>
            <a:endParaRPr lang="fr-FR"/>
          </a:p>
        </p:txBody>
      </p:sp>
    </p:spTree>
    <p:extLst>
      <p:ext uri="{BB962C8B-B14F-4D97-AF65-F5344CB8AC3E}">
        <p14:creationId xmlns:p14="http://schemas.microsoft.com/office/powerpoint/2010/main" val="4009140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7</a:t>
            </a:fld>
            <a:endParaRPr lang="fr-FR"/>
          </a:p>
        </p:txBody>
      </p:sp>
    </p:spTree>
    <p:extLst>
      <p:ext uri="{BB962C8B-B14F-4D97-AF65-F5344CB8AC3E}">
        <p14:creationId xmlns:p14="http://schemas.microsoft.com/office/powerpoint/2010/main" val="29004395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8</a:t>
            </a:fld>
            <a:endParaRPr lang="fr-FR"/>
          </a:p>
        </p:txBody>
      </p:sp>
    </p:spTree>
    <p:extLst>
      <p:ext uri="{BB962C8B-B14F-4D97-AF65-F5344CB8AC3E}">
        <p14:creationId xmlns:p14="http://schemas.microsoft.com/office/powerpoint/2010/main" val="2583565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9</a:t>
            </a:fld>
            <a:endParaRPr lang="fr-FR"/>
          </a:p>
        </p:txBody>
      </p:sp>
    </p:spTree>
    <p:extLst>
      <p:ext uri="{BB962C8B-B14F-4D97-AF65-F5344CB8AC3E}">
        <p14:creationId xmlns:p14="http://schemas.microsoft.com/office/powerpoint/2010/main" val="1895300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10</a:t>
            </a:fld>
            <a:endParaRPr lang="fr-FR"/>
          </a:p>
        </p:txBody>
      </p:sp>
    </p:spTree>
    <p:extLst>
      <p:ext uri="{BB962C8B-B14F-4D97-AF65-F5344CB8AC3E}">
        <p14:creationId xmlns:p14="http://schemas.microsoft.com/office/powerpoint/2010/main" val="28318962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11</a:t>
            </a:fld>
            <a:endParaRPr lang="fr-FR"/>
          </a:p>
        </p:txBody>
      </p:sp>
    </p:spTree>
    <p:extLst>
      <p:ext uri="{BB962C8B-B14F-4D97-AF65-F5344CB8AC3E}">
        <p14:creationId xmlns:p14="http://schemas.microsoft.com/office/powerpoint/2010/main" val="39261156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12</a:t>
            </a:fld>
            <a:endParaRPr lang="fr-FR"/>
          </a:p>
        </p:txBody>
      </p:sp>
    </p:spTree>
    <p:extLst>
      <p:ext uri="{BB962C8B-B14F-4D97-AF65-F5344CB8AC3E}">
        <p14:creationId xmlns:p14="http://schemas.microsoft.com/office/powerpoint/2010/main" val="41654434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13</a:t>
            </a:fld>
            <a:endParaRPr lang="fr-FR"/>
          </a:p>
        </p:txBody>
      </p:sp>
    </p:spTree>
    <p:extLst>
      <p:ext uri="{BB962C8B-B14F-4D97-AF65-F5344CB8AC3E}">
        <p14:creationId xmlns:p14="http://schemas.microsoft.com/office/powerpoint/2010/main" val="9070736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14</a:t>
            </a:fld>
            <a:endParaRPr lang="fr-FR"/>
          </a:p>
        </p:txBody>
      </p:sp>
    </p:spTree>
    <p:extLst>
      <p:ext uri="{BB962C8B-B14F-4D97-AF65-F5344CB8AC3E}">
        <p14:creationId xmlns:p14="http://schemas.microsoft.com/office/powerpoint/2010/main" val="42070459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15</a:t>
            </a:fld>
            <a:endParaRPr lang="fr-FR"/>
          </a:p>
        </p:txBody>
      </p:sp>
    </p:spTree>
    <p:extLst>
      <p:ext uri="{BB962C8B-B14F-4D97-AF65-F5344CB8AC3E}">
        <p14:creationId xmlns:p14="http://schemas.microsoft.com/office/powerpoint/2010/main" val="42627116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16</a:t>
            </a:fld>
            <a:endParaRPr lang="fr-FR"/>
          </a:p>
        </p:txBody>
      </p:sp>
    </p:spTree>
    <p:extLst>
      <p:ext uri="{BB962C8B-B14F-4D97-AF65-F5344CB8AC3E}">
        <p14:creationId xmlns:p14="http://schemas.microsoft.com/office/powerpoint/2010/main" val="1744469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17</a:t>
            </a:fld>
            <a:endParaRPr lang="fr-FR"/>
          </a:p>
        </p:txBody>
      </p:sp>
    </p:spTree>
    <p:extLst>
      <p:ext uri="{BB962C8B-B14F-4D97-AF65-F5344CB8AC3E}">
        <p14:creationId xmlns:p14="http://schemas.microsoft.com/office/powerpoint/2010/main" val="301711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18</a:t>
            </a:fld>
            <a:endParaRPr lang="fr-FR"/>
          </a:p>
        </p:txBody>
      </p:sp>
    </p:spTree>
    <p:extLst>
      <p:ext uri="{BB962C8B-B14F-4D97-AF65-F5344CB8AC3E}">
        <p14:creationId xmlns:p14="http://schemas.microsoft.com/office/powerpoint/2010/main" val="39315381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19</a:t>
            </a:fld>
            <a:endParaRPr lang="fr-FR"/>
          </a:p>
        </p:txBody>
      </p:sp>
    </p:spTree>
    <p:extLst>
      <p:ext uri="{BB962C8B-B14F-4D97-AF65-F5344CB8AC3E}">
        <p14:creationId xmlns:p14="http://schemas.microsoft.com/office/powerpoint/2010/main" val="14705482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20</a:t>
            </a:fld>
            <a:endParaRPr lang="fr-FR"/>
          </a:p>
        </p:txBody>
      </p:sp>
    </p:spTree>
    <p:extLst>
      <p:ext uri="{BB962C8B-B14F-4D97-AF65-F5344CB8AC3E}">
        <p14:creationId xmlns:p14="http://schemas.microsoft.com/office/powerpoint/2010/main" val="265336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CA9FD408-2B68-45E0-B1A3-3090186396E1}" type="datetime1">
              <a:rPr lang="fr-FR" smtClean="0"/>
              <a:t>21/02/2019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80286205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F9B3EC0-59AD-42DF-949A-563A146F3A45}" type="datetime1">
              <a:rPr lang="fr-FR" smtClean="0"/>
              <a:t>21/02/2019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1041663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0CB3A1C-1EC2-4EBB-BD04-BDBFA28B09E4}" type="datetime1">
              <a:rPr lang="fr-FR" smtClean="0"/>
              <a:t>21/02/2019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84731118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DFCBE3A-D59A-4EDD-89F8-8EF871A9E659}" type="datetime1">
              <a:rPr lang="fr-FR" smtClean="0"/>
              <a:t>21/02/2019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19531084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1053CED-FB73-4958-9D1E-BAD2BE436DEC}" type="datetime1">
              <a:rPr lang="fr-FR" smtClean="0"/>
              <a:t>21/02/2019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22905840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81111A6-F9D2-4704-87B7-2880B0B2DE1C}" type="datetime1">
              <a:rPr lang="fr-FR" smtClean="0"/>
              <a:t>21/02/2019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2392284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2AD86-06A7-48BC-A6EF-061885B62ED7}" type="datetime1">
              <a:rPr lang="fr-FR" smtClean="0"/>
              <a:t>21/02/2019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96186833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1545869-C4D1-4D28-B1C0-7743D0F6FA8F}" type="datetime1">
              <a:rPr lang="fr-FR" smtClean="0"/>
              <a:t>21/02/2019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59093779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A2F1C54-0711-4032-9972-0A3D0C0D1AB9}" type="datetime1">
              <a:rPr lang="fr-FR" smtClean="0"/>
              <a:t>21/02/2019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56525723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CFD25D-B8B4-47D1-981E-70B5F61B9C04}" type="datetime1">
              <a:rPr lang="fr-FR" smtClean="0"/>
              <a:t>21/02/2019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721730198"/>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CEBF8AF-6CC7-4ADD-A426-B7427AB2476A}" type="datetime1">
              <a:rPr lang="fr-FR" smtClean="0"/>
              <a:t>21/02/2019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1645315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BDFA9E-89E5-457D-96AC-FF35D715473A}" type="datetime1">
              <a:rPr lang="fr-FR" smtClean="0"/>
              <a:t>21/02/2019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BBF15-05B4-4DB9-92BF-363A3BF27041}" type="slidenum">
              <a:rPr lang="fr-FR" smtClean="0"/>
              <a:t>‹N°›</a:t>
            </a:fld>
            <a:endParaRPr lang="fr-FR"/>
          </a:p>
        </p:txBody>
      </p:sp>
    </p:spTree>
    <p:extLst>
      <p:ext uri="{BB962C8B-B14F-4D97-AF65-F5344CB8AC3E}">
        <p14:creationId xmlns:p14="http://schemas.microsoft.com/office/powerpoint/2010/main" val="398918651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590324" y="275788"/>
            <a:ext cx="11011348" cy="6217087"/>
          </a:xfrm>
          <a:prstGeom prst="rect">
            <a:avLst/>
          </a:prstGeom>
          <a:noFill/>
        </p:spPr>
        <p:txBody>
          <a:bodyPr wrap="none" lIns="91440" tIns="45720" rIns="91440" bIns="45720">
            <a:spAutoFit/>
          </a:bodyPr>
          <a:lstStyle/>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paris </a:t>
            </a: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N°5</a:t>
            </a:r>
            <a:endPar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99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11984654"/>
      </p:ext>
    </p:extLst>
  </p:cSld>
  <p:clrMapOvr>
    <a:masterClrMapping/>
  </p:clrMapOvr>
  <mc:AlternateContent xmlns:mc="http://schemas.openxmlformats.org/markup-compatibility/2006">
    <mc:Choice xmlns:p14="http://schemas.microsoft.com/office/powerpoint/2010/main" Requires="p14">
      <p:transition spd="slow" p14:dur="6750" advTm="9000">
        <p:circle/>
        <p:sndAc>
          <p:stSnd loop="1">
            <p:snd r:embed="rId3" name="les-excursions-d-elisabeth-ginette_001.wav"/>
          </p:stSnd>
        </p:sndAc>
      </p:transition>
    </mc:Choice>
    <mc:Fallback>
      <p:transition spd="slow" advTm="9000">
        <p:circle/>
        <p:sndAc>
          <p:stSnd loop="1">
            <p:snd r:embed="rId3" name="les-excursions-d-elisabeth-ginett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2729" y="335446"/>
            <a:ext cx="10946541" cy="6157429"/>
          </a:xfrm>
          <a:prstGeom prst="rect">
            <a:avLst/>
          </a:prstGeom>
          <a:effectLst>
            <a:softEdge rad="127000"/>
          </a:effectLst>
        </p:spPr>
      </p:pic>
    </p:spTree>
    <p:extLst>
      <p:ext uri="{BB962C8B-B14F-4D97-AF65-F5344CB8AC3E}">
        <p14:creationId xmlns:p14="http://schemas.microsoft.com/office/powerpoint/2010/main" val="151067209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728985" y="1615813"/>
            <a:ext cx="10734029" cy="5401479"/>
          </a:xfrm>
          <a:prstGeom prst="rect">
            <a:avLst/>
          </a:prstGeom>
        </p:spPr>
        <p:txBody>
          <a:bodyPr wrap="none">
            <a:spAutoFit/>
          </a:bodyPr>
          <a:lstStyle/>
          <a:p>
            <a:r>
              <a:rPr lang="fr-FR" sz="11500" b="1" dirty="0">
                <a:latin typeface="Brush Script MT" panose="03060802040406070304" pitchFamily="66" charset="0"/>
              </a:rPr>
              <a:t>Métro </a:t>
            </a:r>
            <a:r>
              <a:rPr lang="fr-FR" sz="11500" b="1" dirty="0" smtClean="0">
                <a:latin typeface="Brush Script MT" panose="03060802040406070304" pitchFamily="66" charset="0"/>
              </a:rPr>
              <a:t>Saint Martin</a:t>
            </a:r>
            <a:r>
              <a:rPr lang="fr-FR" sz="11500" b="1" dirty="0" smtClean="0">
                <a:latin typeface="Brush Script MT" panose="03060802040406070304" pitchFamily="66" charset="0"/>
              </a:rPr>
              <a:t>,</a:t>
            </a:r>
            <a:endParaRPr lang="fr-FR" sz="11500" b="1" dirty="0" smtClean="0">
              <a:latin typeface="Brush Script MT" panose="03060802040406070304" pitchFamily="66" charset="0"/>
            </a:endParaRPr>
          </a:p>
          <a:p>
            <a:r>
              <a:rPr lang="fr-FR" sz="11500" b="1" dirty="0" smtClean="0">
                <a:latin typeface="Brush Script MT" panose="03060802040406070304" pitchFamily="66" charset="0"/>
              </a:rPr>
              <a:t>   la </a:t>
            </a:r>
            <a:r>
              <a:rPr lang="fr-FR" sz="11500" b="1" dirty="0">
                <a:latin typeface="Brush Script MT" panose="03060802040406070304" pitchFamily="66" charset="0"/>
              </a:rPr>
              <a:t>station </a:t>
            </a:r>
            <a:r>
              <a:rPr lang="fr-FR" sz="11500" b="1" dirty="0" smtClean="0">
                <a:latin typeface="Brush Script MT" panose="03060802040406070304" pitchFamily="66" charset="0"/>
              </a:rPr>
              <a:t>fantôme</a:t>
            </a:r>
          </a:p>
          <a:p>
            <a:r>
              <a:rPr lang="fr-FR" sz="11500" b="1" dirty="0" smtClean="0">
                <a:latin typeface="Brush Script MT" panose="03060802040406070304" pitchFamily="66" charset="0"/>
              </a:rPr>
              <a:t>   </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420582547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792924" y="434122"/>
            <a:ext cx="8606152" cy="6423878"/>
          </a:xfrm>
          <a:prstGeom prst="rect">
            <a:avLst/>
          </a:prstGeom>
          <a:effectLst>
            <a:softEdge rad="127000"/>
          </a:effectLst>
        </p:spPr>
      </p:pic>
      <p:sp>
        <p:nvSpPr>
          <p:cNvPr id="3" name="Rectangle 2"/>
          <p:cNvSpPr/>
          <p:nvPr/>
        </p:nvSpPr>
        <p:spPr>
          <a:xfrm>
            <a:off x="2038731" y="4272677"/>
            <a:ext cx="8114536" cy="2585323"/>
          </a:xfrm>
          <a:prstGeom prst="rect">
            <a:avLst/>
          </a:prstGeom>
        </p:spPr>
        <p:txBody>
          <a:bodyPr wrap="square">
            <a:spAutoFit/>
          </a:bodyPr>
          <a:lstStyle/>
          <a:p>
            <a:r>
              <a:rPr lang="fr-FR" sz="5400" b="1" dirty="0">
                <a:ln>
                  <a:solidFill>
                    <a:srgbClr val="FF0000"/>
                  </a:solidFill>
                </a:ln>
                <a:latin typeface="Brush Script MT" panose="03060802040406070304" pitchFamily="66" charset="0"/>
              </a:rPr>
              <a:t>Ancien accès à l'angle du boulevard Saint-Martin et de la rue René-Boulanger.</a:t>
            </a:r>
          </a:p>
        </p:txBody>
      </p:sp>
    </p:spTree>
    <p:extLst>
      <p:ext uri="{BB962C8B-B14F-4D97-AF65-F5344CB8AC3E}">
        <p14:creationId xmlns:p14="http://schemas.microsoft.com/office/powerpoint/2010/main" val="57913995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5</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559724" y="965094"/>
            <a:ext cx="11072552" cy="4708981"/>
          </a:xfrm>
          <a:prstGeom prst="rect">
            <a:avLst/>
          </a:prstGeom>
        </p:spPr>
        <p:txBody>
          <a:bodyPr wrap="square">
            <a:spAutoFit/>
          </a:bodyPr>
          <a:lstStyle/>
          <a:p>
            <a:r>
              <a:rPr lang="fr-FR" sz="6000" b="1" dirty="0">
                <a:latin typeface="Brush Script MT" panose="03060802040406070304" pitchFamily="66" charset="0"/>
              </a:rPr>
              <a:t>Saint-Martin est une station fermée du métro de Paris, sur les lignes 8 et 9 entre les stations Strasbourg - Saint-Denis et République. Elle est située à la limite des 3e et 10e arrondissements de Paris.</a:t>
            </a:r>
          </a:p>
        </p:txBody>
      </p:sp>
    </p:spTree>
    <p:extLst>
      <p:ext uri="{BB962C8B-B14F-4D97-AF65-F5344CB8AC3E}">
        <p14:creationId xmlns:p14="http://schemas.microsoft.com/office/powerpoint/2010/main" val="376091604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6</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866987" y="346317"/>
            <a:ext cx="10490126" cy="6146558"/>
          </a:xfrm>
          <a:prstGeom prst="rect">
            <a:avLst/>
          </a:prstGeom>
          <a:effectLst>
            <a:softEdge rad="127000"/>
          </a:effectLst>
        </p:spPr>
      </p:pic>
    </p:spTree>
    <p:extLst>
      <p:ext uri="{BB962C8B-B14F-4D97-AF65-F5344CB8AC3E}">
        <p14:creationId xmlns:p14="http://schemas.microsoft.com/office/powerpoint/2010/main" val="39000692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7</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476595" y="227519"/>
            <a:ext cx="11238808" cy="6124754"/>
          </a:xfrm>
          <a:prstGeom prst="rect">
            <a:avLst/>
          </a:prstGeom>
        </p:spPr>
        <p:txBody>
          <a:bodyPr wrap="square">
            <a:spAutoFit/>
          </a:bodyPr>
          <a:lstStyle/>
          <a:p>
            <a:r>
              <a:rPr lang="fr-FR" sz="2800" b="1" dirty="0">
                <a:latin typeface="Brush Script MT" panose="03060802040406070304" pitchFamily="66" charset="0"/>
              </a:rPr>
              <a:t>Fermeture</a:t>
            </a:r>
          </a:p>
          <a:p>
            <a:r>
              <a:rPr lang="fr-FR" sz="2800" b="1" dirty="0">
                <a:latin typeface="Brush Script MT" panose="03060802040406070304" pitchFamily="66" charset="0"/>
              </a:rPr>
              <a:t>La station fut fermée le 2 septembre 1939, au début de la Seconde Guerre mondiale. Malgré une importante fréquentation avant guerre, sa trop grande proximité avec la station voisine Strasbourg - Saint-Denis (seuls 100 mètres séparent les accès les plus proches de ces deux stations) fera que la station ne rouvrira jamais ses portes.</a:t>
            </a:r>
          </a:p>
          <a:p>
            <a:endParaRPr lang="fr-FR" sz="2800" b="1" dirty="0">
              <a:latin typeface="Brush Script MT" panose="03060802040406070304" pitchFamily="66" charset="0"/>
            </a:endParaRPr>
          </a:p>
          <a:p>
            <a:r>
              <a:rPr lang="fr-FR" sz="2800" b="1" dirty="0">
                <a:latin typeface="Brush Script MT" panose="03060802040406070304" pitchFamily="66" charset="0"/>
              </a:rPr>
              <a:t>La station a servi dans le passé à accueillir des personnes sans abri1. Actuellement, les locaux sont utilisés pour la partie est par un accueil de jour pour personnes sans abri (géré par l'Armée du salut) et par les visiteurs d'ouvrage de la RATP (chargés de l'inspection des ouvrages d'art en service de nuit).</a:t>
            </a:r>
          </a:p>
          <a:p>
            <a:endParaRPr lang="fr-FR" sz="2800" b="1" dirty="0">
              <a:latin typeface="Brush Script MT" panose="03060802040406070304" pitchFamily="66" charset="0"/>
            </a:endParaRPr>
          </a:p>
          <a:p>
            <a:r>
              <a:rPr lang="fr-FR" sz="2800" b="1" dirty="0">
                <a:latin typeface="Brush Script MT" panose="03060802040406070304" pitchFamily="66" charset="0"/>
              </a:rPr>
              <a:t>En 2008, les quais ont été cimentés et on ne peut que reconnaître la station par son carrelage caractéristique commun aux autres stations souterraines. Saint Martin étant le saint patron des faïenciers, ces derniers ont réalisé les plus belles céramiques du métro pour cette station.</a:t>
            </a:r>
          </a:p>
        </p:txBody>
      </p:sp>
    </p:spTree>
    <p:extLst>
      <p:ext uri="{BB962C8B-B14F-4D97-AF65-F5344CB8AC3E}">
        <p14:creationId xmlns:p14="http://schemas.microsoft.com/office/powerpoint/2010/main" val="4146793637"/>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5" end="5"/>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5" end="5"/>
                                            </p:txEl>
                                          </p:spTgt>
                                        </p:tgtEl>
                                        <p:attrNameLst>
                                          <p:attrName>ppt_w</p:attrName>
                                        </p:attrNameLst>
                                      </p:cBhvr>
                                    </p:anim>
                                    <p:anim by="(#ppt_w*0.50)" calcmode="lin" valueType="num">
                                      <p:cBhvr>
                                        <p:cTn id="40" dur="500" decel="50000" autoRev="1" fill="hold">
                                          <p:stCondLst>
                                            <p:cond delay="0"/>
                                          </p:stCondLst>
                                        </p:cTn>
                                        <p:tgtEl>
                                          <p:spTgt spid="2">
                                            <p:txEl>
                                              <p:pRg st="5" end="5"/>
                                            </p:txEl>
                                          </p:spTgt>
                                        </p:tgtEl>
                                        <p:attrNameLst>
                                          <p:attrName>ppt_x</p:attrName>
                                        </p:attrNameLst>
                                      </p:cBhvr>
                                    </p:anim>
                                    <p:anim from="(-#ppt_h/2)" to="(#ppt_y)" calcmode="lin" valueType="num">
                                      <p:cBhvr>
                                        <p:cTn id="41" dur="1000" fill="hold">
                                          <p:stCondLst>
                                            <p:cond delay="0"/>
                                          </p:stCondLst>
                                        </p:cTn>
                                        <p:tgtEl>
                                          <p:spTgt spid="2">
                                            <p:txEl>
                                              <p:pRg st="5" end="5"/>
                                            </p:txEl>
                                          </p:spTgt>
                                        </p:tgtEl>
                                        <p:attrNameLst>
                                          <p:attrName>ppt_y</p:attrName>
                                        </p:attrNameLst>
                                      </p:cBhvr>
                                    </p:anim>
                                    <p:animRot by="21600000">
                                      <p:cBhvr>
                                        <p:cTn id="42"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49753" y="833581"/>
            <a:ext cx="12142247" cy="5169654"/>
          </a:xfrm>
          <a:prstGeom prst="rect">
            <a:avLst/>
          </a:prstGeom>
          <a:effectLst>
            <a:softEdge rad="127000"/>
          </a:effectLst>
        </p:spPr>
      </p:pic>
    </p:spTree>
    <p:extLst>
      <p:ext uri="{BB962C8B-B14F-4D97-AF65-F5344CB8AC3E}">
        <p14:creationId xmlns:p14="http://schemas.microsoft.com/office/powerpoint/2010/main" val="397996734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9</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97884" y="460513"/>
            <a:ext cx="9596230" cy="6397487"/>
          </a:xfrm>
          <a:prstGeom prst="rect">
            <a:avLst/>
          </a:prstGeom>
          <a:effectLst>
            <a:softEdge rad="127000"/>
          </a:effectLst>
        </p:spPr>
      </p:pic>
    </p:spTree>
    <p:extLst>
      <p:ext uri="{BB962C8B-B14F-4D97-AF65-F5344CB8AC3E}">
        <p14:creationId xmlns:p14="http://schemas.microsoft.com/office/powerpoint/2010/main" val="17636279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63645" y="494175"/>
            <a:ext cx="8264707" cy="6363825"/>
          </a:xfrm>
          <a:prstGeom prst="rect">
            <a:avLst/>
          </a:prstGeom>
          <a:effectLst>
            <a:softEdge rad="127000"/>
          </a:effectLst>
        </p:spPr>
      </p:pic>
    </p:spTree>
    <p:extLst>
      <p:ext uri="{BB962C8B-B14F-4D97-AF65-F5344CB8AC3E}">
        <p14:creationId xmlns:p14="http://schemas.microsoft.com/office/powerpoint/2010/main" val="63229621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02295" y="417443"/>
            <a:ext cx="8587409" cy="6440557"/>
          </a:xfrm>
          <a:prstGeom prst="rect">
            <a:avLst/>
          </a:prstGeom>
          <a:effectLst>
            <a:softEdge rad="127000"/>
          </a:effectLst>
        </p:spPr>
      </p:pic>
    </p:spTree>
    <p:extLst>
      <p:ext uri="{BB962C8B-B14F-4D97-AF65-F5344CB8AC3E}">
        <p14:creationId xmlns:p14="http://schemas.microsoft.com/office/powerpoint/2010/main" val="351398685"/>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42052" y="477078"/>
            <a:ext cx="8507896" cy="6380922"/>
          </a:xfrm>
          <a:prstGeom prst="rect">
            <a:avLst/>
          </a:prstGeom>
          <a:effectLst>
            <a:softEdge rad="127000"/>
          </a:effectLst>
        </p:spPr>
      </p:pic>
    </p:spTree>
    <p:extLst>
      <p:ext uri="{BB962C8B-B14F-4D97-AF65-F5344CB8AC3E}">
        <p14:creationId xmlns:p14="http://schemas.microsoft.com/office/powerpoint/2010/main" val="306284819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18819" y="527944"/>
            <a:ext cx="10354362" cy="5824329"/>
          </a:xfrm>
          <a:prstGeom prst="rect">
            <a:avLst/>
          </a:prstGeom>
          <a:effectLst>
            <a:softEdge rad="127000"/>
          </a:effectLst>
        </p:spPr>
      </p:pic>
    </p:spTree>
    <p:extLst>
      <p:ext uri="{BB962C8B-B14F-4D97-AF65-F5344CB8AC3E}">
        <p14:creationId xmlns:p14="http://schemas.microsoft.com/office/powerpoint/2010/main" val="2260405085"/>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461" y="407504"/>
            <a:ext cx="9675745" cy="6450496"/>
          </a:xfrm>
          <a:prstGeom prst="rect">
            <a:avLst/>
          </a:prstGeom>
          <a:effectLst>
            <a:softEdge rad="127000"/>
          </a:effectLst>
        </p:spPr>
      </p:pic>
    </p:spTree>
    <p:extLst>
      <p:ext uri="{BB962C8B-B14F-4D97-AF65-F5344CB8AC3E}">
        <p14:creationId xmlns:p14="http://schemas.microsoft.com/office/powerpoint/2010/main" val="75989982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15</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1817" y="505727"/>
            <a:ext cx="10601740" cy="5963479"/>
          </a:xfrm>
          <a:prstGeom prst="rect">
            <a:avLst/>
          </a:prstGeom>
          <a:effectLst>
            <a:softEdge rad="127000"/>
          </a:effectLst>
        </p:spPr>
      </p:pic>
    </p:spTree>
    <p:extLst>
      <p:ext uri="{BB962C8B-B14F-4D97-AF65-F5344CB8AC3E}">
        <p14:creationId xmlns:p14="http://schemas.microsoft.com/office/powerpoint/2010/main" val="102483338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16</a:t>
            </a:fld>
            <a:endParaRPr lang="fr-FR" sz="1800" b="1" dirty="0">
              <a:latin typeface="Brush Script MT" panose="03060802040406070304" pitchFamily="66" charset="0"/>
            </a:endParaRPr>
          </a:p>
        </p:txBody>
      </p:sp>
      <p:sp>
        <p:nvSpPr>
          <p:cNvPr id="7" name="Rectangle 6"/>
          <p:cNvSpPr/>
          <p:nvPr/>
        </p:nvSpPr>
        <p:spPr>
          <a:xfrm>
            <a:off x="2238156" y="-125695"/>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301913" y="447744"/>
            <a:ext cx="9545707" cy="6410256"/>
          </a:xfrm>
          <a:prstGeom prst="rect">
            <a:avLst/>
          </a:prstGeom>
          <a:effectLst>
            <a:softEdge rad="127000"/>
          </a:effectLst>
        </p:spPr>
      </p:pic>
    </p:spTree>
    <p:extLst>
      <p:ext uri="{BB962C8B-B14F-4D97-AF65-F5344CB8AC3E}">
        <p14:creationId xmlns:p14="http://schemas.microsoft.com/office/powerpoint/2010/main" val="641732988"/>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17</a:t>
            </a:fld>
            <a:endParaRPr lang="fr-FR" sz="1800" b="1" dirty="0">
              <a:latin typeface="Brush Script MT" panose="03060802040406070304" pitchFamily="66" charset="0"/>
            </a:endParaRPr>
          </a:p>
        </p:txBody>
      </p:sp>
      <p:sp>
        <p:nvSpPr>
          <p:cNvPr id="7" name="Rectangle 6"/>
          <p:cNvSpPr/>
          <p:nvPr/>
        </p:nvSpPr>
        <p:spPr>
          <a:xfrm>
            <a:off x="2284539" y="-47838"/>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319522" y="475869"/>
            <a:ext cx="9552954" cy="6372998"/>
          </a:xfrm>
          <a:prstGeom prst="rect">
            <a:avLst/>
          </a:prstGeom>
          <a:effectLst>
            <a:softEdge rad="127000"/>
          </a:effectLst>
        </p:spPr>
      </p:pic>
    </p:spTree>
    <p:extLst>
      <p:ext uri="{BB962C8B-B14F-4D97-AF65-F5344CB8AC3E}">
        <p14:creationId xmlns:p14="http://schemas.microsoft.com/office/powerpoint/2010/main" val="305524912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970244" y="365125"/>
            <a:ext cx="10251524" cy="6370975"/>
          </a:xfrm>
          <a:prstGeom prst="rect">
            <a:avLst/>
          </a:prstGeom>
          <a:noFill/>
        </p:spPr>
        <p:txBody>
          <a:bodyPr wrap="none" lIns="91440" tIns="45720" rIns="91440" bIns="45720">
            <a:spAutoFit/>
          </a:bodyPr>
          <a:lstStyle/>
          <a:p>
            <a:pPr algn="ctr"/>
            <a:r>
              <a:rPr lang="fr-FR" sz="6600" b="1" dirty="0" smtClean="0">
                <a:ln w="0"/>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Et oui une nouvelle vie pour</a:t>
            </a:r>
          </a:p>
          <a:p>
            <a:pPr algn="ct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 cette station oubliée </a:t>
            </a: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la</a:t>
            </a:r>
          </a:p>
          <a:p>
            <a:pPr algn="ct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 Station Saint Martin </a:t>
            </a:r>
          </a:p>
          <a:p>
            <a:pPr algn="ctr"/>
            <a:r>
              <a:rPr lang="fr-FR" sz="7200" b="1" dirty="0" smtClean="0">
                <a:ln w="0"/>
                <a:effectLst>
                  <a:outerShdw blurRad="38100" dist="19050" dir="2700000" algn="tl" rotWithShape="0">
                    <a:schemeClr val="dk1">
                      <a:alpha val="40000"/>
                    </a:schemeClr>
                  </a:outerShdw>
                </a:effectLst>
                <a:latin typeface="Brush Script MT" panose="03060802040406070304" pitchFamily="66" charset="0"/>
              </a:rPr>
              <a:t>un refuge pour les sans abris ? </a:t>
            </a:r>
            <a:endParaRPr lang="fr-FR" sz="72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69649131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3" end="3"/>
                                            </p:txEl>
                                          </p:spTgt>
                                        </p:tgtEl>
                                        <p:attrNameLst>
                                          <p:attrName>ppt_w</p:attrName>
                                        </p:attrNameLst>
                                      </p:cBhvr>
                                    </p:anim>
                                    <p:anim by="(#ppt_w*0.50)" calcmode="lin" valueType="num">
                                      <p:cBhvr>
                                        <p:cTn id="40" dur="500" decel="50000" autoRev="1" fill="hold">
                                          <p:stCondLst>
                                            <p:cond delay="0"/>
                                          </p:stCondLst>
                                        </p:cTn>
                                        <p:tgtEl>
                                          <p:spTgt spid="2">
                                            <p:txEl>
                                              <p:pRg st="3" end="3"/>
                                            </p:txEl>
                                          </p:spTgt>
                                        </p:tgtEl>
                                        <p:attrNameLst>
                                          <p:attrName>ppt_x</p:attrName>
                                        </p:attrNameLst>
                                      </p:cBhvr>
                                    </p:anim>
                                    <p:anim from="(-#ppt_h/2)" to="(#ppt_y)" calcmode="lin" valueType="num">
                                      <p:cBhvr>
                                        <p:cTn id="41" dur="1000" fill="hold">
                                          <p:stCondLst>
                                            <p:cond delay="0"/>
                                          </p:stCondLst>
                                        </p:cTn>
                                        <p:tgtEl>
                                          <p:spTgt spid="2">
                                            <p:txEl>
                                              <p:pRg st="3" end="3"/>
                                            </p:txEl>
                                          </p:spTgt>
                                        </p:tgtEl>
                                        <p:attrNameLst>
                                          <p:attrName>ppt_y</p:attrName>
                                        </p:attrNameLst>
                                      </p:cBhvr>
                                    </p:anim>
                                    <p:animRot by="21600000">
                                      <p:cBhvr>
                                        <p:cTn id="42" dur="1000" fill="hold">
                                          <p:stCondLst>
                                            <p:cond delay="0"/>
                                          </p:stCondLst>
                                        </p:cTn>
                                        <p:tgtEl>
                                          <p:spTgt spid="2">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4" end="4"/>
                                            </p:txEl>
                                          </p:spTgt>
                                        </p:tgtEl>
                                        <p:attrNameLst>
                                          <p:attrName>ppt_w</p:attrName>
                                        </p:attrNameLst>
                                      </p:cBhvr>
                                    </p:anim>
                                    <p:anim by="(#ppt_w*0.50)" calcmode="lin" valueType="num">
                                      <p:cBhvr>
                                        <p:cTn id="48" dur="500" decel="50000" autoRev="1" fill="hold">
                                          <p:stCondLst>
                                            <p:cond delay="0"/>
                                          </p:stCondLst>
                                        </p:cTn>
                                        <p:tgtEl>
                                          <p:spTgt spid="2">
                                            <p:txEl>
                                              <p:pRg st="4" end="4"/>
                                            </p:txEl>
                                          </p:spTgt>
                                        </p:tgtEl>
                                        <p:attrNameLst>
                                          <p:attrName>ppt_x</p:attrName>
                                        </p:attrNameLst>
                                      </p:cBhvr>
                                    </p:anim>
                                    <p:anim from="(-#ppt_h/2)" to="(#ppt_y)" calcmode="lin" valueType="num">
                                      <p:cBhvr>
                                        <p:cTn id="49" dur="1000" fill="hold">
                                          <p:stCondLst>
                                            <p:cond delay="0"/>
                                          </p:stCondLst>
                                        </p:cTn>
                                        <p:tgtEl>
                                          <p:spTgt spid="2">
                                            <p:txEl>
                                              <p:pRg st="4" end="4"/>
                                            </p:txEl>
                                          </p:spTgt>
                                        </p:tgtEl>
                                        <p:attrNameLst>
                                          <p:attrName>ppt_y</p:attrName>
                                        </p:attrNameLst>
                                      </p:cBhvr>
                                    </p:anim>
                                    <p:animRot by="21600000">
                                      <p:cBhvr>
                                        <p:cTn id="50"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19</a:t>
            </a:fld>
            <a:endParaRPr lang="fr-FR" sz="1800" b="1" dirty="0">
              <a:latin typeface="Brush Script MT" panose="03060802040406070304" pitchFamily="66" charset="0"/>
            </a:endParaRPr>
          </a:p>
        </p:txBody>
      </p:sp>
      <p:sp>
        <p:nvSpPr>
          <p:cNvPr id="7" name="Rectangle 6"/>
          <p:cNvSpPr/>
          <p:nvPr/>
        </p:nvSpPr>
        <p:spPr>
          <a:xfrm>
            <a:off x="2284539" y="-47838"/>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4269" y="570405"/>
            <a:ext cx="8383460" cy="6287595"/>
          </a:xfrm>
          <a:prstGeom prst="rect">
            <a:avLst/>
          </a:prstGeom>
          <a:effectLst>
            <a:softEdge rad="127000"/>
          </a:effectLst>
        </p:spPr>
      </p:pic>
      <p:sp>
        <p:nvSpPr>
          <p:cNvPr id="3" name="Rectangle 2"/>
          <p:cNvSpPr/>
          <p:nvPr/>
        </p:nvSpPr>
        <p:spPr>
          <a:xfrm>
            <a:off x="395016" y="2551837"/>
            <a:ext cx="11401968" cy="1938992"/>
          </a:xfrm>
          <a:prstGeom prst="rect">
            <a:avLst/>
          </a:prstGeom>
          <a:noFill/>
        </p:spPr>
        <p:txBody>
          <a:bodyPr wrap="none" lIns="91440" tIns="45720" rIns="91440" bIns="45720">
            <a:spAutoFit/>
          </a:bodyPr>
          <a:lstStyle/>
          <a:p>
            <a:pPr algn="ctr"/>
            <a:r>
              <a:rPr lang="fr-FR" sz="6000" b="1" dirty="0" smtClean="0">
                <a:ln w="0"/>
                <a:effectLst>
                  <a:outerShdw blurRad="38100" dist="19050" dir="2700000" algn="tl" rotWithShape="0">
                    <a:schemeClr val="dk1">
                      <a:alpha val="40000"/>
                    </a:schemeClr>
                  </a:outerShdw>
                </a:effectLst>
                <a:latin typeface="Brush Script MT" panose="03060802040406070304" pitchFamily="66" charset="0"/>
              </a:rPr>
              <a:t>Et oui des faits assez méconnus de parisiens </a:t>
            </a:r>
          </a:p>
          <a:p>
            <a:pPr algn="ctr"/>
            <a:r>
              <a:rPr lang="fr-FR" sz="6000" b="1" dirty="0" smtClean="0">
                <a:ln w="0"/>
                <a:effectLst>
                  <a:outerShdw blurRad="38100" dist="19050" dir="2700000" algn="tl" rotWithShape="0">
                    <a:schemeClr val="dk1">
                      <a:alpha val="40000"/>
                    </a:schemeClr>
                  </a:outerShdw>
                </a:effectLst>
                <a:latin typeface="Brush Script MT" panose="03060802040406070304" pitchFamily="66" charset="0"/>
              </a:rPr>
              <a:t>même libérés vers la Bretagne ( rire )</a:t>
            </a:r>
            <a:endParaRPr lang="fr-FR" sz="6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165637215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1999363" y="182561"/>
            <a:ext cx="8193270" cy="6463308"/>
          </a:xfrm>
          <a:prstGeom prst="rect">
            <a:avLst/>
          </a:prstGeom>
          <a:noFill/>
        </p:spPr>
        <p:txBody>
          <a:bodyPr wrap="none" lIns="91440" tIns="45720" rIns="91440" bIns="45720">
            <a:spAutoFit/>
          </a:bodyPr>
          <a:lstStyle/>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paris N° </a:t>
            </a:r>
            <a:r>
              <a:rPr lang="fr-FR" sz="13800" b="1" dirty="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5</a:t>
            </a:r>
            <a:endPar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38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2565738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105</TotalTime>
  <Words>605</Words>
  <Application>Microsoft Office PowerPoint</Application>
  <PresentationFormat>Grand écran</PresentationFormat>
  <Paragraphs>123</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2019-02-15T15:23:35Z</dcterms:created>
  <dcterms:modified xsi:type="dcterms:W3CDTF">2019-02-21T15:46:53Z</dcterms:modified>
  <cp:contentStatus/>
</cp:coreProperties>
</file>