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71" r:id="rId3"/>
    <p:sldId id="257" r:id="rId4"/>
    <p:sldId id="258" r:id="rId5"/>
    <p:sldId id="266" r:id="rId6"/>
    <p:sldId id="274" r:id="rId7"/>
    <p:sldId id="267" r:id="rId8"/>
    <p:sldId id="259" r:id="rId9"/>
    <p:sldId id="262" r:id="rId10"/>
    <p:sldId id="260" r:id="rId11"/>
    <p:sldId id="261" r:id="rId12"/>
    <p:sldId id="263" r:id="rId13"/>
    <p:sldId id="269" r:id="rId14"/>
    <p:sldId id="268" r:id="rId15"/>
    <p:sldId id="272" r:id="rId16"/>
    <p:sldId id="270" r:id="rId17"/>
    <p:sldId id="273" r:id="rId18"/>
    <p:sldId id="264" r:id="rId19"/>
    <p:sldId id="275" r:id="rId20"/>
    <p:sldId id="26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P6O55F8XqKkxpZFEX7rIQ==" hashData="4r05ahTqR0rKJQpTTNVO3j8lg/mBRKexOt2TeVf80vHS+nzD0+B0Vhmmb/yEqEgsW2VEQlVi23+MEgGHd/q4b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20/02/2019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4262711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4163153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290043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2583565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9070736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42070459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15</a:t>
            </a:fld>
            <a:endParaRPr lang="fr-FR"/>
          </a:p>
        </p:txBody>
      </p:sp>
    </p:spTree>
    <p:extLst>
      <p:ext uri="{BB962C8B-B14F-4D97-AF65-F5344CB8AC3E}">
        <p14:creationId xmlns:p14="http://schemas.microsoft.com/office/powerpoint/2010/main" val="1744469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16</a:t>
            </a:fld>
            <a:endParaRPr lang="fr-FR"/>
          </a:p>
        </p:txBody>
      </p:sp>
    </p:spTree>
    <p:extLst>
      <p:ext uri="{BB962C8B-B14F-4D97-AF65-F5344CB8AC3E}">
        <p14:creationId xmlns:p14="http://schemas.microsoft.com/office/powerpoint/2010/main" val="3599298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17</a:t>
            </a:fld>
            <a:endParaRPr lang="fr-FR"/>
          </a:p>
        </p:txBody>
      </p:sp>
    </p:spTree>
    <p:extLst>
      <p:ext uri="{BB962C8B-B14F-4D97-AF65-F5344CB8AC3E}">
        <p14:creationId xmlns:p14="http://schemas.microsoft.com/office/powerpoint/2010/main" val="301711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18</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19</a:t>
            </a:fld>
            <a:endParaRPr lang="fr-FR"/>
          </a:p>
        </p:txBody>
      </p:sp>
    </p:spTree>
    <p:extLst>
      <p:ext uri="{BB962C8B-B14F-4D97-AF65-F5344CB8AC3E}">
        <p14:creationId xmlns:p14="http://schemas.microsoft.com/office/powerpoint/2010/main" val="1470548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20</a:t>
            </a:fld>
            <a:endParaRPr lang="fr-FR"/>
          </a:p>
        </p:txBody>
      </p:sp>
    </p:spTree>
    <p:extLst>
      <p:ext uri="{BB962C8B-B14F-4D97-AF65-F5344CB8AC3E}">
        <p14:creationId xmlns:p14="http://schemas.microsoft.com/office/powerpoint/2010/main" val="26533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20/02/2019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20/02/2019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20/02/2019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20/02/2019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20/02/2019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20/02/2019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20/02/2019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20/02/2019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484526" y="275788"/>
            <a:ext cx="11222944" cy="6217087"/>
          </a:xfrm>
          <a:prstGeom prst="rect">
            <a:avLst/>
          </a:prstGeom>
          <a:noFill/>
        </p:spPr>
        <p:txBody>
          <a:bodyPr wrap="none" lIns="91440" tIns="45720" rIns="91440" bIns="45720">
            <a:spAutoFit/>
          </a:bodyPr>
          <a:lstStyle/>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a:t>
            </a: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N°3</a:t>
            </a:r>
            <a:endPar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99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mc:Choice xmlns:p14="http://schemas.microsoft.com/office/powerpoint/2010/main" Requires="p14">
      <p:transition spd="slow" p14:dur="6750" advTm="9000">
        <p:circle/>
        <p:sndAc>
          <p:stSnd loop="1">
            <p:snd r:embed="rId3" name="les-excursions-d-elisabeth-ginette_001.wav"/>
          </p:stSnd>
        </p:sndAc>
      </p:transition>
    </mc:Choice>
    <mc:Fallback>
      <p:transition spd="slow" advTm="9000">
        <p:circle/>
        <p:sndAc>
          <p:stSnd loop="1">
            <p:snd r:embed="rId3" name="les-excursions-d-elisabeth-ginett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1817" y="591590"/>
            <a:ext cx="10588487" cy="5956024"/>
          </a:xfrm>
          <a:prstGeom prst="rect">
            <a:avLst/>
          </a:prstGeom>
          <a:effectLst>
            <a:softEdge rad="127000"/>
          </a:effectLst>
        </p:spPr>
      </p:pic>
    </p:spTree>
    <p:extLst>
      <p:ext uri="{BB962C8B-B14F-4D97-AF65-F5344CB8AC3E}">
        <p14:creationId xmlns:p14="http://schemas.microsoft.com/office/powerpoint/2010/main" val="1024833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407134" y="202526"/>
            <a:ext cx="11377730" cy="6494085"/>
          </a:xfrm>
          <a:prstGeom prst="rect">
            <a:avLst/>
          </a:prstGeom>
        </p:spPr>
        <p:txBody>
          <a:bodyPr wrap="none">
            <a:spAutoFit/>
          </a:bodyPr>
          <a:lstStyle/>
          <a:p>
            <a:r>
              <a:rPr lang="fr-FR" sz="8000" b="1" dirty="0" smtClean="0">
                <a:latin typeface="Brush Script MT" panose="03060802040406070304" pitchFamily="66" charset="0"/>
              </a:rPr>
              <a:t>Croix-Rouge </a:t>
            </a:r>
            <a:r>
              <a:rPr lang="fr-FR" sz="8000" b="1" dirty="0">
                <a:latin typeface="Brush Script MT" panose="03060802040406070304" pitchFamily="66" charset="0"/>
              </a:rPr>
              <a:t>est une </a:t>
            </a:r>
            <a:r>
              <a:rPr lang="fr-FR" sz="8000" b="1" dirty="0" smtClean="0">
                <a:latin typeface="Brush Script MT" panose="03060802040406070304" pitchFamily="66" charset="0"/>
              </a:rPr>
              <a:t>station </a:t>
            </a:r>
          </a:p>
          <a:p>
            <a:r>
              <a:rPr lang="fr-FR" sz="8000" b="1" dirty="0" smtClean="0">
                <a:latin typeface="Brush Script MT" panose="03060802040406070304" pitchFamily="66" charset="0"/>
              </a:rPr>
              <a:t>aujourd'hui fermée </a:t>
            </a:r>
            <a:r>
              <a:rPr lang="fr-FR" sz="8000" b="1" dirty="0">
                <a:latin typeface="Brush Script MT" panose="03060802040406070304" pitchFamily="66" charset="0"/>
              </a:rPr>
              <a:t>de la ligne </a:t>
            </a:r>
            <a:r>
              <a:rPr lang="fr-FR" sz="8000" b="1" dirty="0" smtClean="0">
                <a:latin typeface="Brush Script MT" panose="03060802040406070304" pitchFamily="66" charset="0"/>
              </a:rPr>
              <a:t>10 </a:t>
            </a:r>
          </a:p>
          <a:p>
            <a:r>
              <a:rPr lang="fr-FR" sz="8000" b="1" dirty="0" smtClean="0">
                <a:latin typeface="Brush Script MT" panose="03060802040406070304" pitchFamily="66" charset="0"/>
              </a:rPr>
              <a:t>du </a:t>
            </a:r>
            <a:r>
              <a:rPr lang="fr-FR" sz="8000" b="1" dirty="0">
                <a:latin typeface="Brush Script MT" panose="03060802040406070304" pitchFamily="66" charset="0"/>
              </a:rPr>
              <a:t>métro parisien. Elle </a:t>
            </a:r>
            <a:r>
              <a:rPr lang="fr-FR" sz="8000" b="1" dirty="0" err="1" smtClean="0">
                <a:latin typeface="Brush Script MT" panose="03060802040406070304" pitchFamily="66" charset="0"/>
              </a:rPr>
              <a:t>fut;en</a:t>
            </a:r>
            <a:r>
              <a:rPr lang="fr-FR" sz="8000" b="1" dirty="0" smtClean="0">
                <a:latin typeface="Brush Script MT" panose="03060802040406070304" pitchFamily="66" charset="0"/>
              </a:rPr>
              <a:t> </a:t>
            </a:r>
          </a:p>
          <a:p>
            <a:r>
              <a:rPr lang="fr-FR" sz="8000" b="1" dirty="0" smtClean="0">
                <a:latin typeface="Brush Script MT" panose="03060802040406070304" pitchFamily="66" charset="0"/>
              </a:rPr>
              <a:t>1923 </a:t>
            </a:r>
            <a:r>
              <a:rPr lang="fr-FR" sz="8000" b="1" dirty="0">
                <a:latin typeface="Brush Script MT" panose="03060802040406070304" pitchFamily="66" charset="0"/>
              </a:rPr>
              <a:t>le premier terminus </a:t>
            </a:r>
            <a:r>
              <a:rPr lang="fr-FR" sz="8000" b="1" dirty="0" smtClean="0">
                <a:latin typeface="Brush Script MT" panose="03060802040406070304" pitchFamily="66" charset="0"/>
              </a:rPr>
              <a:t>de cette</a:t>
            </a:r>
          </a:p>
          <a:p>
            <a:r>
              <a:rPr lang="fr-FR" sz="8000" b="1" dirty="0" smtClean="0">
                <a:latin typeface="Brush Script MT" panose="03060802040406070304" pitchFamily="66" charset="0"/>
              </a:rPr>
              <a:t> </a:t>
            </a:r>
            <a:r>
              <a:rPr lang="fr-FR" sz="8000" b="1" dirty="0">
                <a:latin typeface="Brush Script MT" panose="03060802040406070304" pitchFamily="66" charset="0"/>
              </a:rPr>
              <a:t>ligne</a:t>
            </a:r>
            <a:r>
              <a:rPr lang="fr-FR" sz="9600" b="1" dirty="0">
                <a:latin typeface="Brush Script MT" panose="03060802040406070304" pitchFamily="66" charset="0"/>
              </a:rPr>
              <a:t>.</a:t>
            </a:r>
            <a:endParaRPr lang="fr-FR" sz="9600" b="1" dirty="0" smtClean="0">
              <a:latin typeface="Brush Script MT" panose="03060802040406070304" pitchFamily="66" charset="0"/>
            </a:endParaRP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3" end="3"/>
                                            </p:txEl>
                                          </p:spTgt>
                                        </p:tgtEl>
                                        <p:attrNameLst>
                                          <p:attrName>ppt_w</p:attrName>
                                        </p:attrNameLst>
                                      </p:cBhvr>
                                    </p:anim>
                                    <p:anim by="(#ppt_w*0.50)" calcmode="lin" valueType="num">
                                      <p:cBhvr>
                                        <p:cTn id="40" dur="500" decel="50000" autoRev="1" fill="hold">
                                          <p:stCondLst>
                                            <p:cond delay="0"/>
                                          </p:stCondLst>
                                        </p:cTn>
                                        <p:tgtEl>
                                          <p:spTgt spid="3">
                                            <p:txEl>
                                              <p:pRg st="3" end="3"/>
                                            </p:txEl>
                                          </p:spTgt>
                                        </p:tgtEl>
                                        <p:attrNameLst>
                                          <p:attrName>ppt_x</p:attrName>
                                        </p:attrNameLst>
                                      </p:cBhvr>
                                    </p:anim>
                                    <p:anim from="(-#ppt_h/2)" to="(#ppt_y)" calcmode="lin" valueType="num">
                                      <p:cBhvr>
                                        <p:cTn id="41" dur="1000" fill="hold">
                                          <p:stCondLst>
                                            <p:cond delay="0"/>
                                          </p:stCondLst>
                                        </p:cTn>
                                        <p:tgtEl>
                                          <p:spTgt spid="3">
                                            <p:txEl>
                                              <p:pRg st="3" end="3"/>
                                            </p:txEl>
                                          </p:spTgt>
                                        </p:tgtEl>
                                        <p:attrNameLst>
                                          <p:attrName>ppt_y</p:attrName>
                                        </p:attrNameLst>
                                      </p:cBhvr>
                                    </p:anim>
                                    <p:animRot by="21600000">
                                      <p:cBhvr>
                                        <p:cTn id="42" dur="1000" fill="hold">
                                          <p:stCondLst>
                                            <p:cond delay="0"/>
                                          </p:stCondLst>
                                        </p:cTn>
                                        <p:tgtEl>
                                          <p:spTgt spid="3">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3">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3">
                                            <p:txEl>
                                              <p:pRg st="4" end="4"/>
                                            </p:txEl>
                                          </p:spTgt>
                                        </p:tgtEl>
                                        <p:attrNameLst>
                                          <p:attrName>ppt_w</p:attrName>
                                        </p:attrNameLst>
                                      </p:cBhvr>
                                    </p:anim>
                                    <p:anim by="(#ppt_w*0.50)" calcmode="lin" valueType="num">
                                      <p:cBhvr>
                                        <p:cTn id="48" dur="500" decel="50000" autoRev="1" fill="hold">
                                          <p:stCondLst>
                                            <p:cond delay="0"/>
                                          </p:stCondLst>
                                        </p:cTn>
                                        <p:tgtEl>
                                          <p:spTgt spid="3">
                                            <p:txEl>
                                              <p:pRg st="4" end="4"/>
                                            </p:txEl>
                                          </p:spTgt>
                                        </p:tgtEl>
                                        <p:attrNameLst>
                                          <p:attrName>ppt_x</p:attrName>
                                        </p:attrNameLst>
                                      </p:cBhvr>
                                    </p:anim>
                                    <p:anim from="(-#ppt_h/2)" to="(#ppt_y)" calcmode="lin" valueType="num">
                                      <p:cBhvr>
                                        <p:cTn id="49" dur="1000" fill="hold">
                                          <p:stCondLst>
                                            <p:cond delay="0"/>
                                          </p:stCondLst>
                                        </p:cTn>
                                        <p:tgtEl>
                                          <p:spTgt spid="3">
                                            <p:txEl>
                                              <p:pRg st="4" end="4"/>
                                            </p:txEl>
                                          </p:spTgt>
                                        </p:tgtEl>
                                        <p:attrNameLst>
                                          <p:attrName>ppt_y</p:attrName>
                                        </p:attrNameLst>
                                      </p:cBhvr>
                                    </p:anim>
                                    <p:animRot by="21600000">
                                      <p:cBhvr>
                                        <p:cTn id="50"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11426" y="646331"/>
            <a:ext cx="11569148" cy="5693866"/>
          </a:xfrm>
          <a:prstGeom prst="rect">
            <a:avLst/>
          </a:prstGeom>
        </p:spPr>
        <p:txBody>
          <a:bodyPr wrap="square">
            <a:spAutoFit/>
          </a:bodyPr>
          <a:lstStyle/>
          <a:p>
            <a:r>
              <a:rPr lang="fr-FR" sz="2800" b="1" dirty="0">
                <a:latin typeface="Brush Script MT" panose="03060802040406070304" pitchFamily="66" charset="0"/>
              </a:rPr>
              <a:t>Elle est située dans le 6e arrondissement de Paris, entre les stations Sèvres - Babylone et Mabillon</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Le nom de la station provient du carrefour dénommé « carrefour de la Croix-Rouge » au </a:t>
            </a:r>
            <a:r>
              <a:rPr lang="fr-FR" sz="2800" b="1" dirty="0" err="1">
                <a:latin typeface="Brush Script MT" panose="03060802040406070304" pitchFamily="66" charset="0"/>
              </a:rPr>
              <a:t>xviiie</a:t>
            </a:r>
            <a:r>
              <a:rPr lang="fr-FR" sz="2800" b="1" dirty="0">
                <a:latin typeface="Brush Script MT" panose="03060802040406070304" pitchFamily="66" charset="0"/>
              </a:rPr>
              <a:t> siècle1, situé au début de la rue du Cherche-Midi, et n'a donc pas de rapport avec le Comité international de la Croix-Rouge, organisation internationale créée en 1863</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Plaque portant le nom de l'ancien Premier ministre</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Localisation sur un plan des stations du secteur</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Vue des quais de la station lors des Journées du patrimoine des 16-17 septembre 2006.</a:t>
            </a:r>
          </a:p>
          <a:p>
            <a:r>
              <a:rPr lang="fr-FR" sz="2800" b="1" dirty="0">
                <a:latin typeface="Brush Script MT" panose="03060802040406070304" pitchFamily="66" charset="0"/>
              </a:rPr>
              <a:t>Cette station fut fermée le 2 septembre 1939, lors de l'entrée dans la Seconde Guerre mondiale de la France et de la mobilisation des agents de la Compagnie du chemin de fer métropolitain de Paris (CMP), et n'a jamais été rouverte, en raison d'une trop grande proximité avec la station Sèvres - Babylone. Elle figure encore sur les plans de métro immédiatement postérieurs à la Seconde Guerre mondiale, même si aucun train ne s'y arrête plus.</a:t>
            </a:r>
          </a:p>
        </p:txBody>
      </p:sp>
    </p:spTree>
    <p:extLst>
      <p:ext uri="{BB962C8B-B14F-4D97-AF65-F5344CB8AC3E}">
        <p14:creationId xmlns:p14="http://schemas.microsoft.com/office/powerpoint/2010/main" val="5791399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5" end="5"/>
                                            </p:txEl>
                                          </p:spTgt>
                                        </p:tgtEl>
                                        <p:attrNameLst>
                                          <p:attrName>ppt_w</p:attrName>
                                        </p:attrNameLst>
                                      </p:cBhvr>
                                    </p:anim>
                                    <p:anim by="(#ppt_w*0.50)" calcmode="lin" valueType="num">
                                      <p:cBhvr>
                                        <p:cTn id="56" dur="500" decel="50000" autoRev="1" fill="hold">
                                          <p:stCondLst>
                                            <p:cond delay="0"/>
                                          </p:stCondLst>
                                        </p:cTn>
                                        <p:tgtEl>
                                          <p:spTgt spid="2">
                                            <p:txEl>
                                              <p:pRg st="5" end="5"/>
                                            </p:txEl>
                                          </p:spTgt>
                                        </p:tgtEl>
                                        <p:attrNameLst>
                                          <p:attrName>ppt_x</p:attrName>
                                        </p:attrNameLst>
                                      </p:cBhvr>
                                    </p:anim>
                                    <p:anim from="(-#ppt_h/2)" to="(#ppt_y)" calcmode="lin" valueType="num">
                                      <p:cBhvr>
                                        <p:cTn id="57" dur="1000" fill="hold">
                                          <p:stCondLst>
                                            <p:cond delay="0"/>
                                          </p:stCondLst>
                                        </p:cTn>
                                        <p:tgtEl>
                                          <p:spTgt spid="2">
                                            <p:txEl>
                                              <p:pRg st="5" end="5"/>
                                            </p:txEl>
                                          </p:spTgt>
                                        </p:tgtEl>
                                        <p:attrNameLst>
                                          <p:attrName>ppt_y</p:attrName>
                                        </p:attrNameLst>
                                      </p:cBhvr>
                                    </p:anim>
                                    <p:animRot by="21600000">
                                      <p:cBhvr>
                                        <p:cTn id="58"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169468" y="422294"/>
            <a:ext cx="9853061" cy="6294617"/>
          </a:xfrm>
          <a:prstGeom prst="rect">
            <a:avLst/>
          </a:prstGeom>
          <a:effectLst>
            <a:softEdge rad="127000"/>
          </a:effectLst>
        </p:spPr>
      </p:pic>
    </p:spTree>
    <p:extLst>
      <p:ext uri="{BB962C8B-B14F-4D97-AF65-F5344CB8AC3E}">
        <p14:creationId xmlns:p14="http://schemas.microsoft.com/office/powerpoint/2010/main" val="376091604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19200" y="352425"/>
            <a:ext cx="9753600" cy="6505575"/>
          </a:xfrm>
          <a:prstGeom prst="rect">
            <a:avLst/>
          </a:prstGeom>
          <a:effectLst>
            <a:softEdge rad="127000"/>
          </a:effectLst>
        </p:spPr>
      </p:pic>
    </p:spTree>
    <p:extLst>
      <p:ext uri="{BB962C8B-B14F-4D97-AF65-F5344CB8AC3E}">
        <p14:creationId xmlns:p14="http://schemas.microsoft.com/office/powerpoint/2010/main" val="4146793637"/>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46817" y="404178"/>
            <a:ext cx="9698366" cy="6453822"/>
          </a:xfrm>
          <a:prstGeom prst="rect">
            <a:avLst/>
          </a:prstGeom>
          <a:effectLst>
            <a:softEdge rad="127000"/>
          </a:effectLst>
        </p:spPr>
      </p:pic>
    </p:spTree>
    <p:extLst>
      <p:ext uri="{BB962C8B-B14F-4D97-AF65-F5344CB8AC3E}">
        <p14:creationId xmlns:p14="http://schemas.microsoft.com/office/powerpoint/2010/main" val="397996734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53443" y="412997"/>
            <a:ext cx="9685113" cy="6445003"/>
          </a:xfrm>
          <a:prstGeom prst="rect">
            <a:avLst/>
          </a:prstGeom>
          <a:effectLst>
            <a:softEdge rad="127000"/>
          </a:effectLst>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9154" r="856" b="9752"/>
          <a:stretch/>
        </p:blipFill>
        <p:spPr>
          <a:xfrm>
            <a:off x="1294777" y="365125"/>
            <a:ext cx="9525623" cy="6492875"/>
          </a:xfrm>
          <a:prstGeom prst="rect">
            <a:avLst/>
          </a:prstGeom>
          <a:effectLst>
            <a:softEdge rad="127000"/>
          </a:effectLst>
        </p:spPr>
      </p:pic>
    </p:spTree>
    <p:extLst>
      <p:ext uri="{BB962C8B-B14F-4D97-AF65-F5344CB8AC3E}">
        <p14:creationId xmlns:p14="http://schemas.microsoft.com/office/powerpoint/2010/main" val="63229621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40010" y="378912"/>
            <a:ext cx="9711980" cy="6479088"/>
          </a:xfrm>
          <a:prstGeom prst="rect">
            <a:avLst/>
          </a:prstGeom>
          <a:effectLst>
            <a:softEdge rad="127000"/>
          </a:effectLst>
        </p:spPr>
      </p:pic>
    </p:spTree>
    <p:extLst>
      <p:ext uri="{BB962C8B-B14F-4D97-AF65-F5344CB8AC3E}">
        <p14:creationId xmlns:p14="http://schemas.microsoft.com/office/powerpoint/2010/main" val="3513986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653503" y="400091"/>
            <a:ext cx="10822880" cy="6092784"/>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48896" y="401736"/>
            <a:ext cx="9694208" cy="6456264"/>
          </a:xfrm>
          <a:prstGeom prst="rect">
            <a:avLst/>
          </a:prstGeom>
          <a:effectLst>
            <a:softEdge rad="127000"/>
          </a:effectLst>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46459" y="404599"/>
            <a:ext cx="9699082" cy="6453401"/>
          </a:xfrm>
          <a:prstGeom prst="rect">
            <a:avLst/>
          </a:prstGeom>
          <a:effectLst>
            <a:softEdge rad="127000"/>
          </a:effectLst>
        </p:spPr>
      </p:pic>
    </p:spTree>
    <p:extLst>
      <p:ext uri="{BB962C8B-B14F-4D97-AF65-F5344CB8AC3E}">
        <p14:creationId xmlns:p14="http://schemas.microsoft.com/office/powerpoint/2010/main" val="22604050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50701" y="432712"/>
            <a:ext cx="9690598" cy="6425288"/>
          </a:xfrm>
          <a:prstGeom prst="rect">
            <a:avLst/>
          </a:prstGeom>
          <a:effectLst>
            <a:softEdge rad="127000"/>
          </a:effectLst>
        </p:spPr>
      </p:pic>
    </p:spTree>
    <p:extLst>
      <p:ext uri="{BB962C8B-B14F-4D97-AF65-F5344CB8AC3E}">
        <p14:creationId xmlns:p14="http://schemas.microsoft.com/office/powerpoint/2010/main" val="75989982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15</a:t>
            </a:fld>
            <a:endParaRPr lang="fr-FR" sz="1800" b="1" dirty="0">
              <a:latin typeface="Brush Script MT" panose="03060802040406070304" pitchFamily="66" charset="0"/>
            </a:endParaRPr>
          </a:p>
        </p:txBody>
      </p:sp>
      <p:sp>
        <p:nvSpPr>
          <p:cNvPr id="7" name="Rectangle 6"/>
          <p:cNvSpPr/>
          <p:nvPr/>
        </p:nvSpPr>
        <p:spPr>
          <a:xfrm>
            <a:off x="2238156" y="-125695"/>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755912" y="364233"/>
            <a:ext cx="8587408" cy="6440556"/>
          </a:xfrm>
          <a:prstGeom prst="rect">
            <a:avLst/>
          </a:prstGeom>
          <a:effectLst>
            <a:softEdge rad="127000"/>
          </a:effectLst>
        </p:spPr>
      </p:pic>
    </p:spTree>
    <p:extLst>
      <p:ext uri="{BB962C8B-B14F-4D97-AF65-F5344CB8AC3E}">
        <p14:creationId xmlns:p14="http://schemas.microsoft.com/office/powerpoint/2010/main" val="64173298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24998" y="363331"/>
            <a:ext cx="9742004" cy="6494669"/>
          </a:xfrm>
          <a:prstGeom prst="rect">
            <a:avLst/>
          </a:prstGeom>
          <a:effectLst>
            <a:softEdge rad="127000"/>
          </a:effectLst>
        </p:spPr>
      </p:pic>
    </p:spTree>
    <p:extLst>
      <p:ext uri="{BB962C8B-B14F-4D97-AF65-F5344CB8AC3E}">
        <p14:creationId xmlns:p14="http://schemas.microsoft.com/office/powerpoint/2010/main" val="15106720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17</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399216" y="598493"/>
            <a:ext cx="9393566" cy="6250991"/>
          </a:xfrm>
          <a:prstGeom prst="rect">
            <a:avLst/>
          </a:prstGeom>
          <a:effectLst>
            <a:softEdge rad="127000"/>
          </a:effectLst>
        </p:spPr>
      </p:pic>
    </p:spTree>
    <p:extLst>
      <p:ext uri="{BB962C8B-B14F-4D97-AF65-F5344CB8AC3E}">
        <p14:creationId xmlns:p14="http://schemas.microsoft.com/office/powerpoint/2010/main" val="305524912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306518" y="467035"/>
            <a:ext cx="9578964" cy="6390965"/>
          </a:xfrm>
          <a:prstGeom prst="rect">
            <a:avLst/>
          </a:prstGeom>
          <a:effectLst>
            <a:softEdge rad="127000"/>
          </a:effectLst>
        </p:spPr>
      </p:pic>
    </p:spTree>
    <p:extLst>
      <p:ext uri="{BB962C8B-B14F-4D97-AF65-F5344CB8AC3E}">
        <p14:creationId xmlns:p14="http://schemas.microsoft.com/office/powerpoint/2010/main" val="69649131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19</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0538" y="646331"/>
            <a:ext cx="10190921" cy="5732393"/>
          </a:xfrm>
          <a:prstGeom prst="rect">
            <a:avLst/>
          </a:prstGeom>
          <a:effectLst>
            <a:softEdge rad="127000"/>
          </a:effectLst>
        </p:spPr>
      </p:pic>
      <p:sp>
        <p:nvSpPr>
          <p:cNvPr id="8" name="Rectangle 7"/>
          <p:cNvSpPr/>
          <p:nvPr/>
        </p:nvSpPr>
        <p:spPr>
          <a:xfrm>
            <a:off x="217627" y="2839969"/>
            <a:ext cx="11756745" cy="4154984"/>
          </a:xfrm>
          <a:prstGeom prst="rect">
            <a:avLst/>
          </a:prstGeom>
          <a:noFill/>
        </p:spPr>
        <p:txBody>
          <a:bodyPr wrap="none" lIns="91440" tIns="45720" rIns="91440" bIns="45720">
            <a:spAutoFit/>
          </a:bodyPr>
          <a:lstStyle/>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Et oui abandonnée cette station </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à Paris une méconnaissance </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des parisiens </a:t>
            </a:r>
            <a:r>
              <a:rPr lang="fr-FR" sz="8800" b="1" dirty="0" err="1" smtClean="0">
                <a:ln w="0"/>
                <a:effectLst>
                  <a:outerShdw blurRad="38100" dist="19050" dir="2700000" algn="tl" rotWithShape="0">
                    <a:schemeClr val="dk1">
                      <a:alpha val="40000"/>
                    </a:schemeClr>
                  </a:outerShdw>
                </a:effectLst>
                <a:latin typeface="Brush Script MT" panose="03060802040406070304" pitchFamily="66" charset="0"/>
              </a:rPr>
              <a:t>mdr</a:t>
            </a: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 ! </a:t>
            </a:r>
            <a:endParaRPr lang="fr-FR" sz="8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16563721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20/02/2019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1926427" y="182561"/>
            <a:ext cx="8339142"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N° </a:t>
            </a: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3</a:t>
            </a:r>
            <a:endPar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25657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98</TotalTime>
  <Words>557</Words>
  <Application>Microsoft Office PowerPoint</Application>
  <PresentationFormat>Grand écran</PresentationFormat>
  <Paragraphs>119</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2019-02-15T15:23:35Z</dcterms:created>
  <dcterms:modified xsi:type="dcterms:W3CDTF">2019-02-20T20:16:18Z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