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7" r:id="rId3"/>
    <p:sldId id="258" r:id="rId4"/>
    <p:sldId id="266" r:id="rId5"/>
    <p:sldId id="274" r:id="rId6"/>
    <p:sldId id="267" r:id="rId7"/>
    <p:sldId id="259" r:id="rId8"/>
    <p:sldId id="262" r:id="rId9"/>
    <p:sldId id="260" r:id="rId10"/>
    <p:sldId id="261" r:id="rId11"/>
    <p:sldId id="263" r:id="rId12"/>
    <p:sldId id="269" r:id="rId13"/>
    <p:sldId id="268" r:id="rId14"/>
    <p:sldId id="271" r:id="rId15"/>
    <p:sldId id="272" r:id="rId16"/>
    <p:sldId id="270" r:id="rId17"/>
    <p:sldId id="273" r:id="rId18"/>
    <p:sldId id="264" r:id="rId19"/>
    <p:sldId id="275" r:id="rId20"/>
    <p:sldId id="26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AVi4aios3K4tJpSF4jWTA==" hashData="s7z/xaxOjsQkXOlKBk38/yixTW1THvPOm8G3RQNxNpbh54hc1a5hKhw02dDZx8rZipKuHJf7SEKVrpO7Wwh6h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20/02/2019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4163153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29004395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25835651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39261156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11</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12</a:t>
            </a:fld>
            <a:endParaRPr lang="fr-FR"/>
          </a:p>
        </p:txBody>
      </p:sp>
    </p:spTree>
    <p:extLst>
      <p:ext uri="{BB962C8B-B14F-4D97-AF65-F5344CB8AC3E}">
        <p14:creationId xmlns:p14="http://schemas.microsoft.com/office/powerpoint/2010/main" val="907073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13</a:t>
            </a:fld>
            <a:endParaRPr lang="fr-FR"/>
          </a:p>
        </p:txBody>
      </p:sp>
    </p:spTree>
    <p:extLst>
      <p:ext uri="{BB962C8B-B14F-4D97-AF65-F5344CB8AC3E}">
        <p14:creationId xmlns:p14="http://schemas.microsoft.com/office/powerpoint/2010/main" val="4207045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14</a:t>
            </a:fld>
            <a:endParaRPr lang="fr-FR"/>
          </a:p>
        </p:txBody>
      </p:sp>
    </p:spTree>
    <p:extLst>
      <p:ext uri="{BB962C8B-B14F-4D97-AF65-F5344CB8AC3E}">
        <p14:creationId xmlns:p14="http://schemas.microsoft.com/office/powerpoint/2010/main" val="42627116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15</a:t>
            </a:fld>
            <a:endParaRPr lang="fr-FR"/>
          </a:p>
        </p:txBody>
      </p:sp>
    </p:spTree>
    <p:extLst>
      <p:ext uri="{BB962C8B-B14F-4D97-AF65-F5344CB8AC3E}">
        <p14:creationId xmlns:p14="http://schemas.microsoft.com/office/powerpoint/2010/main" val="1744469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16</a:t>
            </a:fld>
            <a:endParaRPr lang="fr-FR"/>
          </a:p>
        </p:txBody>
      </p:sp>
    </p:spTree>
    <p:extLst>
      <p:ext uri="{BB962C8B-B14F-4D97-AF65-F5344CB8AC3E}">
        <p14:creationId xmlns:p14="http://schemas.microsoft.com/office/powerpoint/2010/main" val="3599298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17</a:t>
            </a:fld>
            <a:endParaRPr lang="fr-FR"/>
          </a:p>
        </p:txBody>
      </p:sp>
    </p:spTree>
    <p:extLst>
      <p:ext uri="{BB962C8B-B14F-4D97-AF65-F5344CB8AC3E}">
        <p14:creationId xmlns:p14="http://schemas.microsoft.com/office/powerpoint/2010/main" val="301711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18</a:t>
            </a:fld>
            <a:endParaRPr lang="fr-FR"/>
          </a:p>
        </p:txBody>
      </p:sp>
    </p:spTree>
    <p:extLst>
      <p:ext uri="{BB962C8B-B14F-4D97-AF65-F5344CB8AC3E}">
        <p14:creationId xmlns:p14="http://schemas.microsoft.com/office/powerpoint/2010/main" val="39315381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19</a:t>
            </a:fld>
            <a:endParaRPr lang="fr-FR"/>
          </a:p>
        </p:txBody>
      </p:sp>
    </p:spTree>
    <p:extLst>
      <p:ext uri="{BB962C8B-B14F-4D97-AF65-F5344CB8AC3E}">
        <p14:creationId xmlns:p14="http://schemas.microsoft.com/office/powerpoint/2010/main" val="1470548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20</a:t>
            </a:fld>
            <a:endParaRPr lang="fr-FR"/>
          </a:p>
        </p:txBody>
      </p:sp>
    </p:spTree>
    <p:extLst>
      <p:ext uri="{BB962C8B-B14F-4D97-AF65-F5344CB8AC3E}">
        <p14:creationId xmlns:p14="http://schemas.microsoft.com/office/powerpoint/2010/main" val="265336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20/02/2019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20/02/2019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20/02/2019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20/02/2019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20/02/2019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20/02/2019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20/02/2019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20/02/2019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20/02/2019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20/02/2019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20/02/2019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20/02/2019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575897" y="275788"/>
            <a:ext cx="11040203" cy="6217087"/>
          </a:xfrm>
          <a:prstGeom prst="rect">
            <a:avLst/>
          </a:prstGeom>
          <a:noFill/>
        </p:spPr>
        <p:txBody>
          <a:bodyPr wrap="none" lIns="91440" tIns="45720" rIns="91440" bIns="45720">
            <a:spAutoFit/>
          </a:bodyPr>
          <a:lstStyle/>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a:t>
            </a: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paris N°2</a:t>
            </a:r>
            <a:endPar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99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xmlns:p14="http://schemas.microsoft.com/office/powerpoint/2010/main">
    <mc:Choice Requires="p14">
      <p:transition spd="slow" p14:dur="6750" advTm="9000">
        <p:circle/>
        <p:sndAc>
          <p:stSnd loop="1">
            <p:snd r:embed="rId3" name="les-excursions-d-elisabeth-ginette_001.wav"/>
          </p:stSnd>
        </p:sndAc>
      </p:transition>
    </mc:Choice>
    <mc:Fallback xmlns="">
      <p:transition spd="slow" advTm="9000">
        <p:circle/>
        <p:sndAc>
          <p:stSnd loop="1">
            <p:snd r:embed="rId5" name="les-excursions-d-elisabeth-ginett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333075" y="792780"/>
            <a:ext cx="11525848" cy="5401479"/>
          </a:xfrm>
          <a:prstGeom prst="rect">
            <a:avLst/>
          </a:prstGeom>
        </p:spPr>
        <p:txBody>
          <a:bodyPr wrap="none">
            <a:spAutoFit/>
          </a:bodyPr>
          <a:lstStyle/>
          <a:p>
            <a:r>
              <a:rPr lang="fr-FR" sz="11500" b="1" dirty="0">
                <a:latin typeface="Brush Script MT" panose="03060802040406070304" pitchFamily="66" charset="0"/>
              </a:rPr>
              <a:t>Métro Porte des Lilas</a:t>
            </a:r>
            <a:r>
              <a:rPr lang="fr-FR" sz="11500" b="1" dirty="0" smtClean="0">
                <a:latin typeface="Brush Script MT" panose="03060802040406070304" pitchFamily="66" charset="0"/>
              </a:rPr>
              <a:t>,</a:t>
            </a:r>
          </a:p>
          <a:p>
            <a:r>
              <a:rPr lang="fr-FR" sz="11500" b="1" dirty="0" smtClean="0">
                <a:latin typeface="Brush Script MT" panose="03060802040406070304" pitchFamily="66" charset="0"/>
              </a:rPr>
              <a:t>   la </a:t>
            </a:r>
            <a:r>
              <a:rPr lang="fr-FR" sz="11500" b="1" dirty="0">
                <a:latin typeface="Brush Script MT" panose="03060802040406070304" pitchFamily="66" charset="0"/>
              </a:rPr>
              <a:t>station </a:t>
            </a:r>
            <a:r>
              <a:rPr lang="fr-FR" sz="11500" b="1" dirty="0" smtClean="0">
                <a:latin typeface="Brush Script MT" panose="03060802040406070304" pitchFamily="66" charset="0"/>
              </a:rPr>
              <a:t>fantôme</a:t>
            </a:r>
          </a:p>
          <a:p>
            <a:r>
              <a:rPr lang="fr-FR" sz="11500" b="1" dirty="0" smtClean="0">
                <a:latin typeface="Brush Script MT" panose="03060802040406070304" pitchFamily="66" charset="0"/>
              </a:rPr>
              <a:t>   réservée </a:t>
            </a:r>
            <a:r>
              <a:rPr lang="fr-FR" sz="11500" b="1" dirty="0">
                <a:latin typeface="Brush Script MT" panose="03060802040406070304" pitchFamily="66" charset="0"/>
              </a:rPr>
              <a:t>au cinéma</a:t>
            </a: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a:blip r:embed="rId3"/>
          <a:stretch>
            <a:fillRect/>
          </a:stretch>
        </p:blipFill>
        <p:spPr>
          <a:xfrm>
            <a:off x="1787409" y="365125"/>
            <a:ext cx="8617179" cy="6458271"/>
          </a:xfrm>
          <a:prstGeom prst="rect">
            <a:avLst/>
          </a:prstGeom>
          <a:effectLst>
            <a:softEdge rad="127000"/>
          </a:effectLst>
        </p:spPr>
      </p:pic>
    </p:spTree>
    <p:extLst>
      <p:ext uri="{BB962C8B-B14F-4D97-AF65-F5344CB8AC3E}">
        <p14:creationId xmlns:p14="http://schemas.microsoft.com/office/powerpoint/2010/main" val="579139950"/>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2032701" y="1606475"/>
            <a:ext cx="7874759" cy="3785652"/>
          </a:xfrm>
          <a:prstGeom prst="rect">
            <a:avLst/>
          </a:prstGeom>
        </p:spPr>
        <p:txBody>
          <a:bodyPr wrap="square">
            <a:spAutoFit/>
          </a:bodyPr>
          <a:lstStyle/>
          <a:p>
            <a:r>
              <a:rPr lang="fr-FR" sz="4000" b="1" dirty="0">
                <a:latin typeface="Brush Script MT" panose="03060802040406070304" pitchFamily="66" charset="0"/>
              </a:rPr>
              <a:t>Tout le monde l'a déjà vue sur grand écran mais personne ne l'a empruntée depuis 1939: la station Porte des Lilas-cinéma est une station "fantôme" fermée au public mais prisée des réalisateurs qui l'utilisent pour insuffler à leurs films l'ambiance du métro parisien.</a:t>
            </a:r>
          </a:p>
        </p:txBody>
      </p:sp>
    </p:spTree>
    <p:extLst>
      <p:ext uri="{BB962C8B-B14F-4D97-AF65-F5344CB8AC3E}">
        <p14:creationId xmlns:p14="http://schemas.microsoft.com/office/powerpoint/2010/main" val="3760916044"/>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82548" y="438149"/>
            <a:ext cx="12109451" cy="6054727"/>
          </a:xfrm>
          <a:prstGeom prst="rect">
            <a:avLst/>
          </a:prstGeom>
          <a:effectLst>
            <a:softEdge rad="127000"/>
          </a:effectLst>
        </p:spPr>
      </p:pic>
    </p:spTree>
    <p:extLst>
      <p:ext uri="{BB962C8B-B14F-4D97-AF65-F5344CB8AC3E}">
        <p14:creationId xmlns:p14="http://schemas.microsoft.com/office/powerpoint/2010/main" val="4146793637"/>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27546" y="406147"/>
            <a:ext cx="11737075" cy="6186309"/>
          </a:xfrm>
          <a:prstGeom prst="rect">
            <a:avLst/>
          </a:prstGeom>
        </p:spPr>
        <p:txBody>
          <a:bodyPr wrap="square">
            <a:spAutoFit/>
          </a:bodyPr>
          <a:lstStyle/>
          <a:p>
            <a:r>
              <a:rPr lang="fr-FR" sz="3600" b="1" dirty="0">
                <a:latin typeface="Brush Script MT" panose="03060802040406070304" pitchFamily="66" charset="0"/>
              </a:rPr>
              <a:t>Chaque jour, des milliers de voyageurs transitent par la station Porte des Lilas sans se douter que derrière une porte grise se cache une autre station, véritable plateau de cinéma où se tournent en moyenne 5 films par an. </a:t>
            </a:r>
          </a:p>
          <a:p>
            <a:r>
              <a:rPr lang="fr-FR" sz="3600" b="1" dirty="0">
                <a:latin typeface="Brush Script MT" panose="03060802040406070304" pitchFamily="66" charset="0"/>
              </a:rPr>
              <a:t>Sophie Marceau en résistante pointant un fusil vers un responsable SS dans "Les femmes de l'ombre", Meryl Streep empruntant une rame des années 1960 dans "Julie et Julia", ou Mathieu Kassovitz ramassant des fragments de photos d'identité dans "Le fabuleux destin d'Amélie Poulain": toutes ces scènes ont été tournées là. "Le métro est une source d'inspiration pour les réalisateurs. Il situe tout de suite l'action dans Paris, il illustre la vie quotidienne des Parisiens" assure Karine </a:t>
            </a:r>
            <a:r>
              <a:rPr lang="fr-FR" sz="3600" b="1" dirty="0" err="1">
                <a:latin typeface="Brush Script MT" panose="03060802040406070304" pitchFamily="66" charset="0"/>
              </a:rPr>
              <a:t>Lehongre</a:t>
            </a:r>
            <a:r>
              <a:rPr lang="fr-FR" sz="3600" b="1" dirty="0">
                <a:latin typeface="Brush Script MT" panose="03060802040406070304" pitchFamily="66" charset="0"/>
              </a:rPr>
              <a:t>-Richard, chargée des tournages cinémas à la RATP.</a:t>
            </a:r>
          </a:p>
        </p:txBody>
      </p:sp>
    </p:spTree>
    <p:extLst>
      <p:ext uri="{BB962C8B-B14F-4D97-AF65-F5344CB8AC3E}">
        <p14:creationId xmlns:p14="http://schemas.microsoft.com/office/powerpoint/2010/main" val="3979967341"/>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842052" y="477078"/>
            <a:ext cx="8507896" cy="6380922"/>
          </a:xfrm>
          <a:prstGeom prst="rect">
            <a:avLst/>
          </a:prstGeom>
          <a:effectLst>
            <a:softEdge rad="127000"/>
          </a:effectLst>
        </p:spPr>
      </p:pic>
    </p:spTree>
    <p:extLst>
      <p:ext uri="{BB962C8B-B14F-4D97-AF65-F5344CB8AC3E}">
        <p14:creationId xmlns:p14="http://schemas.microsoft.com/office/powerpoint/2010/main" val="176362797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477616" y="505727"/>
            <a:ext cx="9236765" cy="6321411"/>
          </a:xfrm>
          <a:prstGeom prst="rect">
            <a:avLst/>
          </a:prstGeom>
          <a:effectLst>
            <a:softEdge rad="127000"/>
          </a:effectLst>
        </p:spPr>
      </p:pic>
    </p:spTree>
    <p:extLst>
      <p:ext uri="{BB962C8B-B14F-4D97-AF65-F5344CB8AC3E}">
        <p14:creationId xmlns:p14="http://schemas.microsoft.com/office/powerpoint/2010/main" val="632296213"/>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2295" y="417443"/>
            <a:ext cx="8587409" cy="6440557"/>
          </a:xfrm>
          <a:prstGeom prst="rect">
            <a:avLst/>
          </a:prstGeom>
          <a:effectLst>
            <a:softEdge rad="127000"/>
          </a:effectLst>
        </p:spPr>
      </p:pic>
    </p:spTree>
    <p:extLst>
      <p:ext uri="{BB962C8B-B14F-4D97-AF65-F5344CB8AC3E}">
        <p14:creationId xmlns:p14="http://schemas.microsoft.com/office/powerpoint/2010/main" val="351398685"/>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86392" y="440798"/>
            <a:ext cx="9619215" cy="6417202"/>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56232" y="399935"/>
            <a:ext cx="9679535" cy="6458065"/>
          </a:xfrm>
          <a:prstGeom prst="rect">
            <a:avLst/>
          </a:prstGeom>
          <a:effectLst>
            <a:softEdge rad="127000"/>
          </a:effectLst>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19499" y="469091"/>
            <a:ext cx="8753001" cy="6388909"/>
          </a:xfrm>
          <a:prstGeom prst="rect">
            <a:avLst/>
          </a:prstGeom>
          <a:effectLst>
            <a:softEdge rad="127000"/>
          </a:effectLst>
        </p:spPr>
      </p:pic>
    </p:spTree>
    <p:extLst>
      <p:ext uri="{BB962C8B-B14F-4D97-AF65-F5344CB8AC3E}">
        <p14:creationId xmlns:p14="http://schemas.microsoft.com/office/powerpoint/2010/main" val="2260405085"/>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98568" y="338137"/>
            <a:ext cx="9794864" cy="6519863"/>
          </a:xfrm>
          <a:prstGeom prst="rect">
            <a:avLst/>
          </a:prstGeom>
          <a:effectLst>
            <a:softEdge rad="127000"/>
          </a:effectLst>
        </p:spPr>
      </p:pic>
    </p:spTree>
    <p:extLst>
      <p:ext uri="{BB962C8B-B14F-4D97-AF65-F5344CB8AC3E}">
        <p14:creationId xmlns:p14="http://schemas.microsoft.com/office/powerpoint/2010/main" val="759899824"/>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05300" y="353369"/>
            <a:ext cx="9781400" cy="6504631"/>
          </a:xfrm>
          <a:prstGeom prst="rect">
            <a:avLst/>
          </a:prstGeom>
          <a:effectLst>
            <a:softEdge rad="127000"/>
          </a:effectLst>
        </p:spPr>
      </p:pic>
    </p:spTree>
    <p:extLst>
      <p:ext uri="{BB962C8B-B14F-4D97-AF65-F5344CB8AC3E}">
        <p14:creationId xmlns:p14="http://schemas.microsoft.com/office/powerpoint/2010/main" val="102483338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15</a:t>
            </a:fld>
            <a:endParaRPr lang="fr-FR" sz="1800" b="1" dirty="0">
              <a:latin typeface="Brush Script MT" panose="03060802040406070304" pitchFamily="66" charset="0"/>
            </a:endParaRPr>
          </a:p>
        </p:txBody>
      </p:sp>
      <p:sp>
        <p:nvSpPr>
          <p:cNvPr id="7" name="Rectangle 6"/>
          <p:cNvSpPr/>
          <p:nvPr/>
        </p:nvSpPr>
        <p:spPr>
          <a:xfrm>
            <a:off x="2238156" y="-125695"/>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35426" y="467139"/>
            <a:ext cx="8521148" cy="6390861"/>
          </a:xfrm>
          <a:prstGeom prst="rect">
            <a:avLst/>
          </a:prstGeom>
          <a:effectLst>
            <a:softEdge rad="127000"/>
          </a:effectLst>
        </p:spPr>
      </p:pic>
    </p:spTree>
    <p:extLst>
      <p:ext uri="{BB962C8B-B14F-4D97-AF65-F5344CB8AC3E}">
        <p14:creationId xmlns:p14="http://schemas.microsoft.com/office/powerpoint/2010/main" val="641732988"/>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036164" y="472529"/>
            <a:ext cx="10119669" cy="6020346"/>
          </a:xfrm>
          <a:prstGeom prst="rect">
            <a:avLst/>
          </a:prstGeom>
          <a:effectLst>
            <a:softEdge rad="127000"/>
          </a:effectLst>
        </p:spPr>
      </p:pic>
    </p:spTree>
    <p:extLst>
      <p:ext uri="{BB962C8B-B14F-4D97-AF65-F5344CB8AC3E}">
        <p14:creationId xmlns:p14="http://schemas.microsoft.com/office/powerpoint/2010/main" val="1510672094"/>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17</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62539" y="365125"/>
            <a:ext cx="8666922" cy="6500192"/>
          </a:xfrm>
          <a:prstGeom prst="rect">
            <a:avLst/>
          </a:prstGeom>
          <a:effectLst>
            <a:softEdge rad="127000"/>
          </a:effectLst>
        </p:spPr>
      </p:pic>
    </p:spTree>
    <p:extLst>
      <p:ext uri="{BB962C8B-B14F-4D97-AF65-F5344CB8AC3E}">
        <p14:creationId xmlns:p14="http://schemas.microsoft.com/office/powerpoint/2010/main" val="305524912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828372" y="744701"/>
            <a:ext cx="10535256" cy="5509200"/>
          </a:xfrm>
          <a:prstGeom prst="rect">
            <a:avLst/>
          </a:prstGeom>
          <a:noFill/>
        </p:spPr>
        <p:txBody>
          <a:bodyPr wrap="none" lIns="91440" tIns="45720" rIns="91440" bIns="45720">
            <a:spAutoFit/>
          </a:bodyPr>
          <a:lstStyle/>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Et </a:t>
            </a: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oui une nouvelle vie pour</a:t>
            </a: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 cette station </a:t>
            </a: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oubliée la porte</a:t>
            </a: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 des lilas</a:t>
            </a:r>
            <a:endParaRPr lang="fr-FR" sz="8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696491311"/>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19</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52" t="939" r="281" b="4114"/>
          <a:stretch/>
        </p:blipFill>
        <p:spPr>
          <a:xfrm>
            <a:off x="1152939" y="583310"/>
            <a:ext cx="9886121" cy="6274690"/>
          </a:xfrm>
          <a:prstGeom prst="rect">
            <a:avLst/>
          </a:prstGeom>
        </p:spPr>
      </p:pic>
    </p:spTree>
    <p:extLst>
      <p:ext uri="{BB962C8B-B14F-4D97-AF65-F5344CB8AC3E}">
        <p14:creationId xmlns:p14="http://schemas.microsoft.com/office/powerpoint/2010/main" val="1656372150"/>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1989748" y="275788"/>
            <a:ext cx="8212506"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a:t>
            </a: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paris N° 2</a:t>
            </a:r>
            <a:endPar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2565738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63</TotalTime>
  <Words>550</Words>
  <Application>Microsoft Office PowerPoint</Application>
  <PresentationFormat>Grand écran</PresentationFormat>
  <Paragraphs>115</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2019-02-15T15:23:35Z</dcterms:created>
  <dcterms:modified xsi:type="dcterms:W3CDTF">2019-02-19T23:53:56Z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