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71" r:id="rId3"/>
    <p:sldId id="257" r:id="rId4"/>
    <p:sldId id="258" r:id="rId5"/>
    <p:sldId id="266" r:id="rId6"/>
    <p:sldId id="274" r:id="rId7"/>
    <p:sldId id="267" r:id="rId8"/>
    <p:sldId id="262" r:id="rId9"/>
    <p:sldId id="259" r:id="rId10"/>
    <p:sldId id="260" r:id="rId11"/>
    <p:sldId id="261" r:id="rId12"/>
    <p:sldId id="263" r:id="rId13"/>
    <p:sldId id="269" r:id="rId14"/>
    <p:sldId id="268" r:id="rId15"/>
    <p:sldId id="272" r:id="rId16"/>
    <p:sldId id="270" r:id="rId17"/>
    <p:sldId id="273" r:id="rId18"/>
    <p:sldId id="264" r:id="rId19"/>
    <p:sldId id="275" r:id="rId20"/>
    <p:sldId id="26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bu+1ev/DqSHf2zjBwzMAg==" hashData="CybYjmi8k3rIRW8NmzSUhKZErbN/jl1rIMPKo0ddqJrFCiHJSXR041Z7aBWNzB85ihLEsNRHopZH6YH8eJCgi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7" d="100"/>
          <a:sy n="77" d="100"/>
        </p:scale>
        <p:origin x="66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C1D6E3-619E-4BD0-86BA-AA5611576EAF}" type="datetimeFigureOut">
              <a:rPr lang="fr-FR" smtClean="0"/>
              <a:t>04/03/2019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CB5E46-6A33-442E-AC08-A2226FD8EA54}" type="slidenum">
              <a:rPr lang="fr-FR" smtClean="0"/>
              <a:t>‹N°›</a:t>
            </a:fld>
            <a:endParaRPr lang="fr-FR"/>
          </a:p>
        </p:txBody>
      </p:sp>
    </p:spTree>
    <p:extLst>
      <p:ext uri="{BB962C8B-B14F-4D97-AF65-F5344CB8AC3E}">
        <p14:creationId xmlns:p14="http://schemas.microsoft.com/office/powerpoint/2010/main" val="231604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a:t>
            </a:fld>
            <a:endParaRPr lang="fr-FR"/>
          </a:p>
        </p:txBody>
      </p:sp>
    </p:spTree>
    <p:extLst>
      <p:ext uri="{BB962C8B-B14F-4D97-AF65-F5344CB8AC3E}">
        <p14:creationId xmlns:p14="http://schemas.microsoft.com/office/powerpoint/2010/main" val="1562415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a:t>
            </a:fld>
            <a:endParaRPr lang="fr-FR"/>
          </a:p>
        </p:txBody>
      </p:sp>
    </p:spTree>
    <p:extLst>
      <p:ext uri="{BB962C8B-B14F-4D97-AF65-F5344CB8AC3E}">
        <p14:creationId xmlns:p14="http://schemas.microsoft.com/office/powerpoint/2010/main" val="4262711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3</a:t>
            </a:fld>
            <a:endParaRPr lang="fr-FR"/>
          </a:p>
        </p:txBody>
      </p:sp>
    </p:spTree>
    <p:extLst>
      <p:ext uri="{BB962C8B-B14F-4D97-AF65-F5344CB8AC3E}">
        <p14:creationId xmlns:p14="http://schemas.microsoft.com/office/powerpoint/2010/main" val="17090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4</a:t>
            </a:fld>
            <a:endParaRPr lang="fr-FR"/>
          </a:p>
        </p:txBody>
      </p:sp>
    </p:spTree>
    <p:extLst>
      <p:ext uri="{BB962C8B-B14F-4D97-AF65-F5344CB8AC3E}">
        <p14:creationId xmlns:p14="http://schemas.microsoft.com/office/powerpoint/2010/main" val="464409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5</a:t>
            </a:fld>
            <a:endParaRPr lang="fr-FR"/>
          </a:p>
        </p:txBody>
      </p:sp>
    </p:spTree>
    <p:extLst>
      <p:ext uri="{BB962C8B-B14F-4D97-AF65-F5344CB8AC3E}">
        <p14:creationId xmlns:p14="http://schemas.microsoft.com/office/powerpoint/2010/main" val="4163153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6</a:t>
            </a:fld>
            <a:endParaRPr lang="fr-FR"/>
          </a:p>
        </p:txBody>
      </p:sp>
    </p:spTree>
    <p:extLst>
      <p:ext uri="{BB962C8B-B14F-4D97-AF65-F5344CB8AC3E}">
        <p14:creationId xmlns:p14="http://schemas.microsoft.com/office/powerpoint/2010/main" val="290043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7</a:t>
            </a:fld>
            <a:endParaRPr lang="fr-FR"/>
          </a:p>
        </p:txBody>
      </p:sp>
    </p:spTree>
    <p:extLst>
      <p:ext uri="{BB962C8B-B14F-4D97-AF65-F5344CB8AC3E}">
        <p14:creationId xmlns:p14="http://schemas.microsoft.com/office/powerpoint/2010/main" val="2583565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8</a:t>
            </a:fld>
            <a:endParaRPr lang="fr-FR"/>
          </a:p>
        </p:txBody>
      </p:sp>
    </p:spTree>
    <p:extLst>
      <p:ext uri="{BB962C8B-B14F-4D97-AF65-F5344CB8AC3E}">
        <p14:creationId xmlns:p14="http://schemas.microsoft.com/office/powerpoint/2010/main" val="2831896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9</a:t>
            </a:fld>
            <a:endParaRPr lang="fr-FR"/>
          </a:p>
        </p:txBody>
      </p:sp>
    </p:spTree>
    <p:extLst>
      <p:ext uri="{BB962C8B-B14F-4D97-AF65-F5344CB8AC3E}">
        <p14:creationId xmlns:p14="http://schemas.microsoft.com/office/powerpoint/2010/main" val="1895300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10</a:t>
            </a:fld>
            <a:endParaRPr lang="fr-FR"/>
          </a:p>
        </p:txBody>
      </p:sp>
    </p:spTree>
    <p:extLst>
      <p:ext uri="{BB962C8B-B14F-4D97-AF65-F5344CB8AC3E}">
        <p14:creationId xmlns:p14="http://schemas.microsoft.com/office/powerpoint/2010/main" val="39261156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11</a:t>
            </a:fld>
            <a:endParaRPr lang="fr-FR"/>
          </a:p>
        </p:txBody>
      </p:sp>
    </p:spTree>
    <p:extLst>
      <p:ext uri="{BB962C8B-B14F-4D97-AF65-F5344CB8AC3E}">
        <p14:creationId xmlns:p14="http://schemas.microsoft.com/office/powerpoint/2010/main" val="41654434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12</a:t>
            </a:fld>
            <a:endParaRPr lang="fr-FR"/>
          </a:p>
        </p:txBody>
      </p:sp>
    </p:spTree>
    <p:extLst>
      <p:ext uri="{BB962C8B-B14F-4D97-AF65-F5344CB8AC3E}">
        <p14:creationId xmlns:p14="http://schemas.microsoft.com/office/powerpoint/2010/main" val="40091408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13</a:t>
            </a:fld>
            <a:endParaRPr lang="fr-FR"/>
          </a:p>
        </p:txBody>
      </p:sp>
    </p:spTree>
    <p:extLst>
      <p:ext uri="{BB962C8B-B14F-4D97-AF65-F5344CB8AC3E}">
        <p14:creationId xmlns:p14="http://schemas.microsoft.com/office/powerpoint/2010/main" val="9070736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14</a:t>
            </a:fld>
            <a:endParaRPr lang="fr-FR"/>
          </a:p>
        </p:txBody>
      </p:sp>
    </p:spTree>
    <p:extLst>
      <p:ext uri="{BB962C8B-B14F-4D97-AF65-F5344CB8AC3E}">
        <p14:creationId xmlns:p14="http://schemas.microsoft.com/office/powerpoint/2010/main" val="42070459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15</a:t>
            </a:fld>
            <a:endParaRPr lang="fr-FR"/>
          </a:p>
        </p:txBody>
      </p:sp>
    </p:spTree>
    <p:extLst>
      <p:ext uri="{BB962C8B-B14F-4D97-AF65-F5344CB8AC3E}">
        <p14:creationId xmlns:p14="http://schemas.microsoft.com/office/powerpoint/2010/main" val="1744469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16</a:t>
            </a:fld>
            <a:endParaRPr lang="fr-FR"/>
          </a:p>
        </p:txBody>
      </p:sp>
    </p:spTree>
    <p:extLst>
      <p:ext uri="{BB962C8B-B14F-4D97-AF65-F5344CB8AC3E}">
        <p14:creationId xmlns:p14="http://schemas.microsoft.com/office/powerpoint/2010/main" val="35992987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17</a:t>
            </a:fld>
            <a:endParaRPr lang="fr-FR"/>
          </a:p>
        </p:txBody>
      </p:sp>
    </p:spTree>
    <p:extLst>
      <p:ext uri="{BB962C8B-B14F-4D97-AF65-F5344CB8AC3E}">
        <p14:creationId xmlns:p14="http://schemas.microsoft.com/office/powerpoint/2010/main" val="301711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18</a:t>
            </a:fld>
            <a:endParaRPr lang="fr-FR"/>
          </a:p>
        </p:txBody>
      </p:sp>
    </p:spTree>
    <p:extLst>
      <p:ext uri="{BB962C8B-B14F-4D97-AF65-F5344CB8AC3E}">
        <p14:creationId xmlns:p14="http://schemas.microsoft.com/office/powerpoint/2010/main" val="39315381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19</a:t>
            </a:fld>
            <a:endParaRPr lang="fr-FR"/>
          </a:p>
        </p:txBody>
      </p:sp>
    </p:spTree>
    <p:extLst>
      <p:ext uri="{BB962C8B-B14F-4D97-AF65-F5344CB8AC3E}">
        <p14:creationId xmlns:p14="http://schemas.microsoft.com/office/powerpoint/2010/main" val="14705482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20</a:t>
            </a:fld>
            <a:endParaRPr lang="fr-FR"/>
          </a:p>
        </p:txBody>
      </p:sp>
    </p:spTree>
    <p:extLst>
      <p:ext uri="{BB962C8B-B14F-4D97-AF65-F5344CB8AC3E}">
        <p14:creationId xmlns:p14="http://schemas.microsoft.com/office/powerpoint/2010/main" val="265336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A9FD408-2B68-45E0-B1A3-3090186396E1}" type="datetime1">
              <a:rPr lang="fr-FR" smtClean="0"/>
              <a:t>04/03/2019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80286205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F9B3EC0-59AD-42DF-949A-563A146F3A45}" type="datetime1">
              <a:rPr lang="fr-FR" smtClean="0"/>
              <a:t>04/03/2019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1041663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0CB3A1C-1EC2-4EBB-BD04-BDBFA28B09E4}" type="datetime1">
              <a:rPr lang="fr-FR" smtClean="0"/>
              <a:t>04/03/2019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84731118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DFCBE3A-D59A-4EDD-89F8-8EF871A9E659}" type="datetime1">
              <a:rPr lang="fr-FR" smtClean="0"/>
              <a:t>04/03/2019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19531084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053CED-FB73-4958-9D1E-BAD2BE436DEC}" type="datetime1">
              <a:rPr lang="fr-FR" smtClean="0"/>
              <a:t>04/03/2019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22905840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81111A6-F9D2-4704-87B7-2880B0B2DE1C}" type="datetime1">
              <a:rPr lang="fr-FR" smtClean="0"/>
              <a:t>04/03/2019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2392284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AD86-06A7-48BC-A6EF-061885B62ED7}" type="datetime1">
              <a:rPr lang="fr-FR" smtClean="0"/>
              <a:t>04/03/2019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96186833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545869-C4D1-4D28-B1C0-7743D0F6FA8F}" type="datetime1">
              <a:rPr lang="fr-FR" smtClean="0"/>
              <a:t>04/03/2019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5909377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A2F1C54-0711-4032-9972-0A3D0C0D1AB9}" type="datetime1">
              <a:rPr lang="fr-FR" smtClean="0"/>
              <a:t>04/03/2019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56525723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CFD25D-B8B4-47D1-981E-70B5F61B9C04}" type="datetime1">
              <a:rPr lang="fr-FR" smtClean="0"/>
              <a:t>04/03/2019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72173019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CEBF8AF-6CC7-4ADD-A426-B7427AB2476A}" type="datetime1">
              <a:rPr lang="fr-FR" smtClean="0"/>
              <a:t>04/03/2019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1645315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DFA9E-89E5-457D-96AC-FF35D715473A}" type="datetime1">
              <a:rPr lang="fr-FR" smtClean="0"/>
              <a:t>04/03/2019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BBF15-05B4-4DB9-92BF-363A3BF27041}" type="slidenum">
              <a:rPr lang="fr-FR" smtClean="0"/>
              <a:t>‹N°›</a:t>
            </a:fld>
            <a:endParaRPr lang="fr-FR"/>
          </a:p>
        </p:txBody>
      </p:sp>
    </p:spTree>
    <p:extLst>
      <p:ext uri="{BB962C8B-B14F-4D97-AF65-F5344CB8AC3E}">
        <p14:creationId xmlns:p14="http://schemas.microsoft.com/office/powerpoint/2010/main" val="398918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229649" y="275788"/>
            <a:ext cx="11732700" cy="6217087"/>
          </a:xfrm>
          <a:prstGeom prst="rect">
            <a:avLst/>
          </a:prstGeom>
          <a:noFill/>
        </p:spPr>
        <p:txBody>
          <a:bodyPr wrap="none" lIns="91440" tIns="45720" rIns="91440" bIns="45720">
            <a:spAutoFit/>
          </a:bodyPr>
          <a:lstStyle/>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N°10</a:t>
            </a:r>
          </a:p>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99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11984654"/>
      </p:ext>
    </p:extLst>
  </p:cSld>
  <p:clrMapOvr>
    <a:masterClrMapping/>
  </p:clrMapOvr>
  <mc:AlternateContent xmlns:mc="http://schemas.openxmlformats.org/markup-compatibility/2006">
    <mc:Choice xmlns:p14="http://schemas.microsoft.com/office/powerpoint/2010/main" Requires="p14">
      <p:transition spd="slow" p14:dur="6750" advTm="11000">
        <p:circle/>
        <p:sndAc>
          <p:stSnd loop="1">
            <p:snd r:embed="rId3" name="les-excursions-d-elisabeth-ginette_001.wav"/>
          </p:stSnd>
        </p:sndAc>
      </p:transition>
    </mc:Choice>
    <mc:Fallback>
      <p:transition spd="slow" advTm="11000">
        <p:circle/>
        <p:sndAc>
          <p:stSnd loop="1">
            <p:snd r:embed="rId3" name="les-excursions-d-elisabeth-ginett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1396" y="439535"/>
            <a:ext cx="10789920" cy="6069330"/>
          </a:xfrm>
          <a:prstGeom prst="rect">
            <a:avLst/>
          </a:prstGeom>
          <a:effectLst>
            <a:softEdge rad="127000"/>
          </a:effectLst>
        </p:spPr>
      </p:pic>
    </p:spTree>
    <p:extLst>
      <p:ext uri="{BB962C8B-B14F-4D97-AF65-F5344CB8AC3E}">
        <p14:creationId xmlns:p14="http://schemas.microsoft.com/office/powerpoint/2010/main" val="1024833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300250" y="798561"/>
            <a:ext cx="12064621" cy="5401479"/>
          </a:xfrm>
          <a:prstGeom prst="rect">
            <a:avLst/>
          </a:prstGeom>
        </p:spPr>
        <p:txBody>
          <a:bodyPr wrap="square">
            <a:spAutoFit/>
          </a:bodyPr>
          <a:lstStyle/>
          <a:p>
            <a:r>
              <a:rPr lang="fr-FR" sz="11500" b="1" dirty="0" smtClean="0">
                <a:latin typeface="Brush Script MT" panose="03060802040406070304" pitchFamily="66" charset="0"/>
              </a:rPr>
              <a:t>  Métro Porte Maillot,</a:t>
            </a:r>
            <a:endParaRPr lang="fr-FR" sz="11500" b="1" dirty="0" smtClean="0">
              <a:latin typeface="Brush Script MT" panose="03060802040406070304" pitchFamily="66" charset="0"/>
            </a:endParaRPr>
          </a:p>
          <a:p>
            <a:r>
              <a:rPr lang="fr-FR" sz="11500" b="1" dirty="0" smtClean="0">
                <a:latin typeface="Brush Script MT" panose="03060802040406070304" pitchFamily="66" charset="0"/>
              </a:rPr>
              <a:t>la </a:t>
            </a:r>
            <a:r>
              <a:rPr lang="fr-FR" sz="11500" b="1" dirty="0">
                <a:latin typeface="Brush Script MT" panose="03060802040406070304" pitchFamily="66" charset="0"/>
              </a:rPr>
              <a:t>station </a:t>
            </a:r>
            <a:r>
              <a:rPr lang="fr-FR" sz="11500" b="1" dirty="0" smtClean="0">
                <a:latin typeface="Brush Script MT" panose="03060802040406070304" pitchFamily="66" charset="0"/>
              </a:rPr>
              <a:t>fantôme Que </a:t>
            </a:r>
          </a:p>
          <a:p>
            <a:r>
              <a:rPr lang="fr-FR" sz="11500" b="1" dirty="0" smtClean="0">
                <a:latin typeface="Brush Script MT" panose="03060802040406070304" pitchFamily="66" charset="0"/>
              </a:rPr>
              <a:t>la moitié à fonctionner !</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20582547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13343" y="454028"/>
            <a:ext cx="8565313" cy="6403972"/>
          </a:xfrm>
          <a:prstGeom prst="rect">
            <a:avLst/>
          </a:prstGeom>
          <a:effectLst>
            <a:softEdge rad="127000"/>
          </a:effectLst>
        </p:spPr>
      </p:pic>
    </p:spTree>
    <p:extLst>
      <p:ext uri="{BB962C8B-B14F-4D97-AF65-F5344CB8AC3E}">
        <p14:creationId xmlns:p14="http://schemas.microsoft.com/office/powerpoint/2010/main" val="5791399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881149" y="1720840"/>
            <a:ext cx="9642764" cy="3970318"/>
          </a:xfrm>
          <a:prstGeom prst="rect">
            <a:avLst/>
          </a:prstGeom>
        </p:spPr>
        <p:txBody>
          <a:bodyPr wrap="square">
            <a:spAutoFit/>
          </a:bodyPr>
          <a:lstStyle/>
          <a:p>
            <a:r>
              <a:rPr lang="fr-FR" sz="2800" b="1" dirty="0">
                <a:latin typeface="Brush Script MT" panose="03060802040406070304" pitchFamily="66" charset="0"/>
              </a:rPr>
              <a:t>La première station Porte Maillot a ouvert en 1900. Comme Porte de Vincennes ou Porte Dauphine, elle prenait la forme d'une voie en « raquette » comportant deux demi-stations situées une centaine de mètres plus à l'est que la station actuelle sous l'avenue de la Grande-Armée. La demi-station sud était consacrée au départ vers Vincennes et la demi-station nord dédiée au terminus depuis Vincennes. Le terminus en boucle permettait aux trains de repartir en sens inverse immédiatement sans changement de côté ou de conducteur (ces derniers assuraient alors un service sans interruption de Château de Vincennes à Château de Vincennes comme s'il s'agissait d'une seule ligne continue).</a:t>
            </a:r>
          </a:p>
        </p:txBody>
      </p:sp>
    </p:spTree>
    <p:extLst>
      <p:ext uri="{BB962C8B-B14F-4D97-AF65-F5344CB8AC3E}">
        <p14:creationId xmlns:p14="http://schemas.microsoft.com/office/powerpoint/2010/main" val="376091604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778923" y="382385"/>
            <a:ext cx="8634154" cy="6475615"/>
          </a:xfrm>
          <a:prstGeom prst="rect">
            <a:avLst/>
          </a:prstGeom>
          <a:effectLst>
            <a:softEdge rad="127000"/>
          </a:effectLst>
        </p:spPr>
      </p:pic>
      <p:sp>
        <p:nvSpPr>
          <p:cNvPr id="8" name="Rectangle 7"/>
          <p:cNvSpPr/>
          <p:nvPr/>
        </p:nvSpPr>
        <p:spPr>
          <a:xfrm>
            <a:off x="3352800" y="4551779"/>
            <a:ext cx="5325687" cy="2123658"/>
          </a:xfrm>
          <a:prstGeom prst="rect">
            <a:avLst/>
          </a:prstGeom>
        </p:spPr>
        <p:txBody>
          <a:bodyPr wrap="square">
            <a:spAutoFit/>
          </a:bodyPr>
          <a:lstStyle/>
          <a:p>
            <a:r>
              <a:rPr lang="fr-FR" sz="4400" b="1" dirty="0">
                <a:latin typeface="Brush Script MT" panose="03060802040406070304" pitchFamily="66" charset="0"/>
              </a:rPr>
              <a:t>Portes palières sur le quai inutilisé, en direction de Château de Vincennes.</a:t>
            </a:r>
          </a:p>
        </p:txBody>
      </p:sp>
    </p:spTree>
    <p:extLst>
      <p:ext uri="{BB962C8B-B14F-4D97-AF65-F5344CB8AC3E}">
        <p14:creationId xmlns:p14="http://schemas.microsoft.com/office/powerpoint/2010/main" val="4146793637"/>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584661" y="1298698"/>
            <a:ext cx="11022676" cy="4401205"/>
          </a:xfrm>
          <a:prstGeom prst="rect">
            <a:avLst/>
          </a:prstGeom>
        </p:spPr>
        <p:txBody>
          <a:bodyPr wrap="square">
            <a:spAutoFit/>
          </a:bodyPr>
          <a:lstStyle/>
          <a:p>
            <a:r>
              <a:rPr lang="fr-FR" sz="2800" b="1" dirty="0">
                <a:latin typeface="Brush Script MT" panose="03060802040406070304" pitchFamily="66" charset="0"/>
              </a:rPr>
              <a:t>En 1937, la station est déplacée à la faveur du prolongement de la ligne à Pont de Neuilly. Le terminus en boucle ne peut être modifié et réutilisé car il est à la même profondeur que la ligne de Petite Ceinture, juste à côté, et empêche donc tout prolongement. De nouvelles voies plongent donc en ligne droite juste après les accès à la boucle sous son tunnel qui est conservé, puis sous l'ancienne Petite Ceinture, où circulent les trains de la ligne C du RER, pour rejoindre la nouvelle station à une centaine de mètres. Celle-ci se compose de deux stations classiques parallèles à deux voies, soit quatre voies. Les voies extérieures sont consacrées à la desserte régulière de la station tandis que les voies centrales auparavant reliées à la ligne côté Paris et côté Neuilly servent de terminus.</a:t>
            </a:r>
          </a:p>
          <a:p>
            <a:endParaRPr lang="fr-FR" sz="2800" b="1" dirty="0">
              <a:latin typeface="Brush Script MT" panose="03060802040406070304" pitchFamily="66" charset="0"/>
            </a:endParaRPr>
          </a:p>
        </p:txBody>
      </p:sp>
    </p:spTree>
    <p:extLst>
      <p:ext uri="{BB962C8B-B14F-4D97-AF65-F5344CB8AC3E}">
        <p14:creationId xmlns:p14="http://schemas.microsoft.com/office/powerpoint/2010/main" val="397996734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19429" y="443144"/>
            <a:ext cx="8553142" cy="6414856"/>
          </a:xfrm>
          <a:prstGeom prst="rect">
            <a:avLst/>
          </a:prstGeom>
          <a:effectLst>
            <a:softEdge rad="127000"/>
          </a:effectLst>
        </p:spPr>
      </p:pic>
      <p:sp>
        <p:nvSpPr>
          <p:cNvPr id="3" name="Rectangle 2"/>
          <p:cNvSpPr/>
          <p:nvPr/>
        </p:nvSpPr>
        <p:spPr>
          <a:xfrm>
            <a:off x="3047999" y="5107880"/>
            <a:ext cx="6096000" cy="1384995"/>
          </a:xfrm>
          <a:prstGeom prst="rect">
            <a:avLst/>
          </a:prstGeom>
        </p:spPr>
        <p:txBody>
          <a:bodyPr>
            <a:spAutoFit/>
          </a:bodyPr>
          <a:lstStyle/>
          <a:p>
            <a:r>
              <a:rPr lang="fr-FR" sz="2800" b="1" dirty="0">
                <a:latin typeface="Brush Script MT" panose="03060802040406070304" pitchFamily="66" charset="0"/>
              </a:rPr>
              <a:t>Demi-quai de l'ancienne station avant 1937. Ce quai sert aujourd'hui de plate-forme de chargement/déchargement</a:t>
            </a:r>
            <a:r>
              <a:rPr lang="fr-FR" dirty="0"/>
              <a:t>.</a:t>
            </a:r>
          </a:p>
        </p:txBody>
      </p:sp>
    </p:spTree>
    <p:extLst>
      <p:ext uri="{BB962C8B-B14F-4D97-AF65-F5344CB8AC3E}">
        <p14:creationId xmlns:p14="http://schemas.microsoft.com/office/powerpoint/2010/main" val="63229621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9</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158239" y="1799887"/>
            <a:ext cx="9875520" cy="3539430"/>
          </a:xfrm>
          <a:prstGeom prst="rect">
            <a:avLst/>
          </a:prstGeom>
        </p:spPr>
        <p:txBody>
          <a:bodyPr wrap="square">
            <a:spAutoFit/>
          </a:bodyPr>
          <a:lstStyle/>
          <a:p>
            <a:r>
              <a:rPr lang="fr-FR" sz="2800" b="1" dirty="0">
                <a:latin typeface="Brush Script MT" panose="03060802040406070304" pitchFamily="66" charset="0"/>
              </a:rPr>
              <a:t>En 1992, les embranchements côté Paris sont supprimés laissant place à deux butoirs sur les quais centraux et transforment ces voies en quais de garage permettant notamment le ménage des rames. Côté boucle, l'ancien quai nord (« quai arrivée ») retrouve ponctuellement du public car il est reconverti par la RATP en un salon de réception nommé « L'espace Maillot ». Dans le cadre du projet d'automatisation de la ligne 1, cet espace est transformé en 2007, comme le quai sur (« quai départ »), en nouvel atelier de maintenance sur fosse pour les MP 05, le nouveau matériel sans conducteur de la ligne 1 automatisée1.</a:t>
            </a:r>
          </a:p>
        </p:txBody>
      </p:sp>
    </p:spTree>
    <p:extLst>
      <p:ext uri="{BB962C8B-B14F-4D97-AF65-F5344CB8AC3E}">
        <p14:creationId xmlns:p14="http://schemas.microsoft.com/office/powerpoint/2010/main" val="17636279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03861" y="419793"/>
            <a:ext cx="8584277" cy="6438207"/>
          </a:xfrm>
          <a:prstGeom prst="rect">
            <a:avLst/>
          </a:prstGeom>
          <a:effectLst>
            <a:softEdge rad="127000"/>
          </a:effectLst>
        </p:spPr>
      </p:pic>
    </p:spTree>
    <p:extLst>
      <p:ext uri="{BB962C8B-B14F-4D97-AF65-F5344CB8AC3E}">
        <p14:creationId xmlns:p14="http://schemas.microsoft.com/office/powerpoint/2010/main" val="3513986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54393" y="505727"/>
            <a:ext cx="8483213" cy="6362409"/>
          </a:xfrm>
          <a:prstGeom prst="rect">
            <a:avLst/>
          </a:prstGeom>
          <a:effectLst>
            <a:softEdge rad="127000"/>
          </a:effectLst>
        </p:spPr>
      </p:pic>
    </p:spTree>
    <p:extLst>
      <p:ext uri="{BB962C8B-B14F-4D97-AF65-F5344CB8AC3E}">
        <p14:creationId xmlns:p14="http://schemas.microsoft.com/office/powerpoint/2010/main" val="306284819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12174" y="432262"/>
            <a:ext cx="8567651" cy="6425738"/>
          </a:xfrm>
          <a:prstGeom prst="rect">
            <a:avLst/>
          </a:prstGeom>
          <a:effectLst>
            <a:softEdge rad="127000"/>
          </a:effectLst>
        </p:spPr>
      </p:pic>
    </p:spTree>
    <p:extLst>
      <p:ext uri="{BB962C8B-B14F-4D97-AF65-F5344CB8AC3E}">
        <p14:creationId xmlns:p14="http://schemas.microsoft.com/office/powerpoint/2010/main" val="39000692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95548" y="407323"/>
            <a:ext cx="8600902" cy="6450677"/>
          </a:xfrm>
          <a:prstGeom prst="rect">
            <a:avLst/>
          </a:prstGeom>
          <a:effectLst>
            <a:softEdge rad="127000"/>
          </a:effectLst>
        </p:spPr>
      </p:pic>
    </p:spTree>
    <p:extLst>
      <p:ext uri="{BB962C8B-B14F-4D97-AF65-F5344CB8AC3E}">
        <p14:creationId xmlns:p14="http://schemas.microsoft.com/office/powerpoint/2010/main" val="22604050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62298" y="365125"/>
            <a:ext cx="8667404" cy="6500553"/>
          </a:xfrm>
          <a:prstGeom prst="rect">
            <a:avLst/>
          </a:prstGeom>
          <a:effectLst>
            <a:softEdge rad="127000"/>
          </a:effectLst>
        </p:spPr>
      </p:pic>
    </p:spTree>
    <p:extLst>
      <p:ext uri="{BB962C8B-B14F-4D97-AF65-F5344CB8AC3E}">
        <p14:creationId xmlns:p14="http://schemas.microsoft.com/office/powerpoint/2010/main" val="75989982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15</a:t>
            </a:fld>
            <a:endParaRPr lang="fr-FR" sz="1800" b="1" dirty="0">
              <a:latin typeface="Brush Script MT" panose="03060802040406070304" pitchFamily="66" charset="0"/>
            </a:endParaRPr>
          </a:p>
        </p:txBody>
      </p:sp>
      <p:sp>
        <p:nvSpPr>
          <p:cNvPr id="7" name="Rectangle 6"/>
          <p:cNvSpPr/>
          <p:nvPr/>
        </p:nvSpPr>
        <p:spPr>
          <a:xfrm>
            <a:off x="2238156" y="-125695"/>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67701" y="429465"/>
            <a:ext cx="9656597" cy="6428535"/>
          </a:xfrm>
          <a:prstGeom prst="rect">
            <a:avLst/>
          </a:prstGeom>
          <a:effectLst>
            <a:softEdge rad="127000"/>
          </a:effectLst>
        </p:spPr>
      </p:pic>
    </p:spTree>
    <p:extLst>
      <p:ext uri="{BB962C8B-B14F-4D97-AF65-F5344CB8AC3E}">
        <p14:creationId xmlns:p14="http://schemas.microsoft.com/office/powerpoint/2010/main" val="64173298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59888" y="405435"/>
            <a:ext cx="9672223" cy="6452565"/>
          </a:xfrm>
          <a:prstGeom prst="rect">
            <a:avLst/>
          </a:prstGeom>
          <a:effectLst>
            <a:softEdge rad="127000"/>
          </a:effectLst>
        </p:spPr>
      </p:pic>
      <p:sp>
        <p:nvSpPr>
          <p:cNvPr id="3" name="Rectangle 2"/>
          <p:cNvSpPr/>
          <p:nvPr/>
        </p:nvSpPr>
        <p:spPr>
          <a:xfrm>
            <a:off x="3869108" y="6251979"/>
            <a:ext cx="4453783" cy="646331"/>
          </a:xfrm>
          <a:prstGeom prst="rect">
            <a:avLst/>
          </a:prstGeom>
        </p:spPr>
        <p:txBody>
          <a:bodyPr wrap="none">
            <a:spAutoFit/>
          </a:bodyPr>
          <a:lstStyle/>
          <a:p>
            <a:r>
              <a:rPr lang="fr-FR" sz="3600" b="1" dirty="0" err="1" smtClean="0">
                <a:latin typeface="Brush Script MT" panose="03060802040406070304" pitchFamily="66" charset="0"/>
              </a:rPr>
              <a:t>Saint-martin</a:t>
            </a:r>
            <a:r>
              <a:rPr lang="fr-FR" sz="3600" b="1" dirty="0" smtClean="0">
                <a:latin typeface="Brush Script MT" panose="03060802040406070304" pitchFamily="66" charset="0"/>
              </a:rPr>
              <a:t> </a:t>
            </a:r>
            <a:r>
              <a:rPr lang="fr-FR" sz="3600" b="1" dirty="0" err="1">
                <a:latin typeface="Brush Script MT" panose="03060802040406070304" pitchFamily="66" charset="0"/>
              </a:rPr>
              <a:t>subway</a:t>
            </a:r>
            <a:r>
              <a:rPr lang="fr-FR" sz="3600" b="1" dirty="0">
                <a:latin typeface="Brush Script MT" panose="03060802040406070304" pitchFamily="66" charset="0"/>
              </a:rPr>
              <a:t> </a:t>
            </a:r>
            <a:r>
              <a:rPr lang="fr-FR" sz="3600" b="1" dirty="0" err="1">
                <a:latin typeface="Brush Script MT" panose="03060802040406070304" pitchFamily="66" charset="0"/>
              </a:rPr>
              <a:t>ghost</a:t>
            </a:r>
            <a:r>
              <a:rPr lang="fr-FR" sz="3600" b="1" dirty="0">
                <a:latin typeface="Brush Script MT" panose="03060802040406070304" pitchFamily="66" charset="0"/>
              </a:rPr>
              <a:t> </a:t>
            </a:r>
          </a:p>
        </p:txBody>
      </p:sp>
    </p:spTree>
    <p:extLst>
      <p:ext uri="{BB962C8B-B14F-4D97-AF65-F5344CB8AC3E}">
        <p14:creationId xmlns:p14="http://schemas.microsoft.com/office/powerpoint/2010/main" val="15106720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17</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21220" y="448505"/>
            <a:ext cx="8549560" cy="6409495"/>
          </a:xfrm>
          <a:prstGeom prst="rect">
            <a:avLst/>
          </a:prstGeom>
          <a:effectLst>
            <a:softEdge rad="127000"/>
          </a:effectLst>
        </p:spPr>
      </p:pic>
      <p:sp>
        <p:nvSpPr>
          <p:cNvPr id="3" name="Rectangle 2"/>
          <p:cNvSpPr/>
          <p:nvPr/>
        </p:nvSpPr>
        <p:spPr>
          <a:xfrm>
            <a:off x="2118468" y="678847"/>
            <a:ext cx="7788992" cy="707886"/>
          </a:xfrm>
          <a:prstGeom prst="rect">
            <a:avLst/>
          </a:prstGeom>
        </p:spPr>
        <p:txBody>
          <a:bodyPr wrap="none">
            <a:spAutoFit/>
          </a:bodyPr>
          <a:lstStyle/>
          <a:p>
            <a:r>
              <a:rPr lang="fr-FR" sz="4000" b="1" dirty="0">
                <a:latin typeface="Brush Script MT" panose="03060802040406070304" pitchFamily="66" charset="0"/>
              </a:rPr>
              <a:t>Ligne 2 - Victor Hugo - Station </a:t>
            </a:r>
            <a:r>
              <a:rPr lang="fr-FR" sz="4000" b="1" dirty="0" err="1">
                <a:latin typeface="Brush Script MT" panose="03060802040406070304" pitchFamily="66" charset="0"/>
              </a:rPr>
              <a:t>abandonnee</a:t>
            </a:r>
            <a:endParaRPr lang="fr-FR" sz="4000" b="1" dirty="0">
              <a:latin typeface="Brush Script MT" panose="03060802040406070304" pitchFamily="66" charset="0"/>
            </a:endParaRPr>
          </a:p>
        </p:txBody>
      </p:sp>
    </p:spTree>
    <p:extLst>
      <p:ext uri="{BB962C8B-B14F-4D97-AF65-F5344CB8AC3E}">
        <p14:creationId xmlns:p14="http://schemas.microsoft.com/office/powerpoint/2010/main" val="305524912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576468" y="867811"/>
            <a:ext cx="11039061" cy="5262979"/>
          </a:xfrm>
          <a:prstGeom prst="rect">
            <a:avLst/>
          </a:prstGeom>
        </p:spPr>
        <p:txBody>
          <a:bodyPr wrap="square">
            <a:spAutoFit/>
          </a:bodyPr>
          <a:lstStyle/>
          <a:p>
            <a:r>
              <a:rPr lang="fr-FR" sz="2800" b="1" dirty="0">
                <a:latin typeface="Brush Script MT" panose="03060802040406070304" pitchFamily="66" charset="0"/>
              </a:rPr>
              <a:t>Stations fermées </a:t>
            </a:r>
          </a:p>
          <a:p>
            <a:r>
              <a:rPr lang="fr-FR" sz="2800" b="1" dirty="0">
                <a:latin typeface="Brush Script MT" panose="03060802040406070304" pitchFamily="66" charset="0"/>
              </a:rPr>
              <a:t>La gare Saint-Martin a été fermée en 1939, ouverte après la Libération et refermée. Cette station était située sur les Grands Boulevards et constituait donc un important point d’accès, mais elle a finalement été refermée en raison de sa proximité - moins de 100 mètres - de la gare voisine Strasbourg - Saint-Denis . </a:t>
            </a:r>
          </a:p>
          <a:p>
            <a:endParaRPr lang="fr-FR" sz="2800" b="1" dirty="0">
              <a:latin typeface="Brush Script MT" panose="03060802040406070304" pitchFamily="66" charset="0"/>
            </a:endParaRPr>
          </a:p>
          <a:p>
            <a:r>
              <a:rPr lang="fr-FR" sz="2800" b="1" dirty="0">
                <a:latin typeface="Brush Script MT" panose="03060802040406070304" pitchFamily="66" charset="0"/>
              </a:rPr>
              <a:t>Trois stations sont restées fermées depuis 1939: Arsenal ( ligne 5 ), Champ de Mars ( ligne 8 ) et Croix-Rouge ( ligne 10 ). </a:t>
            </a:r>
          </a:p>
          <a:p>
            <a:endParaRPr lang="fr-FR" sz="2800" b="1" dirty="0">
              <a:latin typeface="Brush Script MT" panose="03060802040406070304" pitchFamily="66" charset="0"/>
            </a:endParaRPr>
          </a:p>
          <a:p>
            <a:r>
              <a:rPr lang="fr-FR" sz="2800" b="1" dirty="0">
                <a:latin typeface="Brush Script MT" panose="03060802040406070304" pitchFamily="66" charset="0"/>
              </a:rPr>
              <a:t>Deux autres gares ouvertes contiennent des plates-formes inutilisées (c’est-à-dire qu’elles sont inaccessibles au public): Porte des Lilas - Cinéma ( ligne 3bis ) et Invalides (une plate-forme de la ligne 8 est inutilisée après des travaux de rénovation de la station). </a:t>
            </a:r>
          </a:p>
        </p:txBody>
      </p:sp>
    </p:spTree>
    <p:extLst>
      <p:ext uri="{BB962C8B-B14F-4D97-AF65-F5344CB8AC3E}">
        <p14:creationId xmlns:p14="http://schemas.microsoft.com/office/powerpoint/2010/main" val="69649131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5" end="5"/>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5" end="5"/>
                                            </p:txEl>
                                          </p:spTgt>
                                        </p:tgtEl>
                                        <p:attrNameLst>
                                          <p:attrName>ppt_w</p:attrName>
                                        </p:attrNameLst>
                                      </p:cBhvr>
                                    </p:anim>
                                    <p:anim by="(#ppt_w*0.50)" calcmode="lin" valueType="num">
                                      <p:cBhvr>
                                        <p:cTn id="40" dur="500" decel="50000" autoRev="1" fill="hold">
                                          <p:stCondLst>
                                            <p:cond delay="0"/>
                                          </p:stCondLst>
                                        </p:cTn>
                                        <p:tgtEl>
                                          <p:spTgt spid="3">
                                            <p:txEl>
                                              <p:pRg st="5" end="5"/>
                                            </p:txEl>
                                          </p:spTgt>
                                        </p:tgtEl>
                                        <p:attrNameLst>
                                          <p:attrName>ppt_x</p:attrName>
                                        </p:attrNameLst>
                                      </p:cBhvr>
                                    </p:anim>
                                    <p:anim from="(-#ppt_h/2)" to="(#ppt_y)" calcmode="lin" valueType="num">
                                      <p:cBhvr>
                                        <p:cTn id="41" dur="1000" fill="hold">
                                          <p:stCondLst>
                                            <p:cond delay="0"/>
                                          </p:stCondLst>
                                        </p:cTn>
                                        <p:tgtEl>
                                          <p:spTgt spid="3">
                                            <p:txEl>
                                              <p:pRg st="5" end="5"/>
                                            </p:txEl>
                                          </p:spTgt>
                                        </p:tgtEl>
                                        <p:attrNameLst>
                                          <p:attrName>ppt_y</p:attrName>
                                        </p:attrNameLst>
                                      </p:cBhvr>
                                    </p:anim>
                                    <p:animRot by="21600000">
                                      <p:cBhvr>
                                        <p:cTn id="42" dur="1000" fill="hold">
                                          <p:stCondLst>
                                            <p:cond delay="0"/>
                                          </p:stCondLst>
                                        </p:cTn>
                                        <p:tgtEl>
                                          <p:spTgt spid="3">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19</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390939" y="791084"/>
            <a:ext cx="11410121" cy="5509200"/>
          </a:xfrm>
          <a:prstGeom prst="rect">
            <a:avLst/>
          </a:prstGeom>
        </p:spPr>
        <p:txBody>
          <a:bodyPr wrap="square">
            <a:spAutoFit/>
          </a:bodyPr>
          <a:lstStyle/>
          <a:p>
            <a:r>
              <a:rPr lang="fr-FR" sz="3200" b="1" dirty="0">
                <a:latin typeface="Brush Script MT" panose="03060802040406070304" pitchFamily="66" charset="0"/>
              </a:rPr>
              <a:t>Les stations fantômes du métro parisien sont des stations qui ont été fermées au public et ne sont plus utilisées en service commercial. Pour des raisons historiques ou économiques, de nombreuses stations du métro parisien ont été rendues inaccessibles et inutilisées, ce qui confère un sentiment de mystère aux Parisiens.</a:t>
            </a:r>
          </a:p>
          <a:p>
            <a:endParaRPr lang="fr-FR" sz="3200" b="1" dirty="0">
              <a:latin typeface="Brush Script MT" panose="03060802040406070304" pitchFamily="66" charset="0"/>
            </a:endParaRPr>
          </a:p>
          <a:p>
            <a:r>
              <a:rPr lang="fr-FR" sz="3200" b="1" dirty="0">
                <a:latin typeface="Brush Script MT" panose="03060802040406070304" pitchFamily="66" charset="0"/>
              </a:rPr>
              <a:t>La plupart de ces stations fantômes ont été fermées lorsque la France est entrée dans la Seconde Guerre mondiale en septembre 1939 et certaines ont été fermées depuis. D'autres ont été réutilisés ou ont complètement disparu avec l'évolution du réseau. Deux stations ont été construites mais n'ont jamais été utilisées. Aujourd'hui, elles sont toujours inaccessibles au public. Trois autres ont été conçus mais n'ont jamais été desservis par une ligne de métro.</a:t>
            </a:r>
          </a:p>
        </p:txBody>
      </p:sp>
    </p:spTree>
    <p:extLst>
      <p:ext uri="{BB962C8B-B14F-4D97-AF65-F5344CB8AC3E}">
        <p14:creationId xmlns:p14="http://schemas.microsoft.com/office/powerpoint/2010/main" val="16563721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04/03/2019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1749295" y="182561"/>
            <a:ext cx="8693405" cy="6463308"/>
          </a:xfrm>
          <a:prstGeom prst="rect">
            <a:avLst/>
          </a:prstGeom>
          <a:noFill/>
        </p:spPr>
        <p:txBody>
          <a:bodyPr wrap="none" lIns="91440" tIns="45720" rIns="91440" bIns="45720">
            <a:spAutoFit/>
          </a:bodyPr>
          <a:lstStyle/>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N° 10</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38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25657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120</TotalTime>
  <Words>1029</Words>
  <Application>Microsoft Office PowerPoint</Application>
  <PresentationFormat>Grand écran</PresentationFormat>
  <Paragraphs>124</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2019-02-15T15:23:35Z</dcterms:created>
  <dcterms:modified xsi:type="dcterms:W3CDTF">2019-03-04T17:46:36Z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