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1" r:id="rId3"/>
    <p:sldId id="259" r:id="rId4"/>
    <p:sldId id="260" r:id="rId5"/>
    <p:sldId id="264" r:id="rId6"/>
    <p:sldId id="273" r:id="rId7"/>
    <p:sldId id="274" r:id="rId8"/>
    <p:sldId id="262" r:id="rId9"/>
    <p:sldId id="261" r:id="rId10"/>
    <p:sldId id="263" r:id="rId11"/>
    <p:sldId id="272" r:id="rId12"/>
    <p:sldId id="265" r:id="rId13"/>
    <p:sldId id="267" r:id="rId14"/>
    <p:sldId id="266" r:id="rId15"/>
    <p:sldId id="268" r:id="rId16"/>
    <p:sldId id="269" r:id="rId17"/>
    <p:sldId id="270" r:id="rId18"/>
    <p:sldId id="257" r:id="rId19"/>
    <p:sldId id="275"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uugYeruaYb7Jvox8SnFtw==" hashData="ZpRzzUcolYxt4nzVA9YOdF+TDIPNivjDnXDOBZlOz9kSP1BD/fayLiS9WfzBYURpZh4ZThudARy3hJoIsIBx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74" d="100"/>
          <a:sy n="74" d="100"/>
        </p:scale>
        <p:origin x="9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4412616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3321885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257489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17</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18</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19</a:t>
            </a:fld>
            <a:endParaRPr lang="fr-FR"/>
          </a:p>
        </p:txBody>
      </p:sp>
    </p:spTree>
    <p:extLst>
      <p:ext uri="{BB962C8B-B14F-4D97-AF65-F5344CB8AC3E}">
        <p14:creationId xmlns:p14="http://schemas.microsoft.com/office/powerpoint/2010/main" val="306716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4A67B1-EDD4-402C-B32F-C42954C2740A}"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347FB0-5724-491B-887A-781CBD47848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8BA654-743B-4F1A-87D2-6D2CF0E0B5F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BA9C04-D3C4-4604-AC0B-7BF9F1891FB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0F815E-CA75-4F21-950B-D3BB42E90ACB}" type="datetime1">
              <a:rPr lang="fr-FR" smtClean="0"/>
              <a:t>01/07/2021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3FBB9C6-1687-4775-8D15-1604F4474239}" type="datetime1">
              <a:rPr lang="fr-FR" smtClean="0"/>
              <a:t>01/07/2021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782490-28C7-4475-AA06-998C3861B457}" type="datetime1">
              <a:rPr lang="fr-FR" smtClean="0"/>
              <a:t>01/07/2021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1E64A50-3FF2-4627-B99E-F0D2AD7FF76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4C0F4C-4596-4A3E-92B7-177820CF9D97}"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3A086-6637-4A0B-9514-E83843493A2E}"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B77E18-8809-4F7D-8872-EDECF41F0F00}"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37000">
              <a:srgbClr val="00B050"/>
            </a:gs>
            <a:gs pos="89000">
              <a:schemeClr val="accent6">
                <a:lumMod val="60000"/>
                <a:lumOff val="40000"/>
              </a:schemeClr>
            </a:gs>
            <a:gs pos="79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B359F-F8A2-435B-A8A0-0C5241216E6C}" type="datetime1">
              <a:rPr lang="fr-FR" smtClean="0"/>
              <a:t>01/07/2021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9ADC41-7DA7-42B4-81D4-10CC0BD3FE0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4299" y="6480508"/>
            <a:ext cx="4343401" cy="352757"/>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2209800" y="514350"/>
            <a:ext cx="7717562" cy="578817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209800" y="3013501"/>
            <a:ext cx="7717562" cy="830997"/>
          </a:xfrm>
          <a:prstGeom prst="rect">
            <a:avLst/>
          </a:prstGeom>
        </p:spPr>
        <p:txBody>
          <a:bodyPr wrap="none">
            <a:spAutoFit/>
          </a:bodyPr>
          <a:lstStyle/>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N° </a:t>
            </a:r>
            <a:r>
              <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8</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9000">
        <p14:warp/>
        <p:sndAc>
          <p:stSnd loop="1">
            <p:snd r:embed="rId3" name="Biscaya - James Last.wav"/>
          </p:stSnd>
        </p:sndAc>
      </p:transition>
    </mc:Choice>
    <mc:Fallback>
      <p:transition spd="slow" advTm="19000">
        <p:fad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C9ED94-E053-4F9A-9390-92DAB821964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83831" y="6480507"/>
            <a:ext cx="4224337"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57413" y="605108"/>
            <a:ext cx="7972425" cy="571607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31EBAFB-70FA-42FF-8DB2-267C285B40C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48112" y="6480508"/>
            <a:ext cx="42957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650081" y="889843"/>
            <a:ext cx="10891837" cy="5078313"/>
          </a:xfrm>
          <a:prstGeom prst="rect">
            <a:avLst/>
          </a:prstGeom>
          <a:ln w="76200">
            <a:solidFill>
              <a:srgbClr val="FFC000"/>
            </a:solidFill>
          </a:ln>
        </p:spPr>
        <p:txBody>
          <a:bodyPr wrap="square">
            <a:spAutoFit/>
          </a:bodyPr>
          <a:lstStyle/>
          <a:p>
            <a:r>
              <a:rPr lang="fr-FR" sz="3600" dirty="0">
                <a:ln>
                  <a:solidFill>
                    <a:srgbClr val="FF0000"/>
                  </a:solidFill>
                </a:ln>
                <a:solidFill>
                  <a:schemeClr val="accent6">
                    <a:lumMod val="50000"/>
                  </a:schemeClr>
                </a:solidFill>
                <a:effectLst>
                  <a:glow rad="228600">
                    <a:schemeClr val="accent4">
                      <a:satMod val="175000"/>
                      <a:alpha val="40000"/>
                    </a:schemeClr>
                  </a:glow>
                </a:effectLst>
              </a:rPr>
              <a:t>Dixmude (en néerlandais </a:t>
            </a:r>
            <a:r>
              <a:rPr lang="fr-FR" sz="3600" dirty="0" err="1">
                <a:ln>
                  <a:solidFill>
                    <a:srgbClr val="FF0000"/>
                  </a:solidFill>
                </a:ln>
                <a:solidFill>
                  <a:schemeClr val="accent6">
                    <a:lumMod val="50000"/>
                  </a:schemeClr>
                </a:solidFill>
                <a:effectLst>
                  <a:glow rad="228600">
                    <a:schemeClr val="accent4">
                      <a:satMod val="175000"/>
                      <a:alpha val="40000"/>
                    </a:schemeClr>
                  </a:glow>
                </a:effectLst>
              </a:rPr>
              <a:t>Diksmuide</a:t>
            </a:r>
            <a:r>
              <a:rPr lang="fr-FR" sz="3600" dirty="0">
                <a:ln>
                  <a:solidFill>
                    <a:srgbClr val="FF0000"/>
                  </a:solidFill>
                </a:ln>
                <a:solidFill>
                  <a:schemeClr val="accent6">
                    <a:lumMod val="50000"/>
                  </a:schemeClr>
                </a:solidFill>
                <a:effectLst>
                  <a:glow rad="228600">
                    <a:schemeClr val="accent4">
                      <a:satMod val="175000"/>
                      <a:alpha val="40000"/>
                    </a:schemeClr>
                  </a:glow>
                </a:effectLst>
              </a:rPr>
              <a:t>) est une ville néerlandophone de Belgique située en Région flamande, chef-lieu d'arrondissement en province de Flandre-Occidentale. Elle compte environ 17 000 habitants.</a:t>
            </a:r>
          </a:p>
          <a:p>
            <a:endParaRPr lang="fr-FR" sz="3600" dirty="0">
              <a:ln>
                <a:solidFill>
                  <a:srgbClr val="FF0000"/>
                </a:solidFill>
              </a:ln>
              <a:solidFill>
                <a:schemeClr val="accent6">
                  <a:lumMod val="50000"/>
                </a:schemeClr>
              </a:solidFill>
              <a:effectLst>
                <a:glow rad="228600">
                  <a:schemeClr val="accent4">
                    <a:satMod val="175000"/>
                    <a:alpha val="40000"/>
                  </a:schemeClr>
                </a:glow>
              </a:effectLst>
            </a:endParaRPr>
          </a:p>
          <a:p>
            <a:r>
              <a:rPr lang="fr-FR" sz="3600" dirty="0">
                <a:ln>
                  <a:solidFill>
                    <a:srgbClr val="FF0000"/>
                  </a:solidFill>
                </a:ln>
                <a:solidFill>
                  <a:schemeClr val="accent6">
                    <a:lumMod val="50000"/>
                  </a:schemeClr>
                </a:solidFill>
                <a:effectLst>
                  <a:glow rad="228600">
                    <a:schemeClr val="accent4">
                      <a:satMod val="175000"/>
                      <a:alpha val="40000"/>
                    </a:schemeClr>
                  </a:glow>
                </a:effectLst>
              </a:rPr>
              <a:t>Elle est située sur l'Yser et a été l'objet d'affrontements sanglants lors de la bataille du front de l'Yser en 1914 lors de la Première Guerre mondiale. Elle a subi de graves dommages et a dû être entièrement reconstruite. </a:t>
            </a: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72A929-54E6-4F58-8DF6-F9784C627B8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171360" y="585788"/>
            <a:ext cx="11759964" cy="564356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p:cNvSpPr/>
          <p:nvPr/>
        </p:nvSpPr>
        <p:spPr>
          <a:xfrm>
            <a:off x="3387171" y="2767280"/>
            <a:ext cx="5465279" cy="1323439"/>
          </a:xfrm>
          <a:prstGeom prst="rect">
            <a:avLst/>
          </a:prstGeom>
        </p:spPr>
        <p:txBody>
          <a:bodyPr wrap="none">
            <a:spAutoFit/>
          </a:bodyPr>
          <a:lstStyle/>
          <a:p>
            <a:r>
              <a:rPr lang="fr-FR" sz="8000" b="1" dirty="0">
                <a:ln>
                  <a:solidFill>
                    <a:srgbClr val="FFC000"/>
                  </a:solidFill>
                </a:ln>
                <a:solidFill>
                  <a:srgbClr val="FF0000"/>
                </a:solidFill>
                <a:effectLst>
                  <a:glow rad="228600">
                    <a:schemeClr val="accent4">
                      <a:satMod val="175000"/>
                      <a:alpha val="40000"/>
                    </a:schemeClr>
                  </a:glow>
                </a:effectLst>
              </a:rPr>
              <a:t>Le </a:t>
            </a:r>
            <a:r>
              <a:rPr lang="fr-FR" sz="8000" b="1" dirty="0" err="1">
                <a:ln>
                  <a:solidFill>
                    <a:srgbClr val="FFC000"/>
                  </a:solidFill>
                </a:ln>
                <a:solidFill>
                  <a:srgbClr val="FF0000"/>
                </a:solidFill>
                <a:effectLst>
                  <a:glow rad="228600">
                    <a:schemeClr val="accent4">
                      <a:satMod val="175000"/>
                      <a:alpha val="40000"/>
                    </a:schemeClr>
                  </a:glow>
                </a:effectLst>
              </a:rPr>
              <a:t>Blankaart</a:t>
            </a:r>
            <a:endParaRPr lang="fr-FR" sz="8000" b="1" dirty="0">
              <a:ln>
                <a:solidFill>
                  <a:srgbClr val="FFC000"/>
                </a:solidFill>
              </a:ln>
              <a:solidFill>
                <a:srgbClr val="FF0000"/>
              </a:solidFill>
              <a:effectLst>
                <a:glow rad="228600">
                  <a:schemeClr val="accent4">
                    <a:satMod val="175000"/>
                    <a:alpha val="40000"/>
                  </a:schemeClr>
                </a:glow>
              </a:effectLst>
            </a:endParaRPr>
          </a:p>
        </p:txBody>
      </p:sp>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2">
                                            <p:txEl>
                                              <p:pRg st="0" end="0"/>
                                            </p:txEl>
                                          </p:spTgt>
                                        </p:tgtEl>
                                        <p:attrNameLst>
                                          <p:attrName>style.visibility</p:attrName>
                                        </p:attrNameLst>
                                      </p:cBhvr>
                                      <p:to>
                                        <p:strVal val="visible"/>
                                      </p:to>
                                    </p:set>
                                    <p:set>
                                      <p:cBhvr>
                                        <p:cTn id="14" dur="455" fill="hold">
                                          <p:stCondLst>
                                            <p:cond delay="0"/>
                                          </p:stCondLst>
                                        </p:cTn>
                                        <p:tgtEl>
                                          <p:spTgt spid="2">
                                            <p:txEl>
                                              <p:pRg st="0" end="0"/>
                                            </p:txEl>
                                          </p:spTgt>
                                        </p:tgtEl>
                                        <p:attrNameLst>
                                          <p:attrName>style.rotation</p:attrName>
                                        </p:attrNameLst>
                                      </p:cBhvr>
                                      <p:to>
                                        <p:strVal val="-45.0"/>
                                      </p:to>
                                    </p:set>
                                    <p:anim calcmode="lin" valueType="num">
                                      <p:cBhvr>
                                        <p:cTn id="15"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89AFDD-E3FF-49C3-BDAB-9C7B87C59AD6}"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281112" y="674400"/>
            <a:ext cx="9629775" cy="5509200"/>
          </a:xfrm>
          <a:prstGeom prst="rect">
            <a:avLst/>
          </a:prstGeom>
          <a:ln w="76200">
            <a:solidFill>
              <a:srgbClr val="FFFF00"/>
            </a:solidFill>
          </a:ln>
        </p:spPr>
        <p:txBody>
          <a:bodyPr wrap="square">
            <a:spAutoFit/>
          </a:bodyPr>
          <a:lstStyle/>
          <a:p>
            <a:r>
              <a:rPr lang="fr-FR" sz="3200" b="1" dirty="0">
                <a:ln>
                  <a:solidFill>
                    <a:srgbClr val="FFC000"/>
                  </a:solidFill>
                </a:ln>
                <a:solidFill>
                  <a:srgbClr val="FF0000"/>
                </a:solidFill>
                <a:effectLst>
                  <a:glow rad="228600">
                    <a:schemeClr val="accent4">
                      <a:satMod val="175000"/>
                      <a:alpha val="40000"/>
                    </a:schemeClr>
                  </a:glow>
                </a:effectLst>
              </a:rPr>
              <a:t>Depuis toujours, la région humide du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attire d'importantes concentrations d'oiseaux aquatiques. Les bas pâturages et prés de fauche constituent le décor dans lequel se dessine la promenade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Elle prend son départ au château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et traverse une succession de pâturages faisant partie de la réserve naturelle 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Le promeneur suit ensuite le cours de l'Yser sur une longue distance jusqu'au bassin réservoir 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Le chemin du retour passe par le quartier De </a:t>
            </a:r>
            <a:r>
              <a:rPr lang="fr-FR" sz="3200" b="1" dirty="0" err="1">
                <a:ln>
                  <a:solidFill>
                    <a:srgbClr val="FFC000"/>
                  </a:solidFill>
                </a:ln>
                <a:solidFill>
                  <a:srgbClr val="FF0000"/>
                </a:solidFill>
                <a:effectLst>
                  <a:glow rad="228600">
                    <a:schemeClr val="accent4">
                      <a:satMod val="175000"/>
                      <a:alpha val="40000"/>
                    </a:schemeClr>
                  </a:glow>
                </a:effectLst>
              </a:rPr>
              <a:t>Rhille</a:t>
            </a:r>
            <a:r>
              <a:rPr lang="fr-FR" sz="3200" b="1" dirty="0">
                <a:ln>
                  <a:solidFill>
                    <a:srgbClr val="FFC000"/>
                  </a:solidFill>
                </a:ln>
                <a:solidFill>
                  <a:srgbClr val="FF0000"/>
                </a:solidFill>
                <a:effectLst>
                  <a:glow rad="228600">
                    <a:schemeClr val="accent4">
                      <a:satMod val="175000"/>
                      <a:alpha val="40000"/>
                    </a:schemeClr>
                  </a:glow>
                </a:effectLst>
              </a:rPr>
              <a:t> et le centre ADEPS qui porte le même nom.</a:t>
            </a: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7FFC0CE3-7008-4594-9869-6BF335417DC7}"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728788" y="517525"/>
            <a:ext cx="8715375" cy="58102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9942459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D4A1AE1C-2D2C-4E79-A106-1CC00C53688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933700" y="1997839"/>
            <a:ext cx="6096000" cy="2862322"/>
          </a:xfrm>
          <a:prstGeom prst="rect">
            <a:avLst/>
          </a:prstGeom>
          <a:ln w="76200">
            <a:solidFill>
              <a:srgbClr val="FFFF00"/>
            </a:solidFill>
          </a:ln>
        </p:spPr>
        <p:txBody>
          <a:bodyPr>
            <a:spAutoFit/>
          </a:bodyPr>
          <a:lstStyle/>
          <a:p>
            <a:r>
              <a:rPr lang="fr-FR" sz="3600" b="1" dirty="0">
                <a:ln>
                  <a:solidFill>
                    <a:srgbClr val="FFC000"/>
                  </a:solidFill>
                </a:ln>
                <a:solidFill>
                  <a:srgbClr val="FF0000"/>
                </a:solidFill>
                <a:effectLst>
                  <a:glow rad="228600">
                    <a:schemeClr val="accent4">
                      <a:satMod val="175000"/>
                      <a:alpha val="40000"/>
                    </a:schemeClr>
                  </a:glow>
                </a:effectLst>
              </a:rPr>
              <a:t>Superbe endroit , un lieu de découvertes et de moment en famille pour l observation à recommander pour tt passionné </a:t>
            </a:r>
          </a:p>
        </p:txBody>
      </p:sp>
    </p:spTree>
    <p:extLst>
      <p:ext uri="{BB962C8B-B14F-4D97-AF65-F5344CB8AC3E}">
        <p14:creationId xmlns:p14="http://schemas.microsoft.com/office/powerpoint/2010/main" val="295672307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596F83-3EF4-4FDC-B1EA-890E1A83E24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724024" y="558800"/>
            <a:ext cx="8677275" cy="57848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35EC6F1-154D-453C-B253-2DFF63E2AB7C}"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02569" y="920621"/>
            <a:ext cx="9186862" cy="5016758"/>
          </a:xfrm>
          <a:prstGeom prst="rect">
            <a:avLst/>
          </a:prstGeom>
          <a:ln w="76200">
            <a:solidFill>
              <a:srgbClr val="FFFF00"/>
            </a:solidFill>
          </a:ln>
        </p:spPr>
        <p:txBody>
          <a:bodyPr wrap="square">
            <a:spAutoFit/>
          </a:bodyPr>
          <a:lstStyle/>
          <a:p>
            <a:r>
              <a:rPr lang="fr-FR" sz="3200" b="1" dirty="0">
                <a:ln>
                  <a:solidFill>
                    <a:srgbClr val="FFFF00"/>
                  </a:solidFill>
                </a:ln>
                <a:solidFill>
                  <a:srgbClr val="FF0000"/>
                </a:solidFill>
                <a:effectLst>
                  <a:glow rad="228600">
                    <a:schemeClr val="accent4">
                      <a:satMod val="175000"/>
                      <a:alpha val="40000"/>
                    </a:schemeClr>
                  </a:glow>
                </a:effectLst>
              </a:rPr>
              <a:t>Venant de France, le château se situe sur votre gauche. Après l’avoir dépassé, vous trouverez un parking, dont l’entrée est localisée par des drapeaux. En suivant le chemin aménagé vous arriverez devant une statue de loutre, à votre droite le pont vous permet de vous rendre à un observatoire situé à l’opposé du lac. Le chemin à votre gauche vous permet également de vous rendre à un observatoire qui se situe dans « la pointe » du lac, côté calme que favorisent les canards.</a:t>
            </a: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9A10CCE1-FD80-423A-88C6-53C8366B676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809750" y="571500"/>
            <a:ext cx="8572500" cy="5715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80C0E4A-9F23-40BE-97F0-B2AA04E132F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338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3048000" y="1659285"/>
            <a:ext cx="6096000" cy="3539430"/>
          </a:xfrm>
          <a:prstGeom prst="rect">
            <a:avLst/>
          </a:prstGeom>
          <a:ln w="76200">
            <a:solidFill>
              <a:srgbClr val="FFFF00"/>
            </a:solidFill>
          </a:ln>
        </p:spPr>
        <p:txBody>
          <a:bodyPr>
            <a:spAutoFit/>
          </a:bodyPr>
          <a:lstStyle/>
          <a:p>
            <a:r>
              <a:rPr lang="fr-FR" sz="3200" b="1" dirty="0">
                <a:ln>
                  <a:solidFill>
                    <a:srgbClr val="FFFF00"/>
                  </a:solidFill>
                </a:ln>
                <a:solidFill>
                  <a:srgbClr val="FF0000"/>
                </a:solidFill>
                <a:effectLst>
                  <a:glow rad="228600">
                    <a:schemeClr val="accent4">
                      <a:satMod val="175000"/>
                      <a:alpha val="40000"/>
                    </a:schemeClr>
                  </a:glow>
                </a:effectLst>
              </a:rPr>
              <a:t>Si vous vous rendez à la réserve un après-midi, commencez par visiter les pâtures. Les oies et canards y passent la majorité de la journée en quête de nourriture. Si vous les loupez, vous risquez de passer à côté de quelque chose !</a:t>
            </a:r>
          </a:p>
        </p:txBody>
      </p:sp>
    </p:spTree>
    <p:extLst>
      <p:ext uri="{BB962C8B-B14F-4D97-AF65-F5344CB8AC3E}">
        <p14:creationId xmlns:p14="http://schemas.microsoft.com/office/powerpoint/2010/main" val="3579351829"/>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CBC9AD-0CC3-469C-B960-FB4D0621C6C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195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300288" y="603799"/>
            <a:ext cx="7558087" cy="567543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46442BE-96D1-4E2F-930D-4788B300DC4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2209800" y="1659285"/>
            <a:ext cx="7929563" cy="3539430"/>
          </a:xfrm>
          <a:prstGeom prst="rect">
            <a:avLst/>
          </a:prstGeom>
          <a:ln w="76200">
            <a:solidFill>
              <a:srgbClr val="FFFF00"/>
            </a:solidFill>
          </a:ln>
        </p:spPr>
        <p:txBody>
          <a:bodyPr wrap="square">
            <a:spAutoFit/>
          </a:bodyPr>
          <a:lstStyle/>
          <a:p>
            <a:r>
              <a:rPr lang="fr-FR" sz="3200" b="1" dirty="0">
                <a:ln>
                  <a:solidFill>
                    <a:srgbClr val="FFFF00"/>
                  </a:solidFill>
                </a:ln>
                <a:solidFill>
                  <a:srgbClr val="FF0000"/>
                </a:solidFill>
                <a:effectLst>
                  <a:glow rad="228600">
                    <a:schemeClr val="accent4">
                      <a:satMod val="175000"/>
                      <a:alpha val="40000"/>
                    </a:schemeClr>
                  </a:glow>
                </a:effectLst>
              </a:rPr>
              <a:t>Pour circuler au travers des immenses étendues de pâture, il sera nécessaire d’utiliser votre véhicule. Une fois le château localisé, continuer sur cette même route environ 800 mètres. Vous trouverez alors une route sur votre gauche, celle-ci vous permettra de circuler au travers des pâtures.</a:t>
            </a: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057275" y="600553"/>
            <a:ext cx="10072687" cy="565957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515A56D-4852-453D-89AE-8CE3D3C8490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4813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988219" y="674400"/>
            <a:ext cx="10215562" cy="5509200"/>
          </a:xfrm>
          <a:prstGeom prst="rect">
            <a:avLst/>
          </a:prstGeom>
          <a:ln w="76200">
            <a:solidFill>
              <a:srgbClr val="FFFF00"/>
            </a:solidFill>
          </a:ln>
        </p:spPr>
        <p:txBody>
          <a:bodyPr wrap="square">
            <a:spAutoFit/>
          </a:bodyPr>
          <a:lstStyle/>
          <a:p>
            <a:r>
              <a:rPr lang="fr-FR" sz="3200" b="1" dirty="0">
                <a:ln>
                  <a:solidFill>
                    <a:srgbClr val="FFFF00"/>
                  </a:solidFill>
                </a:ln>
                <a:solidFill>
                  <a:srgbClr val="FF0000"/>
                </a:solidFill>
                <a:effectLst>
                  <a:glow rad="228600">
                    <a:schemeClr val="accent4">
                      <a:satMod val="175000"/>
                      <a:alpha val="40000"/>
                    </a:schemeClr>
                  </a:glow>
                </a:effectLst>
              </a:rPr>
              <a:t>soyez attentif, vous entrez dans le paradis de la sauvagine !</a:t>
            </a:r>
          </a:p>
          <a:p>
            <a:r>
              <a:rPr lang="fr-FR" sz="3200" b="1" dirty="0">
                <a:ln>
                  <a:solidFill>
                    <a:srgbClr val="FFFF00"/>
                  </a:solidFill>
                </a:ln>
                <a:solidFill>
                  <a:srgbClr val="FF0000"/>
                </a:solidFill>
                <a:effectLst>
                  <a:glow rad="228600">
                    <a:schemeClr val="accent4">
                      <a:satMod val="175000"/>
                      <a:alpha val="40000"/>
                    </a:schemeClr>
                  </a:glow>
                </a:effectLst>
              </a:rPr>
              <a:t>Cette route vous permettra d’accéder non seulement aux pâtures, mais également à un autre lac, 100% artificiel celui-ci. Il s’agit d’un réservoir d’eau construit de plaques de béton et recouvrant pas moins de 60 Ha ! Il fait office de zone de repos privilégiée des canards (siffleurs et plongeurs majoritairement). Vous ne pourrez observer qu’à partir d’un unique observatoire qui se situe sur votre droite le long de ce chemin. Lorsque vous serez stationné à proximité de ce poste d’observation, vous pourrez prolonger votre visite des pâturages.</a:t>
            </a:r>
          </a:p>
        </p:txBody>
      </p:sp>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47521BA7-8ADB-47EC-B34F-F91BB2FFF60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381000" y="571500"/>
            <a:ext cx="11430000" cy="5715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2FD1FB8-82F8-44EC-B85D-8F1DBA595E6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009650" y="920621"/>
            <a:ext cx="10344150" cy="5016758"/>
          </a:xfrm>
          <a:prstGeom prst="rect">
            <a:avLst/>
          </a:prstGeom>
          <a:ln w="76200">
            <a:solidFill>
              <a:srgbClr val="FFFF00"/>
            </a:solidFill>
          </a:ln>
        </p:spPr>
        <p:txBody>
          <a:bodyPr wrap="square">
            <a:spAutoFit/>
          </a:bodyPr>
          <a:lstStyle/>
          <a:p>
            <a:r>
              <a:rPr lang="fr-FR" sz="3200" b="1" dirty="0">
                <a:ln>
                  <a:solidFill>
                    <a:srgbClr val="FFFF00"/>
                  </a:solidFill>
                </a:ln>
                <a:solidFill>
                  <a:srgbClr val="FF0000"/>
                </a:solidFill>
                <a:effectLst>
                  <a:glow rad="228600">
                    <a:schemeClr val="accent4">
                      <a:satMod val="175000"/>
                      <a:alpha val="40000"/>
                    </a:schemeClr>
                  </a:glow>
                </a:effectLst>
              </a:rPr>
              <a:t>Longez le canal d’Ypres, cela vous donnera accès à de nouvelles platières, les abords du canal étant également fortement appréciés des limicoles (vanneaux, courlis et bécassines principalement). A la fin du chemin, vous pourrez soit retourner vers le château afin d’y visiter le lac et quelques pâtures, soit continuer votre visite des magnifiques biotopes. Tournez à gauche pour retourner vers la réserve et le château. Pour continuer la visite des pâtures, tournez à droite, vous prendrez alors la direction de </a:t>
            </a:r>
            <a:r>
              <a:rPr lang="fr-FR" sz="3200" b="1" dirty="0" err="1">
                <a:ln>
                  <a:solidFill>
                    <a:srgbClr val="FFFF00"/>
                  </a:solidFill>
                </a:ln>
                <a:solidFill>
                  <a:srgbClr val="FF0000"/>
                </a:solidFill>
                <a:effectLst>
                  <a:glow rad="228600">
                    <a:schemeClr val="accent4">
                      <a:satMod val="175000"/>
                      <a:alpha val="40000"/>
                    </a:schemeClr>
                  </a:glow>
                </a:effectLst>
              </a:rPr>
              <a:t>Noordschote</a:t>
            </a:r>
            <a:r>
              <a:rPr lang="fr-FR" sz="3200" b="1" dirty="0">
                <a:ln>
                  <a:solidFill>
                    <a:srgbClr val="FFFF00"/>
                  </a:solidFill>
                </a:ln>
                <a:solidFill>
                  <a:srgbClr val="FF0000"/>
                </a:solidFill>
                <a:effectLst>
                  <a:glow rad="228600">
                    <a:schemeClr val="accent4">
                      <a:satMod val="175000"/>
                      <a:alpha val="40000"/>
                    </a:schemeClr>
                  </a:glow>
                </a:effectLst>
              </a:rPr>
              <a:t>.</a:t>
            </a:r>
          </a:p>
        </p:txBody>
      </p:sp>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8E66E19-CE11-4A00-BDD4-CFEA18D120A1}"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838200" y="475072"/>
            <a:ext cx="10515600" cy="590785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60CBCE6-62CA-4963-9B5E-51390EED46E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9062" y="6480507"/>
            <a:ext cx="435768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014538" y="367902"/>
            <a:ext cx="8043862" cy="603289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759798" y="2644170"/>
            <a:ext cx="6672404"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4">
                      <a:satMod val="175000"/>
                      <a:alpha val="40000"/>
                    </a:schemeClr>
                  </a:glow>
                </a:effectLst>
                <a:latin typeface="Broadway" panose="04040905080B02020502" pitchFamily="82" charset="0"/>
              </a:rPr>
              <a:t>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C’était</a:t>
            </a:r>
          </a:p>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9623147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422</TotalTime>
  <Words>701</Words>
  <Application>Microsoft Office PowerPoint</Application>
  <PresentationFormat>Grand écran</PresentationFormat>
  <Paragraphs>91</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45</cp:revision>
  <dcterms:created xsi:type="dcterms:W3CDTF">2021-06-28T12:17:30Z</dcterms:created>
  <dcterms:modified xsi:type="dcterms:W3CDTF">2021-07-01T18:16:10Z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