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71" r:id="rId3"/>
    <p:sldId id="259" r:id="rId4"/>
    <p:sldId id="260" r:id="rId5"/>
    <p:sldId id="264" r:id="rId6"/>
    <p:sldId id="273" r:id="rId7"/>
    <p:sldId id="274" r:id="rId8"/>
    <p:sldId id="262" r:id="rId9"/>
    <p:sldId id="261" r:id="rId10"/>
    <p:sldId id="263" r:id="rId11"/>
    <p:sldId id="272" r:id="rId12"/>
    <p:sldId id="265" r:id="rId13"/>
    <p:sldId id="267" r:id="rId14"/>
    <p:sldId id="266" r:id="rId15"/>
    <p:sldId id="268" r:id="rId16"/>
    <p:sldId id="269" r:id="rId17"/>
    <p:sldId id="270" r:id="rId18"/>
    <p:sldId id="257" r:id="rId19"/>
    <p:sldId id="275"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WMtHPBh6u9N0wwsDM5wbg==" hashData="81z6yGCkQdfL8Wps7xB2vsa34sLDGglKzYBsUCSDMS+BIWo45o30uegWD6MZJXnx02VYVkZacUPgSOZbcpIMu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74" d="100"/>
          <a:sy n="74" d="100"/>
        </p:scale>
        <p:origin x="90"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01/07/2021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4412616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33218858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2574891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17</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18</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19</a:t>
            </a:fld>
            <a:endParaRPr lang="fr-FR"/>
          </a:p>
        </p:txBody>
      </p:sp>
    </p:spTree>
    <p:extLst>
      <p:ext uri="{BB962C8B-B14F-4D97-AF65-F5344CB8AC3E}">
        <p14:creationId xmlns:p14="http://schemas.microsoft.com/office/powerpoint/2010/main" val="3067168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A4A67B1-EDD4-402C-B32F-C42954C2740A}"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347FB0-5724-491B-887A-781CBD47848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D8BA654-743B-4F1A-87D2-6D2CF0E0B5F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9BA9C04-D3C4-4604-AC0B-7BF9F1891FB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0F815E-CA75-4F21-950B-D3BB42E90ACB}" type="datetime1">
              <a:rPr lang="fr-FR" smtClean="0"/>
              <a:t>01/07/2021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3FBB9C6-1687-4775-8D15-1604F4474239}" type="datetime1">
              <a:rPr lang="fr-FR" smtClean="0"/>
              <a:t>01/07/2021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1782490-28C7-4475-AA06-998C3861B457}" type="datetime1">
              <a:rPr lang="fr-FR" smtClean="0"/>
              <a:t>01/07/2021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1E64A50-3FF2-4627-B99E-F0D2AD7FF76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A4C0F4C-4596-4A3E-92B7-177820CF9D97}"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03A086-6637-4A0B-9514-E83843493A2E}"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B77E18-8809-4F7D-8872-EDECF41F0F00}"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37000">
              <a:srgbClr val="00B050"/>
            </a:gs>
            <a:gs pos="89000">
              <a:schemeClr val="accent6">
                <a:lumMod val="60000"/>
                <a:lumOff val="40000"/>
              </a:schemeClr>
            </a:gs>
            <a:gs pos="79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6B359F-F8A2-435B-A8A0-0C5241216E6C}" type="datetime1">
              <a:rPr lang="fr-FR" smtClean="0"/>
              <a:t>01/07/2021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9ADC41-7DA7-42B4-81D4-10CC0BD3FE0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4299" y="6480508"/>
            <a:ext cx="4343401" cy="352757"/>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2209800" y="514350"/>
            <a:ext cx="7717562" cy="578817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Rectangle 7"/>
          <p:cNvSpPr/>
          <p:nvPr/>
        </p:nvSpPr>
        <p:spPr>
          <a:xfrm>
            <a:off x="2209800" y="3013501"/>
            <a:ext cx="7717562" cy="830997"/>
          </a:xfrm>
          <a:prstGeom prst="rect">
            <a:avLst/>
          </a:prstGeom>
        </p:spPr>
        <p:txBody>
          <a:bodyPr wrap="none">
            <a:spAutoFit/>
          </a:bodyPr>
          <a:lstStyle/>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N° </a:t>
            </a:r>
            <a:r>
              <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7</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9000">
        <p14:warp/>
        <p:sndAc>
          <p:stSnd loop="1">
            <p:snd r:embed="rId3" name="Biscaya - James Last.wav"/>
          </p:stSnd>
        </p:sndAc>
      </p:transition>
    </mc:Choice>
    <mc:Fallback>
      <p:transition spd="slow" advTm="19000">
        <p:fade/>
        <p:sndAc>
          <p:stSnd loop="1">
            <p:snd r:embed="rId3" name="Biscaya - James La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C9ED94-E053-4F9A-9390-92DAB821964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83831" y="6480507"/>
            <a:ext cx="4224337"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157413" y="605108"/>
            <a:ext cx="7972425" cy="5716078"/>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31EBAFB-70FA-42FF-8DB2-267C285B40C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48112" y="6480508"/>
            <a:ext cx="42957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650081" y="889843"/>
            <a:ext cx="10891837" cy="5078313"/>
          </a:xfrm>
          <a:prstGeom prst="rect">
            <a:avLst/>
          </a:prstGeom>
          <a:ln w="76200">
            <a:solidFill>
              <a:srgbClr val="FFC000"/>
            </a:solidFill>
          </a:ln>
        </p:spPr>
        <p:txBody>
          <a:bodyPr wrap="square">
            <a:spAutoFit/>
          </a:bodyPr>
          <a:lstStyle/>
          <a:p>
            <a:r>
              <a:rPr lang="fr-FR" sz="3600" dirty="0">
                <a:ln>
                  <a:solidFill>
                    <a:srgbClr val="FF0000"/>
                  </a:solidFill>
                </a:ln>
                <a:solidFill>
                  <a:schemeClr val="accent6">
                    <a:lumMod val="50000"/>
                  </a:schemeClr>
                </a:solidFill>
                <a:effectLst>
                  <a:glow rad="228600">
                    <a:schemeClr val="accent4">
                      <a:satMod val="175000"/>
                      <a:alpha val="40000"/>
                    </a:schemeClr>
                  </a:glow>
                </a:effectLst>
              </a:rPr>
              <a:t>Dixmude (en néerlandais </a:t>
            </a:r>
            <a:r>
              <a:rPr lang="fr-FR" sz="3600" dirty="0" err="1">
                <a:ln>
                  <a:solidFill>
                    <a:srgbClr val="FF0000"/>
                  </a:solidFill>
                </a:ln>
                <a:solidFill>
                  <a:schemeClr val="accent6">
                    <a:lumMod val="50000"/>
                  </a:schemeClr>
                </a:solidFill>
                <a:effectLst>
                  <a:glow rad="228600">
                    <a:schemeClr val="accent4">
                      <a:satMod val="175000"/>
                      <a:alpha val="40000"/>
                    </a:schemeClr>
                  </a:glow>
                </a:effectLst>
              </a:rPr>
              <a:t>Diksmuide</a:t>
            </a:r>
            <a:r>
              <a:rPr lang="fr-FR" sz="3600" dirty="0">
                <a:ln>
                  <a:solidFill>
                    <a:srgbClr val="FF0000"/>
                  </a:solidFill>
                </a:ln>
                <a:solidFill>
                  <a:schemeClr val="accent6">
                    <a:lumMod val="50000"/>
                  </a:schemeClr>
                </a:solidFill>
                <a:effectLst>
                  <a:glow rad="228600">
                    <a:schemeClr val="accent4">
                      <a:satMod val="175000"/>
                      <a:alpha val="40000"/>
                    </a:schemeClr>
                  </a:glow>
                </a:effectLst>
              </a:rPr>
              <a:t>) est une ville néerlandophone de Belgique située en Région flamande, chef-lieu d'arrondissement en province de Flandre-Occidentale. Elle compte environ 17 000 habitants.</a:t>
            </a:r>
          </a:p>
          <a:p>
            <a:endParaRPr lang="fr-FR" sz="3600" dirty="0">
              <a:ln>
                <a:solidFill>
                  <a:srgbClr val="FF0000"/>
                </a:solidFill>
              </a:ln>
              <a:solidFill>
                <a:schemeClr val="accent6">
                  <a:lumMod val="50000"/>
                </a:schemeClr>
              </a:solidFill>
              <a:effectLst>
                <a:glow rad="228600">
                  <a:schemeClr val="accent4">
                    <a:satMod val="175000"/>
                    <a:alpha val="40000"/>
                  </a:schemeClr>
                </a:glow>
              </a:effectLst>
            </a:endParaRPr>
          </a:p>
          <a:p>
            <a:r>
              <a:rPr lang="fr-FR" sz="3600" dirty="0">
                <a:ln>
                  <a:solidFill>
                    <a:srgbClr val="FF0000"/>
                  </a:solidFill>
                </a:ln>
                <a:solidFill>
                  <a:schemeClr val="accent6">
                    <a:lumMod val="50000"/>
                  </a:schemeClr>
                </a:solidFill>
                <a:effectLst>
                  <a:glow rad="228600">
                    <a:schemeClr val="accent4">
                      <a:satMod val="175000"/>
                      <a:alpha val="40000"/>
                    </a:schemeClr>
                  </a:glow>
                </a:effectLst>
              </a:rPr>
              <a:t>Elle est située sur l'Yser et a été l'objet d'affrontements sanglants lors de la bataille du front de l'Yser en 1914 lors de la Première Guerre mondiale. Elle a subi de graves dommages et a dû être entièrement reconstruite. </a:t>
            </a: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72A929-54E6-4F58-8DF6-F9784C627B8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171360" y="585788"/>
            <a:ext cx="11759964" cy="564356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p:cNvSpPr/>
          <p:nvPr/>
        </p:nvSpPr>
        <p:spPr>
          <a:xfrm>
            <a:off x="3387171" y="2767280"/>
            <a:ext cx="5465279" cy="1323439"/>
          </a:xfrm>
          <a:prstGeom prst="rect">
            <a:avLst/>
          </a:prstGeom>
        </p:spPr>
        <p:txBody>
          <a:bodyPr wrap="none">
            <a:spAutoFit/>
          </a:bodyPr>
          <a:lstStyle/>
          <a:p>
            <a:r>
              <a:rPr lang="fr-FR" sz="8000" b="1" dirty="0">
                <a:ln>
                  <a:solidFill>
                    <a:srgbClr val="FFC000"/>
                  </a:solidFill>
                </a:ln>
                <a:solidFill>
                  <a:srgbClr val="FF0000"/>
                </a:solidFill>
                <a:effectLst>
                  <a:glow rad="228600">
                    <a:schemeClr val="accent4">
                      <a:satMod val="175000"/>
                      <a:alpha val="40000"/>
                    </a:schemeClr>
                  </a:glow>
                </a:effectLst>
              </a:rPr>
              <a:t>Le </a:t>
            </a:r>
            <a:r>
              <a:rPr lang="fr-FR" sz="8000" b="1" dirty="0" err="1">
                <a:ln>
                  <a:solidFill>
                    <a:srgbClr val="FFC000"/>
                  </a:solidFill>
                </a:ln>
                <a:solidFill>
                  <a:srgbClr val="FF0000"/>
                </a:solidFill>
                <a:effectLst>
                  <a:glow rad="228600">
                    <a:schemeClr val="accent4">
                      <a:satMod val="175000"/>
                      <a:alpha val="40000"/>
                    </a:schemeClr>
                  </a:glow>
                </a:effectLst>
              </a:rPr>
              <a:t>Blankaart</a:t>
            </a:r>
            <a:endParaRPr lang="fr-FR" sz="8000" b="1" dirty="0">
              <a:ln>
                <a:solidFill>
                  <a:srgbClr val="FFC000"/>
                </a:solidFill>
              </a:ln>
              <a:solidFill>
                <a:srgbClr val="FF0000"/>
              </a:solidFill>
              <a:effectLst>
                <a:glow rad="228600">
                  <a:schemeClr val="accent4">
                    <a:satMod val="175000"/>
                    <a:alpha val="40000"/>
                  </a:schemeClr>
                </a:glow>
              </a:effectLst>
            </a:endParaRPr>
          </a:p>
        </p:txBody>
      </p:sp>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2">
                                            <p:txEl>
                                              <p:pRg st="0" end="0"/>
                                            </p:txEl>
                                          </p:spTgt>
                                        </p:tgtEl>
                                        <p:attrNameLst>
                                          <p:attrName>style.visibility</p:attrName>
                                        </p:attrNameLst>
                                      </p:cBhvr>
                                      <p:to>
                                        <p:strVal val="visible"/>
                                      </p:to>
                                    </p:set>
                                    <p:set>
                                      <p:cBhvr>
                                        <p:cTn id="14" dur="455" fill="hold">
                                          <p:stCondLst>
                                            <p:cond delay="0"/>
                                          </p:stCondLst>
                                        </p:cTn>
                                        <p:tgtEl>
                                          <p:spTgt spid="2">
                                            <p:txEl>
                                              <p:pRg st="0" end="0"/>
                                            </p:txEl>
                                          </p:spTgt>
                                        </p:tgtEl>
                                        <p:attrNameLst>
                                          <p:attrName>style.rotation</p:attrName>
                                        </p:attrNameLst>
                                      </p:cBhvr>
                                      <p:to>
                                        <p:strVal val="-45.0"/>
                                      </p:to>
                                    </p:set>
                                    <p:anim calcmode="lin" valueType="num">
                                      <p:cBhvr>
                                        <p:cTn id="15"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89AFDD-E3FF-49C3-BDAB-9C7B87C59AD6}"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281112" y="674400"/>
            <a:ext cx="9629775" cy="5509200"/>
          </a:xfrm>
          <a:prstGeom prst="rect">
            <a:avLst/>
          </a:prstGeom>
          <a:ln w="76200">
            <a:solidFill>
              <a:srgbClr val="FFFF00"/>
            </a:solidFill>
          </a:ln>
        </p:spPr>
        <p:txBody>
          <a:bodyPr wrap="square">
            <a:spAutoFit/>
          </a:bodyPr>
          <a:lstStyle/>
          <a:p>
            <a:r>
              <a:rPr lang="fr-FR" sz="3200" b="1" dirty="0">
                <a:ln>
                  <a:solidFill>
                    <a:srgbClr val="FFC000"/>
                  </a:solidFill>
                </a:ln>
                <a:solidFill>
                  <a:srgbClr val="FF0000"/>
                </a:solidFill>
                <a:effectLst>
                  <a:glow rad="228600">
                    <a:schemeClr val="accent4">
                      <a:satMod val="175000"/>
                      <a:alpha val="40000"/>
                    </a:schemeClr>
                  </a:glow>
                </a:effectLst>
              </a:rPr>
              <a:t>Depuis toujours, la région humide du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attire d'importantes concentrations d'oiseaux aquatiques. Les bas pâturages et prés de fauche constituent le décor dans lequel se dessine la promenade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Elle prend son départ au château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et traverse une succession de pâturages faisant partie de la réserve naturelle De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Le promeneur suit ensuite le cours de l'Yser sur une longue distance jusqu'au bassin réservoir De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Le chemin du retour passe par le quartier De </a:t>
            </a:r>
            <a:r>
              <a:rPr lang="fr-FR" sz="3200" b="1" dirty="0" err="1">
                <a:ln>
                  <a:solidFill>
                    <a:srgbClr val="FFC000"/>
                  </a:solidFill>
                </a:ln>
                <a:solidFill>
                  <a:srgbClr val="FF0000"/>
                </a:solidFill>
                <a:effectLst>
                  <a:glow rad="228600">
                    <a:schemeClr val="accent4">
                      <a:satMod val="175000"/>
                      <a:alpha val="40000"/>
                    </a:schemeClr>
                  </a:glow>
                </a:effectLst>
              </a:rPr>
              <a:t>Rhille</a:t>
            </a:r>
            <a:r>
              <a:rPr lang="fr-FR" sz="3200" b="1" dirty="0">
                <a:ln>
                  <a:solidFill>
                    <a:srgbClr val="FFC000"/>
                  </a:solidFill>
                </a:ln>
                <a:solidFill>
                  <a:srgbClr val="FF0000"/>
                </a:solidFill>
                <a:effectLst>
                  <a:glow rad="228600">
                    <a:schemeClr val="accent4">
                      <a:satMod val="175000"/>
                      <a:alpha val="40000"/>
                    </a:schemeClr>
                  </a:glow>
                </a:effectLst>
              </a:rPr>
              <a:t> et le centre ADEPS qui porte le même nom.</a:t>
            </a: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7FFC0CE3-7008-4594-9869-6BF335417DC7}"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553831" y="757238"/>
            <a:ext cx="11144250" cy="53149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9942459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D4A1AE1C-2D2C-4E79-A106-1CC00C53688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933700" y="1997839"/>
            <a:ext cx="6096000" cy="2862322"/>
          </a:xfrm>
          <a:prstGeom prst="rect">
            <a:avLst/>
          </a:prstGeom>
          <a:ln w="76200">
            <a:solidFill>
              <a:srgbClr val="FFFF00"/>
            </a:solidFill>
          </a:ln>
        </p:spPr>
        <p:txBody>
          <a:bodyPr>
            <a:spAutoFit/>
          </a:bodyPr>
          <a:lstStyle/>
          <a:p>
            <a:r>
              <a:rPr lang="fr-FR" sz="3600" b="1" dirty="0">
                <a:ln>
                  <a:solidFill>
                    <a:srgbClr val="FFC000"/>
                  </a:solidFill>
                </a:ln>
                <a:solidFill>
                  <a:srgbClr val="FF0000"/>
                </a:solidFill>
                <a:effectLst>
                  <a:glow rad="228600">
                    <a:schemeClr val="accent4">
                      <a:satMod val="175000"/>
                      <a:alpha val="40000"/>
                    </a:schemeClr>
                  </a:glow>
                </a:effectLst>
              </a:rPr>
              <a:t>Superbe endroit , un lieu de découvertes et de moment en famille pour l observation à recommander pour tt passionné </a:t>
            </a:r>
          </a:p>
        </p:txBody>
      </p:sp>
    </p:spTree>
    <p:extLst>
      <p:ext uri="{BB962C8B-B14F-4D97-AF65-F5344CB8AC3E}">
        <p14:creationId xmlns:p14="http://schemas.microsoft.com/office/powerpoint/2010/main" val="2956723070"/>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596F83-3EF4-4FDC-B1EA-890E1A83E24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928812" y="583116"/>
            <a:ext cx="8372475" cy="571778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35EC6F1-154D-453C-B253-2DFF63E2AB7C}"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3386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047750" y="314326"/>
            <a:ext cx="10096500" cy="6001643"/>
          </a:xfrm>
          <a:prstGeom prst="rect">
            <a:avLst/>
          </a:prstGeom>
          <a:ln w="76200">
            <a:solidFill>
              <a:srgbClr val="FFFF00"/>
            </a:solidFill>
          </a:ln>
        </p:spPr>
        <p:txBody>
          <a:bodyPr wrap="square">
            <a:spAutoFit/>
          </a:bodyPr>
          <a:lstStyle/>
          <a:p>
            <a:r>
              <a:rPr lang="fr-FR" sz="3200" b="1" dirty="0">
                <a:ln>
                  <a:solidFill>
                    <a:srgbClr val="FFC000"/>
                  </a:solidFill>
                </a:ln>
                <a:solidFill>
                  <a:srgbClr val="FF0000"/>
                </a:solidFill>
                <a:effectLst>
                  <a:glow rad="228600">
                    <a:schemeClr val="accent4">
                      <a:satMod val="175000"/>
                      <a:alpha val="40000"/>
                    </a:schemeClr>
                  </a:glow>
                </a:effectLst>
              </a:rPr>
              <a:t>Pleins d'enthousiasme avant de découvrir cet endroit, sa faune et sa flore, nous avons été très déçus. Tout d'abord, aucune info en français ou anglais, un vrai problème pour se repérer. Tout d'abord, nous avons trouvé le parcours sans grand intérêt mais très bien fléché, par la suite, les différents parcours ne sont pas différenciés et là les vrais problèmes se posent. A plusieurs reprises, nous avons demandé le trajet et les autochtones n'ont pas su nous renseigner au vu du plan. Nous avons été contraints de revenir sur nos pas de crainte de ne pas se retrouver au bon endroit.</a:t>
            </a:r>
          </a:p>
          <a:p>
            <a:r>
              <a:rPr lang="fr-FR" sz="3200" b="1" dirty="0">
                <a:ln>
                  <a:solidFill>
                    <a:srgbClr val="FFC000"/>
                  </a:solidFill>
                </a:ln>
                <a:solidFill>
                  <a:srgbClr val="FF0000"/>
                </a:solidFill>
                <a:effectLst>
                  <a:glow rad="228600">
                    <a:schemeClr val="accent4">
                      <a:satMod val="175000"/>
                      <a:alpha val="40000"/>
                    </a:schemeClr>
                  </a:glow>
                </a:effectLst>
              </a:rPr>
              <a:t>Peu d'oiseaux, peu de flore..</a:t>
            </a: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9A10CCE1-FD80-423A-88C6-53C8366B676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0138" y="565248"/>
            <a:ext cx="10086975" cy="567392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80C0E4A-9F23-40BE-97F0-B2AA04E132F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338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62025" y="1166842"/>
            <a:ext cx="10287000" cy="4524315"/>
          </a:xfrm>
          <a:prstGeom prst="rect">
            <a:avLst/>
          </a:prstGeom>
          <a:ln w="76200">
            <a:solidFill>
              <a:srgbClr val="FFFF00"/>
            </a:solidFill>
          </a:ln>
        </p:spPr>
        <p:txBody>
          <a:bodyPr wrap="square">
            <a:spAutoFit/>
          </a:bodyPr>
          <a:lstStyle/>
          <a:p>
            <a:r>
              <a:rPr lang="fr-FR" sz="3200" b="1" dirty="0">
                <a:ln>
                  <a:solidFill>
                    <a:srgbClr val="FFC000"/>
                  </a:solidFill>
                </a:ln>
                <a:solidFill>
                  <a:srgbClr val="FF0000"/>
                </a:solidFill>
                <a:effectLst>
                  <a:glow rad="228600">
                    <a:schemeClr val="accent4">
                      <a:satMod val="175000"/>
                      <a:alpha val="40000"/>
                    </a:schemeClr>
                  </a:glow>
                </a:effectLst>
              </a:rPr>
              <a:t>Superbe réserve naturelle et un calme absolu, et à faire à </a:t>
            </a:r>
            <a:r>
              <a:rPr lang="fr-FR" sz="3200" b="1" dirty="0" err="1">
                <a:ln>
                  <a:solidFill>
                    <a:srgbClr val="FFC000"/>
                  </a:solidFill>
                </a:ln>
                <a:solidFill>
                  <a:srgbClr val="FF0000"/>
                </a:solidFill>
                <a:effectLst>
                  <a:glow rad="228600">
                    <a:schemeClr val="accent4">
                      <a:satMod val="175000"/>
                      <a:alpha val="40000"/>
                    </a:schemeClr>
                  </a:glow>
                </a:effectLst>
              </a:rPr>
              <a:t>plusieures</a:t>
            </a:r>
            <a:r>
              <a:rPr lang="fr-FR" sz="3200" b="1" dirty="0">
                <a:ln>
                  <a:solidFill>
                    <a:srgbClr val="FFC000"/>
                  </a:solidFill>
                </a:ln>
                <a:solidFill>
                  <a:srgbClr val="FF0000"/>
                </a:solidFill>
                <a:effectLst>
                  <a:glow rad="228600">
                    <a:schemeClr val="accent4">
                      <a:satMod val="175000"/>
                      <a:alpha val="40000"/>
                    </a:schemeClr>
                  </a:glow>
                </a:effectLst>
              </a:rPr>
              <a:t> saisons pour observer les oiseaux, oies etc...</a:t>
            </a:r>
          </a:p>
          <a:p>
            <a:r>
              <a:rPr lang="fr-FR" sz="3200" b="1" dirty="0">
                <a:ln>
                  <a:solidFill>
                    <a:srgbClr val="FFC000"/>
                  </a:solidFill>
                </a:ln>
                <a:solidFill>
                  <a:srgbClr val="FF0000"/>
                </a:solidFill>
                <a:effectLst>
                  <a:glow rad="228600">
                    <a:schemeClr val="accent4">
                      <a:satMod val="175000"/>
                      <a:alpha val="40000"/>
                    </a:schemeClr>
                  </a:glow>
                </a:effectLst>
              </a:rPr>
              <a:t>Selon les saisons, prévoir des bottes car dans les Polders-- niveau 200 mètres sous la mer--il peut avoir des inondations assez fréquentes bien sûr!</a:t>
            </a:r>
          </a:p>
          <a:p>
            <a:endParaRPr lang="fr-FR" sz="3200" b="1" dirty="0">
              <a:ln>
                <a:solidFill>
                  <a:srgbClr val="FFC000"/>
                </a:solidFill>
              </a:ln>
              <a:solidFill>
                <a:srgbClr val="FF0000"/>
              </a:solidFill>
              <a:effectLst>
                <a:glow rad="228600">
                  <a:schemeClr val="accent4">
                    <a:satMod val="175000"/>
                    <a:alpha val="40000"/>
                  </a:schemeClr>
                </a:glow>
              </a:effectLst>
            </a:endParaRPr>
          </a:p>
          <a:p>
            <a:r>
              <a:rPr lang="fr-FR" sz="3200" b="1" dirty="0">
                <a:ln>
                  <a:solidFill>
                    <a:srgbClr val="FFC000"/>
                  </a:solidFill>
                </a:ln>
                <a:solidFill>
                  <a:srgbClr val="FF0000"/>
                </a:solidFill>
                <a:effectLst>
                  <a:glow rad="228600">
                    <a:schemeClr val="accent4">
                      <a:satMod val="175000"/>
                      <a:alpha val="40000"/>
                    </a:schemeClr>
                  </a:glow>
                </a:effectLst>
              </a:rPr>
              <a:t>Début du parcours en partant du </a:t>
            </a:r>
            <a:r>
              <a:rPr lang="fr-FR" sz="3200" b="1" dirty="0" err="1">
                <a:ln>
                  <a:solidFill>
                    <a:srgbClr val="FFC000"/>
                  </a:solidFill>
                </a:ln>
                <a:solidFill>
                  <a:srgbClr val="FF0000"/>
                </a:solidFill>
                <a:effectLst>
                  <a:glow rad="228600">
                    <a:schemeClr val="accent4">
                      <a:satMod val="175000"/>
                      <a:alpha val="40000"/>
                    </a:schemeClr>
                  </a:glow>
                </a:effectLst>
              </a:rPr>
              <a:t>chateau,qui</a:t>
            </a:r>
            <a:r>
              <a:rPr lang="fr-FR" sz="3200" b="1" dirty="0">
                <a:ln>
                  <a:solidFill>
                    <a:srgbClr val="FFC000"/>
                  </a:solidFill>
                </a:ln>
                <a:solidFill>
                  <a:srgbClr val="FF0000"/>
                </a:solidFill>
                <a:effectLst>
                  <a:glow rad="228600">
                    <a:schemeClr val="accent4">
                      <a:satMod val="175000"/>
                      <a:alpha val="40000"/>
                    </a:schemeClr>
                  </a:glow>
                </a:effectLst>
              </a:rPr>
              <a:t> est vraiment beau et ensuite quelques mares avec </a:t>
            </a:r>
            <a:r>
              <a:rPr lang="fr-FR" sz="3200" b="1" dirty="0" err="1">
                <a:ln>
                  <a:solidFill>
                    <a:srgbClr val="FFC000"/>
                  </a:solidFill>
                </a:ln>
                <a:solidFill>
                  <a:srgbClr val="FF0000"/>
                </a:solidFill>
                <a:effectLst>
                  <a:glow rad="228600">
                    <a:schemeClr val="accent4">
                      <a:satMod val="175000"/>
                      <a:alpha val="40000"/>
                    </a:schemeClr>
                  </a:glow>
                </a:effectLst>
              </a:rPr>
              <a:t>ménuphars</a:t>
            </a:r>
            <a:r>
              <a:rPr lang="fr-FR" sz="3200" b="1" dirty="0">
                <a:ln>
                  <a:solidFill>
                    <a:srgbClr val="FFC000"/>
                  </a:solidFill>
                </a:ln>
                <a:solidFill>
                  <a:srgbClr val="FF0000"/>
                </a:solidFill>
                <a:effectLst>
                  <a:glow rad="228600">
                    <a:schemeClr val="accent4">
                      <a:satMod val="175000"/>
                      <a:alpha val="40000"/>
                    </a:schemeClr>
                  </a:glow>
                </a:effectLst>
              </a:rPr>
              <a:t> sur notre chemin et aussi des cabanes observatoires!</a:t>
            </a:r>
          </a:p>
        </p:txBody>
      </p:sp>
    </p:spTree>
    <p:extLst>
      <p:ext uri="{BB962C8B-B14F-4D97-AF65-F5344CB8AC3E}">
        <p14:creationId xmlns:p14="http://schemas.microsoft.com/office/powerpoint/2010/main" val="3579351829"/>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par>
                                <p:cTn id="19" presetID="41" presetClass="entr" presetSubtype="0" fill="hold" nodeType="withEffect">
                                  <p:stCondLst>
                                    <p:cond delay="0"/>
                                  </p:stCondLst>
                                  <p:iterate type="lt">
                                    <p:tmPct val="10000"/>
                                  </p:iterate>
                                  <p:childTnLst>
                                    <p:set>
                                      <p:cBhvr>
                                        <p:cTn id="20" dur="1" fill="hold">
                                          <p:stCondLst>
                                            <p:cond delay="0"/>
                                          </p:stCondLst>
                                        </p:cTn>
                                        <p:tgtEl>
                                          <p:spTgt spid="2">
                                            <p:txEl>
                                              <p:pRg st="1" end="1"/>
                                            </p:txEl>
                                          </p:spTgt>
                                        </p:tgtEl>
                                        <p:attrNameLst>
                                          <p:attrName>style.visibility</p:attrName>
                                        </p:attrNameLst>
                                      </p:cBhvr>
                                      <p:to>
                                        <p:strVal val="visible"/>
                                      </p:to>
                                    </p:set>
                                    <p:anim calcmode="lin" valueType="num">
                                      <p:cBhvr>
                                        <p:cTn id="21"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3" end="3"/>
                                            </p:txEl>
                                          </p:spTgt>
                                        </p:tgtEl>
                                        <p:attrNameLst>
                                          <p:attrName>style.visibility</p:attrName>
                                        </p:attrNameLst>
                                      </p:cBhvr>
                                      <p:to>
                                        <p:strVal val="visible"/>
                                      </p:to>
                                    </p:set>
                                    <p:anim calcmode="lin" valueType="num">
                                      <p:cBhvr>
                                        <p:cTn id="30" dur="50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CBC9AD-0CC3-469C-B960-FB4D0621C6C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195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243138" y="543073"/>
            <a:ext cx="7572375" cy="567197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46442BE-96D1-4E2F-930D-4788B300DC4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138237" y="674400"/>
            <a:ext cx="9915525" cy="5509200"/>
          </a:xfrm>
          <a:prstGeom prst="rect">
            <a:avLst/>
          </a:prstGeom>
          <a:ln w="76200">
            <a:solidFill>
              <a:srgbClr val="FFFF00"/>
            </a:solidFill>
          </a:ln>
        </p:spPr>
        <p:txBody>
          <a:bodyPr wrap="square">
            <a:spAutoFit/>
          </a:bodyPr>
          <a:lstStyle/>
          <a:p>
            <a:r>
              <a:rPr lang="fr-FR" sz="3200" b="1" dirty="0">
                <a:solidFill>
                  <a:srgbClr val="FF0000"/>
                </a:solidFill>
                <a:effectLst>
                  <a:glow rad="228600">
                    <a:schemeClr val="accent4">
                      <a:satMod val="175000"/>
                      <a:alpha val="40000"/>
                    </a:schemeClr>
                  </a:glow>
                </a:effectLst>
              </a:rPr>
              <a:t>Un magnifique endroit au départ du château, ou tout est baliser pour vous balader, y trouver et y entendre de superbe bruits, ainsi oiseaux, canard et oies s'y retrouve dans cette réserve géante et préserver ...</a:t>
            </a:r>
          </a:p>
          <a:p>
            <a:r>
              <a:rPr lang="fr-FR" sz="3200" b="1" dirty="0">
                <a:solidFill>
                  <a:srgbClr val="FF0000"/>
                </a:solidFill>
                <a:effectLst>
                  <a:glow rad="228600">
                    <a:schemeClr val="accent4">
                      <a:satMod val="175000"/>
                      <a:alpha val="40000"/>
                    </a:schemeClr>
                  </a:glow>
                </a:effectLst>
              </a:rPr>
              <a:t>Des postes d'observations vous permette d'admirer le plan d'eau.</a:t>
            </a:r>
          </a:p>
          <a:p>
            <a:r>
              <a:rPr lang="fr-FR" sz="3200" b="1" dirty="0">
                <a:solidFill>
                  <a:srgbClr val="FF0000"/>
                </a:solidFill>
                <a:effectLst>
                  <a:glow rad="228600">
                    <a:schemeClr val="accent4">
                      <a:satMod val="175000"/>
                      <a:alpha val="40000"/>
                    </a:schemeClr>
                  </a:glow>
                </a:effectLst>
              </a:rPr>
              <a:t>Des pâtures ouvertes vous amène vers d'autres petits coins.. Prévoir les bottes!!!! 😉</a:t>
            </a:r>
          </a:p>
          <a:p>
            <a:r>
              <a:rPr lang="fr-FR" sz="3200" b="1" dirty="0">
                <a:solidFill>
                  <a:srgbClr val="FF0000"/>
                </a:solidFill>
                <a:effectLst>
                  <a:glow rad="228600">
                    <a:schemeClr val="accent4">
                      <a:satMod val="175000"/>
                      <a:alpha val="40000"/>
                    </a:schemeClr>
                  </a:glow>
                </a:effectLst>
              </a:rPr>
              <a:t>N'ayant pas pu tout faire par manque de temps.. Nous y retournerons quant il fera bien froid pour voir d'autres espèces durant la migration. </a:t>
            </a: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2">
                                            <p:txEl>
                                              <p:pRg st="2" end="2"/>
                                            </p:txEl>
                                          </p:spTgt>
                                        </p:tgtEl>
                                        <p:attrNameLst>
                                          <p:attrName>style.visibility</p:attrName>
                                        </p:attrNameLst>
                                      </p:cBhvr>
                                      <p:to>
                                        <p:strVal val="visible"/>
                                      </p:to>
                                    </p:set>
                                    <p:anim calcmode="lin" valueType="num">
                                      <p:cBhvr>
                                        <p:cTn id="32"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41" presetClass="entr" presetSubtype="0" fill="hold" nodeType="clickEffect">
                                  <p:stCondLst>
                                    <p:cond delay="0"/>
                                  </p:stCondLst>
                                  <p:iterate type="lt">
                                    <p:tmPct val="10000"/>
                                  </p:iterate>
                                  <p:childTnLst>
                                    <p:set>
                                      <p:cBhvr>
                                        <p:cTn id="40" dur="1" fill="hold">
                                          <p:stCondLst>
                                            <p:cond delay="0"/>
                                          </p:stCondLst>
                                        </p:cTn>
                                        <p:tgtEl>
                                          <p:spTgt spid="2">
                                            <p:txEl>
                                              <p:pRg st="3" end="3"/>
                                            </p:txEl>
                                          </p:spTgt>
                                        </p:tgtEl>
                                        <p:attrNameLst>
                                          <p:attrName>style.visibility</p:attrName>
                                        </p:attrNameLst>
                                      </p:cBhvr>
                                      <p:to>
                                        <p:strVal val="visible"/>
                                      </p:to>
                                    </p:set>
                                    <p:anim calcmode="lin" valueType="num">
                                      <p:cBhvr>
                                        <p:cTn id="41" dur="50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43" dur="50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3AAA85A9-4F75-48FB-88C5-1226DFA28D35}"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2481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14574" y="553640"/>
            <a:ext cx="7615239" cy="571142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515A56D-4852-453D-89AE-8CE3D3C8490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4813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676525" y="889843"/>
            <a:ext cx="6872287" cy="5078313"/>
          </a:xfrm>
          <a:prstGeom prst="rect">
            <a:avLst/>
          </a:prstGeom>
          <a:ln w="76200">
            <a:solidFill>
              <a:srgbClr val="FFFF00"/>
            </a:solidFill>
          </a:ln>
        </p:spPr>
        <p:txBody>
          <a:bodyPr wrap="square">
            <a:spAutoFit/>
          </a:bodyPr>
          <a:lstStyle/>
          <a:p>
            <a:r>
              <a:rPr lang="fr-FR" sz="3600" dirty="0">
                <a:ln>
                  <a:solidFill>
                    <a:srgbClr val="FFC000"/>
                  </a:solidFill>
                </a:ln>
                <a:solidFill>
                  <a:srgbClr val="FF0000"/>
                </a:solidFill>
                <a:effectLst>
                  <a:glow rad="228600">
                    <a:schemeClr val="accent4">
                      <a:satMod val="175000"/>
                      <a:alpha val="40000"/>
                    </a:schemeClr>
                  </a:glow>
                </a:effectLst>
              </a:rPr>
              <a:t>à </a:t>
            </a:r>
            <a:r>
              <a:rPr lang="fr-FR" sz="3600" dirty="0" err="1">
                <a:ln>
                  <a:solidFill>
                    <a:srgbClr val="FFC000"/>
                  </a:solidFill>
                </a:ln>
                <a:solidFill>
                  <a:srgbClr val="FF0000"/>
                </a:solidFill>
                <a:effectLst>
                  <a:glow rad="228600">
                    <a:schemeClr val="accent4">
                      <a:satMod val="175000"/>
                      <a:alpha val="40000"/>
                    </a:schemeClr>
                  </a:glow>
                </a:effectLst>
              </a:rPr>
              <a:t>wouten</a:t>
            </a:r>
            <a:r>
              <a:rPr lang="fr-FR" sz="3600" dirty="0">
                <a:ln>
                  <a:solidFill>
                    <a:srgbClr val="FFC000"/>
                  </a:solidFill>
                </a:ln>
                <a:solidFill>
                  <a:srgbClr val="FF0000"/>
                </a:solidFill>
                <a:effectLst>
                  <a:glow rad="228600">
                    <a:schemeClr val="accent4">
                      <a:satMod val="175000"/>
                      <a:alpha val="40000"/>
                    </a:schemeClr>
                  </a:glow>
                </a:effectLst>
              </a:rPr>
              <a:t> ,en arrivant avant </a:t>
            </a:r>
            <a:r>
              <a:rPr lang="fr-FR" sz="3600" dirty="0" err="1">
                <a:ln>
                  <a:solidFill>
                    <a:srgbClr val="FFC000"/>
                  </a:solidFill>
                </a:ln>
                <a:solidFill>
                  <a:srgbClr val="FF0000"/>
                </a:solidFill>
                <a:effectLst>
                  <a:glow rad="228600">
                    <a:schemeClr val="accent4">
                      <a:satMod val="175000"/>
                      <a:alpha val="40000"/>
                    </a:schemeClr>
                  </a:glow>
                </a:effectLst>
              </a:rPr>
              <a:t>diksmuide</a:t>
            </a:r>
            <a:r>
              <a:rPr lang="fr-FR" sz="3600" dirty="0">
                <a:ln>
                  <a:solidFill>
                    <a:srgbClr val="FFC000"/>
                  </a:solidFill>
                </a:ln>
                <a:solidFill>
                  <a:srgbClr val="FF0000"/>
                </a:solidFill>
                <a:effectLst>
                  <a:glow rad="228600">
                    <a:schemeClr val="accent4">
                      <a:satMod val="175000"/>
                      <a:alpha val="40000"/>
                    </a:schemeClr>
                  </a:glow>
                </a:effectLst>
              </a:rPr>
              <a:t> se trouve la </a:t>
            </a:r>
            <a:r>
              <a:rPr lang="fr-FR" sz="3600" dirty="0" err="1">
                <a:ln>
                  <a:solidFill>
                    <a:srgbClr val="FFC000"/>
                  </a:solidFill>
                </a:ln>
                <a:solidFill>
                  <a:srgbClr val="FF0000"/>
                </a:solidFill>
                <a:effectLst>
                  <a:glow rad="228600">
                    <a:schemeClr val="accent4">
                      <a:satMod val="175000"/>
                      <a:alpha val="40000"/>
                    </a:schemeClr>
                  </a:glow>
                </a:effectLst>
              </a:rPr>
              <a:t>reserve</a:t>
            </a:r>
            <a:r>
              <a:rPr lang="fr-FR" sz="3600" dirty="0">
                <a:ln>
                  <a:solidFill>
                    <a:srgbClr val="FFC000"/>
                  </a:solidFill>
                </a:ln>
                <a:solidFill>
                  <a:srgbClr val="FF0000"/>
                </a:solidFill>
                <a:effectLst>
                  <a:glow rad="228600">
                    <a:schemeClr val="accent4">
                      <a:satMod val="175000"/>
                      <a:alpha val="40000"/>
                    </a:schemeClr>
                  </a:glow>
                </a:effectLst>
              </a:rPr>
              <a:t> de </a:t>
            </a:r>
            <a:r>
              <a:rPr lang="fr-FR" sz="3600" dirty="0" err="1">
                <a:ln>
                  <a:solidFill>
                    <a:srgbClr val="FFC000"/>
                  </a:solidFill>
                </a:ln>
                <a:solidFill>
                  <a:srgbClr val="FF0000"/>
                </a:solidFill>
                <a:effectLst>
                  <a:glow rad="228600">
                    <a:schemeClr val="accent4">
                      <a:satMod val="175000"/>
                      <a:alpha val="40000"/>
                    </a:schemeClr>
                  </a:glow>
                </a:effectLst>
              </a:rPr>
              <a:t>blankaart</a:t>
            </a:r>
            <a:r>
              <a:rPr lang="fr-FR" sz="3600" dirty="0">
                <a:ln>
                  <a:solidFill>
                    <a:srgbClr val="FFC000"/>
                  </a:solidFill>
                </a:ln>
                <a:solidFill>
                  <a:srgbClr val="FF0000"/>
                </a:solidFill>
                <a:effectLst>
                  <a:glow rad="228600">
                    <a:schemeClr val="accent4">
                      <a:satMod val="175000"/>
                      <a:alpha val="40000"/>
                    </a:schemeClr>
                  </a:glow>
                </a:effectLst>
              </a:rPr>
              <a:t> ,accès </a:t>
            </a:r>
            <a:r>
              <a:rPr lang="fr-FR" sz="3600" dirty="0" err="1">
                <a:ln>
                  <a:solidFill>
                    <a:srgbClr val="FFC000"/>
                  </a:solidFill>
                </a:ln>
                <a:solidFill>
                  <a:srgbClr val="FF0000"/>
                </a:solidFill>
                <a:effectLst>
                  <a:glow rad="228600">
                    <a:schemeClr val="accent4">
                      <a:satMod val="175000"/>
                      <a:alpha val="40000"/>
                    </a:schemeClr>
                  </a:glow>
                </a:effectLst>
              </a:rPr>
              <a:t>gratuit,promenade</a:t>
            </a:r>
            <a:r>
              <a:rPr lang="fr-FR" sz="3600" dirty="0">
                <a:ln>
                  <a:solidFill>
                    <a:srgbClr val="FFC000"/>
                  </a:solidFill>
                </a:ln>
                <a:solidFill>
                  <a:srgbClr val="FF0000"/>
                </a:solidFill>
                <a:effectLst>
                  <a:glow rad="228600">
                    <a:schemeClr val="accent4">
                      <a:satMod val="175000"/>
                      <a:alpha val="40000"/>
                    </a:schemeClr>
                  </a:glow>
                </a:effectLst>
              </a:rPr>
              <a:t> le long de sentier balisé ,superbe </a:t>
            </a:r>
            <a:r>
              <a:rPr lang="fr-FR" sz="3600" dirty="0" err="1">
                <a:ln>
                  <a:solidFill>
                    <a:srgbClr val="FFC000"/>
                  </a:solidFill>
                </a:ln>
                <a:solidFill>
                  <a:srgbClr val="FF0000"/>
                </a:solidFill>
                <a:effectLst>
                  <a:glow rad="228600">
                    <a:schemeClr val="accent4">
                      <a:satMod val="175000"/>
                      <a:alpha val="40000"/>
                    </a:schemeClr>
                  </a:glow>
                </a:effectLst>
              </a:rPr>
              <a:t>reserve</a:t>
            </a:r>
            <a:r>
              <a:rPr lang="fr-FR" sz="3600" dirty="0">
                <a:ln>
                  <a:solidFill>
                    <a:srgbClr val="FFC000"/>
                  </a:solidFill>
                </a:ln>
                <a:solidFill>
                  <a:srgbClr val="FF0000"/>
                </a:solidFill>
                <a:effectLst>
                  <a:glow rad="228600">
                    <a:schemeClr val="accent4">
                      <a:satMod val="175000"/>
                      <a:alpha val="40000"/>
                    </a:schemeClr>
                  </a:glow>
                </a:effectLst>
              </a:rPr>
              <a:t> naturelle avec point d'observation pour voir les oiseaux sur le lac ,calme ,beauté du site ,a voir absolument si vous êtes dans la région</a:t>
            </a:r>
          </a:p>
        </p:txBody>
      </p:sp>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47521BA7-8ADB-47EC-B34F-F91BB2FFF60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3386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43074" y="577848"/>
            <a:ext cx="8629651" cy="575310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2FD1FB8-82F8-44EC-B85D-8F1DBA595E6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450056" y="428178"/>
            <a:ext cx="11291887" cy="6001643"/>
          </a:xfrm>
          <a:prstGeom prst="rect">
            <a:avLst/>
          </a:prstGeom>
          <a:ln w="76200">
            <a:solidFill>
              <a:srgbClr val="FFFF00"/>
            </a:solidFill>
          </a:ln>
        </p:spPr>
        <p:txBody>
          <a:bodyPr wrap="square">
            <a:spAutoFit/>
          </a:bodyPr>
          <a:lstStyle/>
          <a:p>
            <a:r>
              <a:rPr lang="fr-FR" sz="3200" b="1" dirty="0">
                <a:ln>
                  <a:solidFill>
                    <a:srgbClr val="FFC000"/>
                  </a:solidFill>
                </a:ln>
                <a:solidFill>
                  <a:srgbClr val="FF0000"/>
                </a:solidFill>
                <a:effectLst>
                  <a:glow rad="228600">
                    <a:schemeClr val="accent4">
                      <a:satMod val="175000"/>
                      <a:alpha val="40000"/>
                    </a:schemeClr>
                  </a:glow>
                </a:effectLst>
              </a:rPr>
              <a:t>Promenade en famille a la </a:t>
            </a:r>
            <a:r>
              <a:rPr lang="fr-FR" sz="3200" b="1" dirty="0" err="1">
                <a:ln>
                  <a:solidFill>
                    <a:srgbClr val="FFC000"/>
                  </a:solidFill>
                </a:ln>
                <a:solidFill>
                  <a:srgbClr val="FF0000"/>
                </a:solidFill>
                <a:effectLst>
                  <a:glow rad="228600">
                    <a:schemeClr val="accent4">
                      <a:satMod val="175000"/>
                      <a:alpha val="40000"/>
                    </a:schemeClr>
                  </a:glow>
                </a:effectLst>
              </a:rPr>
              <a:t>reserve</a:t>
            </a:r>
            <a:r>
              <a:rPr lang="fr-FR" sz="3200" b="1" dirty="0">
                <a:ln>
                  <a:solidFill>
                    <a:srgbClr val="FFC000"/>
                  </a:solidFill>
                </a:ln>
                <a:solidFill>
                  <a:srgbClr val="FF0000"/>
                </a:solidFill>
                <a:effectLst>
                  <a:glow rad="228600">
                    <a:schemeClr val="accent4">
                      <a:satMod val="175000"/>
                      <a:alpha val="40000"/>
                    </a:schemeClr>
                  </a:glow>
                </a:effectLst>
              </a:rPr>
              <a:t> du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sans fusil </a:t>
            </a:r>
            <a:r>
              <a:rPr lang="fr-FR" sz="3200" b="1" dirty="0" err="1">
                <a:ln>
                  <a:solidFill>
                    <a:srgbClr val="FFC000"/>
                  </a:solidFill>
                </a:ln>
                <a:solidFill>
                  <a:srgbClr val="FF0000"/>
                </a:solidFill>
                <a:effectLst>
                  <a:glow rad="228600">
                    <a:schemeClr val="accent4">
                      <a:satMod val="175000"/>
                      <a:alpha val="40000"/>
                    </a:schemeClr>
                  </a:glow>
                </a:effectLst>
              </a:rPr>
              <a:t>biensur</a:t>
            </a:r>
            <a:r>
              <a:rPr lang="fr-FR" sz="3200" b="1" dirty="0">
                <a:ln>
                  <a:solidFill>
                    <a:srgbClr val="FFC000"/>
                  </a:solidFill>
                </a:ln>
                <a:solidFill>
                  <a:srgbClr val="FF0000"/>
                </a:solidFill>
                <a:effectLst>
                  <a:glow rad="228600">
                    <a:schemeClr val="accent4">
                      <a:satMod val="175000"/>
                      <a:alpha val="40000"/>
                    </a:schemeClr>
                  </a:glow>
                </a:effectLst>
              </a:rPr>
              <a:t> mais avec une bonne paire de jumelles! dans ce que j'ai pu observer, grosse </a:t>
            </a:r>
            <a:r>
              <a:rPr lang="fr-FR" sz="3200" b="1" dirty="0" err="1">
                <a:ln>
                  <a:solidFill>
                    <a:srgbClr val="FFC000"/>
                  </a:solidFill>
                </a:ln>
                <a:solidFill>
                  <a:srgbClr val="FF0000"/>
                </a:solidFill>
                <a:effectLst>
                  <a:glow rad="228600">
                    <a:schemeClr val="accent4">
                      <a:satMod val="175000"/>
                      <a:alpha val="40000"/>
                    </a:schemeClr>
                  </a:glow>
                </a:effectLst>
              </a:rPr>
              <a:t>presence</a:t>
            </a:r>
            <a:r>
              <a:rPr lang="fr-FR" sz="3200" b="1" dirty="0">
                <a:ln>
                  <a:solidFill>
                    <a:srgbClr val="FFC000"/>
                  </a:solidFill>
                </a:ln>
                <a:solidFill>
                  <a:srgbClr val="FF0000"/>
                </a:solidFill>
                <a:effectLst>
                  <a:glow rad="228600">
                    <a:schemeClr val="accent4">
                      <a:satMod val="175000"/>
                      <a:alpha val="40000"/>
                    </a:schemeClr>
                  </a:glow>
                </a:effectLst>
              </a:rPr>
              <a:t> de colvert (1000 environ), quelques pilets (100 environ), quelques sarcelles (50 environ),quelques souchets (30 environ), et une bande de 10siffleurs(les hivernants ne sont pas encore la...). au niveau des oies, observation d'oies d'</a:t>
            </a:r>
            <a:r>
              <a:rPr lang="fr-FR" sz="3200" b="1" dirty="0" err="1">
                <a:ln>
                  <a:solidFill>
                    <a:srgbClr val="FFC000"/>
                  </a:solidFill>
                </a:ln>
                <a:solidFill>
                  <a:srgbClr val="FF0000"/>
                </a:solidFill>
                <a:effectLst>
                  <a:glow rad="228600">
                    <a:schemeClr val="accent4">
                      <a:satMod val="175000"/>
                      <a:alpha val="40000"/>
                    </a:schemeClr>
                  </a:glow>
                </a:effectLst>
              </a:rPr>
              <a:t>egyptes</a:t>
            </a:r>
            <a:r>
              <a:rPr lang="fr-FR" sz="3200" b="1" dirty="0">
                <a:ln>
                  <a:solidFill>
                    <a:srgbClr val="FFC000"/>
                  </a:solidFill>
                </a:ln>
                <a:solidFill>
                  <a:srgbClr val="FF0000"/>
                </a:solidFill>
                <a:effectLst>
                  <a:glow rad="228600">
                    <a:schemeClr val="accent4">
                      <a:satMod val="175000"/>
                      <a:alpha val="40000"/>
                    </a:schemeClr>
                  </a:glow>
                </a:effectLst>
              </a:rPr>
              <a:t> (une 100 environ), bernaches du canada (100 environ), vu quelques cendrées (une 20e) + entendu une belle bande au vol mais pas vu (</a:t>
            </a:r>
            <a:r>
              <a:rPr lang="fr-FR" sz="3200" b="1" dirty="0" err="1">
                <a:ln>
                  <a:solidFill>
                    <a:srgbClr val="FFC000"/>
                  </a:solidFill>
                </a:ln>
                <a:solidFill>
                  <a:srgbClr val="FF0000"/>
                </a:solidFill>
                <a:effectLst>
                  <a:glow rad="228600">
                    <a:schemeClr val="accent4">
                      <a:satMod val="175000"/>
                      <a:alpha val="40000"/>
                    </a:schemeClr>
                  </a:glow>
                </a:effectLst>
              </a:rPr>
              <a:t>derriere</a:t>
            </a:r>
            <a:r>
              <a:rPr lang="fr-FR" sz="3200" b="1" dirty="0">
                <a:ln>
                  <a:solidFill>
                    <a:srgbClr val="FFC000"/>
                  </a:solidFill>
                </a:ln>
                <a:solidFill>
                  <a:srgbClr val="FF0000"/>
                </a:solidFill>
                <a:effectLst>
                  <a:glow rad="228600">
                    <a:schemeClr val="accent4">
                      <a:satMod val="175000"/>
                      <a:alpha val="40000"/>
                    </a:schemeClr>
                  </a:glow>
                </a:effectLst>
              </a:rPr>
              <a:t> les arbres), et vu 3/4 oies rieuses(la aussi elle ne sont pas encore arrivées). en limicoles vu quelques </a:t>
            </a:r>
            <a:r>
              <a:rPr lang="fr-FR" sz="3200" b="1" dirty="0" err="1">
                <a:ln>
                  <a:solidFill>
                    <a:srgbClr val="FFC000"/>
                  </a:solidFill>
                </a:ln>
                <a:solidFill>
                  <a:srgbClr val="FF0000"/>
                </a:solidFill>
                <a:effectLst>
                  <a:glow rad="228600">
                    <a:schemeClr val="accent4">
                      <a:satMod val="175000"/>
                      <a:alpha val="40000"/>
                    </a:schemeClr>
                  </a:glow>
                </a:effectLst>
              </a:rPr>
              <a:t>becassines</a:t>
            </a:r>
            <a:r>
              <a:rPr lang="fr-FR" sz="3200" b="1" dirty="0">
                <a:ln>
                  <a:solidFill>
                    <a:srgbClr val="FFC000"/>
                  </a:solidFill>
                </a:ln>
                <a:solidFill>
                  <a:srgbClr val="FF0000"/>
                </a:solidFill>
                <a:effectLst>
                  <a:glow rad="228600">
                    <a:schemeClr val="accent4">
                      <a:satMod val="175000"/>
                      <a:alpha val="40000"/>
                    </a:schemeClr>
                  </a:glow>
                </a:effectLst>
              </a:rPr>
              <a:t>, vanneaux et quelques pluvier/chevaliers. les prairies aux alentours sont </a:t>
            </a:r>
            <a:r>
              <a:rPr lang="fr-FR" sz="3200" b="1" dirty="0" err="1">
                <a:ln>
                  <a:solidFill>
                    <a:srgbClr val="FFC000"/>
                  </a:solidFill>
                </a:ln>
                <a:solidFill>
                  <a:srgbClr val="FF0000"/>
                </a:solidFill>
                <a:effectLst>
                  <a:glow rad="228600">
                    <a:schemeClr val="accent4">
                      <a:satMod val="175000"/>
                      <a:alpha val="40000"/>
                    </a:schemeClr>
                  </a:glow>
                </a:effectLst>
              </a:rPr>
              <a:t>tres</a:t>
            </a:r>
            <a:r>
              <a:rPr lang="fr-FR" sz="3200" b="1" dirty="0">
                <a:ln>
                  <a:solidFill>
                    <a:srgbClr val="FFC000"/>
                  </a:solidFill>
                </a:ln>
                <a:solidFill>
                  <a:srgbClr val="FF0000"/>
                </a:solidFill>
                <a:effectLst>
                  <a:glow rad="228600">
                    <a:schemeClr val="accent4">
                      <a:satMod val="175000"/>
                      <a:alpha val="40000"/>
                    </a:schemeClr>
                  </a:glow>
                </a:effectLst>
              </a:rPr>
              <a:t> </a:t>
            </a:r>
            <a:r>
              <a:rPr lang="fr-FR" sz="3200" b="1" dirty="0" err="1">
                <a:ln>
                  <a:solidFill>
                    <a:srgbClr val="FFC000"/>
                  </a:solidFill>
                </a:ln>
                <a:solidFill>
                  <a:srgbClr val="FF0000"/>
                </a:solidFill>
                <a:effectLst>
                  <a:glow rad="228600">
                    <a:schemeClr val="accent4">
                      <a:satMod val="175000"/>
                      <a:alpha val="40000"/>
                    </a:schemeClr>
                  </a:glow>
                </a:effectLst>
              </a:rPr>
              <a:t>seches</a:t>
            </a:r>
            <a:r>
              <a:rPr lang="fr-FR" sz="3200" b="1" dirty="0">
                <a:ln>
                  <a:solidFill>
                    <a:srgbClr val="FFC000"/>
                  </a:solidFill>
                </a:ln>
                <a:solidFill>
                  <a:srgbClr val="FF0000"/>
                </a:solidFill>
                <a:effectLst>
                  <a:glow rad="228600">
                    <a:schemeClr val="accent4">
                      <a:satMod val="175000"/>
                      <a:alpha val="40000"/>
                    </a:schemeClr>
                  </a:glow>
                </a:effectLst>
              </a:rPr>
              <a:t>, comme partout vous me direz</a:t>
            </a:r>
            <a:r>
              <a:rPr lang="fr-FR" dirty="0"/>
              <a:t>. </a:t>
            </a:r>
          </a:p>
        </p:txBody>
      </p:sp>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8E66E19-CE11-4A00-BDD4-CFEA18D120A1}"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743075" y="532326"/>
            <a:ext cx="8689923" cy="578274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60CBCE6-62CA-4963-9B5E-51390EED46E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9062" y="6480507"/>
            <a:ext cx="435768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014538" y="367902"/>
            <a:ext cx="8043862" cy="603289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Rectangle 7"/>
          <p:cNvSpPr/>
          <p:nvPr/>
        </p:nvSpPr>
        <p:spPr>
          <a:xfrm>
            <a:off x="2759798" y="2644170"/>
            <a:ext cx="6672404"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4">
                      <a:satMod val="175000"/>
                      <a:alpha val="40000"/>
                    </a:schemeClr>
                  </a:glow>
                </a:effectLst>
                <a:latin typeface="Broadway" panose="04040905080B02020502" pitchFamily="82" charset="0"/>
              </a:rPr>
              <a:t>             </a:t>
            </a:r>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C’était</a:t>
            </a:r>
          </a:p>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596231472"/>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calcmode="lin" valueType="num">
                                      <p:cBhvr>
                                        <p:cTn id="23"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404</TotalTime>
  <Words>793</Words>
  <Application>Microsoft Office PowerPoint</Application>
  <PresentationFormat>Grand écran</PresentationFormat>
  <Paragraphs>97</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41</cp:revision>
  <dcterms:created xsi:type="dcterms:W3CDTF">2021-06-28T12:17:30Z</dcterms:created>
  <dcterms:modified xsi:type="dcterms:W3CDTF">2021-07-01T17:54:56Z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