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71" r:id="rId3"/>
    <p:sldId id="259" r:id="rId4"/>
    <p:sldId id="263" r:id="rId5"/>
    <p:sldId id="272" r:id="rId6"/>
    <p:sldId id="274" r:id="rId7"/>
    <p:sldId id="260" r:id="rId8"/>
    <p:sldId id="261" r:id="rId9"/>
    <p:sldId id="257" r:id="rId10"/>
    <p:sldId id="262" r:id="rId11"/>
    <p:sldId id="264" r:id="rId12"/>
    <p:sldId id="265" r:id="rId13"/>
    <p:sldId id="273" r:id="rId14"/>
    <p:sldId id="267" r:id="rId15"/>
    <p:sldId id="266" r:id="rId16"/>
    <p:sldId id="270" r:id="rId17"/>
    <p:sldId id="276" r:id="rId18"/>
    <p:sldId id="269" r:id="rId19"/>
    <p:sldId id="268" r:id="rId20"/>
    <p:sldId id="275"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eYwmBXqwJ9AI0+lxACEmYg==" hashData="vpEp5OSWVYOQ2SX6O0DJr6uioShdTbhOle8zlymur1ldmjk4Gm/Hwu5i6AU9/TJ1u7AzqqOEEaMiafPCZW2Ke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6" autoAdjust="0"/>
    <p:restoredTop sz="94660"/>
  </p:normalViewPr>
  <p:slideViewPr>
    <p:cSldViewPr snapToGrid="0" showGuides="1">
      <p:cViewPr varScale="1">
        <p:scale>
          <a:sx n="74" d="100"/>
          <a:sy n="74" d="100"/>
        </p:scale>
        <p:origin x="90" y="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F90A8C-93DC-4CA9-A799-292A13663921}" type="datetimeFigureOut">
              <a:rPr lang="fr-FR" smtClean="0"/>
              <a:t>01/07/2021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22BC321-EB84-462D-A8D5-D60012CAD775}" type="slidenum">
              <a:rPr lang="fr-FR" smtClean="0"/>
              <a:t>‹N°›</a:t>
            </a:fld>
            <a:endParaRPr lang="fr-FR"/>
          </a:p>
        </p:txBody>
      </p:sp>
    </p:spTree>
    <p:extLst>
      <p:ext uri="{BB962C8B-B14F-4D97-AF65-F5344CB8AC3E}">
        <p14:creationId xmlns:p14="http://schemas.microsoft.com/office/powerpoint/2010/main" val="40564099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a:t>
            </a:fld>
            <a:endParaRPr lang="fr-FR"/>
          </a:p>
        </p:txBody>
      </p:sp>
    </p:spTree>
    <p:extLst>
      <p:ext uri="{BB962C8B-B14F-4D97-AF65-F5344CB8AC3E}">
        <p14:creationId xmlns:p14="http://schemas.microsoft.com/office/powerpoint/2010/main" val="434468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2</a:t>
            </a:fld>
            <a:endParaRPr lang="fr-FR"/>
          </a:p>
        </p:txBody>
      </p:sp>
    </p:spTree>
    <p:extLst>
      <p:ext uri="{BB962C8B-B14F-4D97-AF65-F5344CB8AC3E}">
        <p14:creationId xmlns:p14="http://schemas.microsoft.com/office/powerpoint/2010/main" val="3273007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3</a:t>
            </a:fld>
            <a:endParaRPr lang="fr-FR"/>
          </a:p>
        </p:txBody>
      </p:sp>
    </p:spTree>
    <p:extLst>
      <p:ext uri="{BB962C8B-B14F-4D97-AF65-F5344CB8AC3E}">
        <p14:creationId xmlns:p14="http://schemas.microsoft.com/office/powerpoint/2010/main" val="11776579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4</a:t>
            </a:fld>
            <a:endParaRPr lang="fr-FR"/>
          </a:p>
        </p:txBody>
      </p:sp>
    </p:spTree>
    <p:extLst>
      <p:ext uri="{BB962C8B-B14F-4D97-AF65-F5344CB8AC3E}">
        <p14:creationId xmlns:p14="http://schemas.microsoft.com/office/powerpoint/2010/main" val="31389583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5</a:t>
            </a:fld>
            <a:endParaRPr lang="fr-FR"/>
          </a:p>
        </p:txBody>
      </p:sp>
    </p:spTree>
    <p:extLst>
      <p:ext uri="{BB962C8B-B14F-4D97-AF65-F5344CB8AC3E}">
        <p14:creationId xmlns:p14="http://schemas.microsoft.com/office/powerpoint/2010/main" val="32574891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6</a:t>
            </a:fld>
            <a:endParaRPr lang="fr-FR"/>
          </a:p>
        </p:txBody>
      </p:sp>
    </p:spTree>
    <p:extLst>
      <p:ext uri="{BB962C8B-B14F-4D97-AF65-F5344CB8AC3E}">
        <p14:creationId xmlns:p14="http://schemas.microsoft.com/office/powerpoint/2010/main" val="33218858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7</a:t>
            </a:fld>
            <a:endParaRPr lang="fr-FR"/>
          </a:p>
        </p:txBody>
      </p:sp>
    </p:spTree>
    <p:extLst>
      <p:ext uri="{BB962C8B-B14F-4D97-AF65-F5344CB8AC3E}">
        <p14:creationId xmlns:p14="http://schemas.microsoft.com/office/powerpoint/2010/main" val="25986544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8</a:t>
            </a:fld>
            <a:endParaRPr lang="fr-FR"/>
          </a:p>
        </p:txBody>
      </p:sp>
    </p:spTree>
    <p:extLst>
      <p:ext uri="{BB962C8B-B14F-4D97-AF65-F5344CB8AC3E}">
        <p14:creationId xmlns:p14="http://schemas.microsoft.com/office/powerpoint/2010/main" val="2589001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9</a:t>
            </a:fld>
            <a:endParaRPr lang="fr-FR"/>
          </a:p>
        </p:txBody>
      </p:sp>
    </p:spTree>
    <p:extLst>
      <p:ext uri="{BB962C8B-B14F-4D97-AF65-F5344CB8AC3E}">
        <p14:creationId xmlns:p14="http://schemas.microsoft.com/office/powerpoint/2010/main" val="26441046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10</a:t>
            </a:fld>
            <a:endParaRPr lang="fr-FR"/>
          </a:p>
        </p:txBody>
      </p:sp>
    </p:spTree>
    <p:extLst>
      <p:ext uri="{BB962C8B-B14F-4D97-AF65-F5344CB8AC3E}">
        <p14:creationId xmlns:p14="http://schemas.microsoft.com/office/powerpoint/2010/main" val="14799411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11</a:t>
            </a:fld>
            <a:endParaRPr lang="fr-FR"/>
          </a:p>
        </p:txBody>
      </p:sp>
    </p:spTree>
    <p:extLst>
      <p:ext uri="{BB962C8B-B14F-4D97-AF65-F5344CB8AC3E}">
        <p14:creationId xmlns:p14="http://schemas.microsoft.com/office/powerpoint/2010/main" val="23739688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12</a:t>
            </a:fld>
            <a:endParaRPr lang="fr-FR"/>
          </a:p>
        </p:txBody>
      </p:sp>
    </p:spTree>
    <p:extLst>
      <p:ext uri="{BB962C8B-B14F-4D97-AF65-F5344CB8AC3E}">
        <p14:creationId xmlns:p14="http://schemas.microsoft.com/office/powerpoint/2010/main" val="35516409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13</a:t>
            </a:fld>
            <a:endParaRPr lang="fr-FR"/>
          </a:p>
        </p:txBody>
      </p:sp>
    </p:spTree>
    <p:extLst>
      <p:ext uri="{BB962C8B-B14F-4D97-AF65-F5344CB8AC3E}">
        <p14:creationId xmlns:p14="http://schemas.microsoft.com/office/powerpoint/2010/main" val="4412616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14</a:t>
            </a:fld>
            <a:endParaRPr lang="fr-FR"/>
          </a:p>
        </p:txBody>
      </p:sp>
    </p:spTree>
    <p:extLst>
      <p:ext uri="{BB962C8B-B14F-4D97-AF65-F5344CB8AC3E}">
        <p14:creationId xmlns:p14="http://schemas.microsoft.com/office/powerpoint/2010/main" val="336574329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15</a:t>
            </a:fld>
            <a:endParaRPr lang="fr-FR"/>
          </a:p>
        </p:txBody>
      </p:sp>
    </p:spTree>
    <p:extLst>
      <p:ext uri="{BB962C8B-B14F-4D97-AF65-F5344CB8AC3E}">
        <p14:creationId xmlns:p14="http://schemas.microsoft.com/office/powerpoint/2010/main" val="39157675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16</a:t>
            </a:fld>
            <a:endParaRPr lang="fr-FR"/>
          </a:p>
        </p:txBody>
      </p:sp>
    </p:spTree>
    <p:extLst>
      <p:ext uri="{BB962C8B-B14F-4D97-AF65-F5344CB8AC3E}">
        <p14:creationId xmlns:p14="http://schemas.microsoft.com/office/powerpoint/2010/main" val="100344270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17</a:t>
            </a:fld>
            <a:endParaRPr lang="fr-FR"/>
          </a:p>
        </p:txBody>
      </p:sp>
    </p:spTree>
    <p:extLst>
      <p:ext uri="{BB962C8B-B14F-4D97-AF65-F5344CB8AC3E}">
        <p14:creationId xmlns:p14="http://schemas.microsoft.com/office/powerpoint/2010/main" val="6384523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18</a:t>
            </a:fld>
            <a:endParaRPr lang="fr-FR"/>
          </a:p>
        </p:txBody>
      </p:sp>
    </p:spTree>
    <p:extLst>
      <p:ext uri="{BB962C8B-B14F-4D97-AF65-F5344CB8AC3E}">
        <p14:creationId xmlns:p14="http://schemas.microsoft.com/office/powerpoint/2010/main" val="147392171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19</a:t>
            </a:fld>
            <a:endParaRPr lang="fr-FR"/>
          </a:p>
        </p:txBody>
      </p:sp>
    </p:spTree>
    <p:extLst>
      <p:ext uri="{BB962C8B-B14F-4D97-AF65-F5344CB8AC3E}">
        <p14:creationId xmlns:p14="http://schemas.microsoft.com/office/powerpoint/2010/main" val="4971064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20</a:t>
            </a:fld>
            <a:endParaRPr lang="fr-FR"/>
          </a:p>
        </p:txBody>
      </p:sp>
    </p:spTree>
    <p:extLst>
      <p:ext uri="{BB962C8B-B14F-4D97-AF65-F5344CB8AC3E}">
        <p14:creationId xmlns:p14="http://schemas.microsoft.com/office/powerpoint/2010/main" val="30671687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DA4A67B1-EDD4-402C-B32F-C42954C2740A}" type="datetime1">
              <a:rPr lang="fr-FR" smtClean="0"/>
              <a:t>01/07/2021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4074369660"/>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D347FB0-5724-491B-887A-781CBD47848C}" type="datetime1">
              <a:rPr lang="fr-FR" smtClean="0"/>
              <a:t>01/07/2021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1957471715"/>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9D8BA654-743B-4F1A-87D2-6D2CF0E0B5FC}" type="datetime1">
              <a:rPr lang="fr-FR" smtClean="0"/>
              <a:t>01/07/2021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1861896234"/>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99BA9C04-D3C4-4604-AC0B-7BF9F1891FBD}" type="datetime1">
              <a:rPr lang="fr-FR" smtClean="0"/>
              <a:t>01/07/2021</a:t>
            </a:fld>
            <a:endParaRPr lang="fr-FR"/>
          </a:p>
        </p:txBody>
      </p:sp>
      <p:sp>
        <p:nvSpPr>
          <p:cNvPr id="6" name="Espace réservé du pied de page 5"/>
          <p:cNvSpPr>
            <a:spLocks noGrp="1"/>
          </p:cNvSpPr>
          <p:nvPr>
            <p:ph type="ftr" sz="quarter" idx="11"/>
          </p:nvPr>
        </p:nvSpPr>
        <p:spPr/>
        <p:txBody>
          <a:bodyPr/>
          <a:lstStyle/>
          <a:p>
            <a:r>
              <a:rPr lang="fr-FR" smtClean="0"/>
              <a:t>PPS   mauricette3   2021</a:t>
            </a:r>
            <a:endParaRPr lang="fr-FR"/>
          </a:p>
        </p:txBody>
      </p:sp>
      <p:sp>
        <p:nvSpPr>
          <p:cNvPr id="7" name="Espace réservé du numéro de diapositive 6"/>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4209706118"/>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0E0F815E-CA75-4F21-950B-D3BB42E90ACB}" type="datetime1">
              <a:rPr lang="fr-FR" smtClean="0"/>
              <a:t>01/07/2021</a:t>
            </a:fld>
            <a:endParaRPr lang="fr-FR"/>
          </a:p>
        </p:txBody>
      </p:sp>
      <p:sp>
        <p:nvSpPr>
          <p:cNvPr id="8" name="Espace réservé du pied de page 7"/>
          <p:cNvSpPr>
            <a:spLocks noGrp="1"/>
          </p:cNvSpPr>
          <p:nvPr>
            <p:ph type="ftr" sz="quarter" idx="11"/>
          </p:nvPr>
        </p:nvSpPr>
        <p:spPr/>
        <p:txBody>
          <a:bodyPr/>
          <a:lstStyle/>
          <a:p>
            <a:r>
              <a:rPr lang="fr-FR" smtClean="0"/>
              <a:t>PPS   mauricette3   2021</a:t>
            </a:r>
            <a:endParaRPr lang="fr-FR"/>
          </a:p>
        </p:txBody>
      </p:sp>
      <p:sp>
        <p:nvSpPr>
          <p:cNvPr id="9" name="Espace réservé du numéro de diapositive 8"/>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938884658"/>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33FBB9C6-1687-4775-8D15-1604F4474239}" type="datetime1">
              <a:rPr lang="fr-FR" smtClean="0"/>
              <a:t>01/07/2021</a:t>
            </a:fld>
            <a:endParaRPr lang="fr-FR"/>
          </a:p>
        </p:txBody>
      </p:sp>
      <p:sp>
        <p:nvSpPr>
          <p:cNvPr id="4" name="Espace réservé du pied de page 3"/>
          <p:cNvSpPr>
            <a:spLocks noGrp="1"/>
          </p:cNvSpPr>
          <p:nvPr>
            <p:ph type="ftr" sz="quarter" idx="11"/>
          </p:nvPr>
        </p:nvSpPr>
        <p:spPr/>
        <p:txBody>
          <a:bodyPr/>
          <a:lstStyle/>
          <a:p>
            <a:r>
              <a:rPr lang="fr-FR" smtClean="0"/>
              <a:t>PPS   mauricette3   2021</a:t>
            </a:r>
            <a:endParaRPr lang="fr-FR"/>
          </a:p>
        </p:txBody>
      </p:sp>
      <p:sp>
        <p:nvSpPr>
          <p:cNvPr id="5" name="Espace réservé du numéro de diapositive 4"/>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4168562228"/>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91782490-28C7-4475-AA06-998C3861B457}" type="datetime1">
              <a:rPr lang="fr-FR" smtClean="0"/>
              <a:t>01/07/2021</a:t>
            </a:fld>
            <a:endParaRPr lang="fr-FR"/>
          </a:p>
        </p:txBody>
      </p:sp>
      <p:sp>
        <p:nvSpPr>
          <p:cNvPr id="3" name="Espace réservé du pied de page 2"/>
          <p:cNvSpPr>
            <a:spLocks noGrp="1"/>
          </p:cNvSpPr>
          <p:nvPr>
            <p:ph type="ftr" sz="quarter" idx="11"/>
          </p:nvPr>
        </p:nvSpPr>
        <p:spPr/>
        <p:txBody>
          <a:bodyPr/>
          <a:lstStyle/>
          <a:p>
            <a:r>
              <a:rPr lang="fr-FR" smtClean="0"/>
              <a:t>PPS   mauricette3   2021</a:t>
            </a:r>
            <a:endParaRPr lang="fr-FR"/>
          </a:p>
        </p:txBody>
      </p:sp>
      <p:sp>
        <p:nvSpPr>
          <p:cNvPr id="4" name="Espace réservé du numéro de diapositive 3"/>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1390085510"/>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C1E64A50-3FF2-4627-B99E-F0D2AD7FF76D}" type="datetime1">
              <a:rPr lang="fr-FR" smtClean="0"/>
              <a:t>01/07/2021</a:t>
            </a:fld>
            <a:endParaRPr lang="fr-FR"/>
          </a:p>
        </p:txBody>
      </p:sp>
      <p:sp>
        <p:nvSpPr>
          <p:cNvPr id="6" name="Espace réservé du pied de page 5"/>
          <p:cNvSpPr>
            <a:spLocks noGrp="1"/>
          </p:cNvSpPr>
          <p:nvPr>
            <p:ph type="ftr" sz="quarter" idx="11"/>
          </p:nvPr>
        </p:nvSpPr>
        <p:spPr/>
        <p:txBody>
          <a:bodyPr/>
          <a:lstStyle/>
          <a:p>
            <a:r>
              <a:rPr lang="fr-FR" smtClean="0"/>
              <a:t>PPS   mauricette3   2021</a:t>
            </a:r>
            <a:endParaRPr lang="fr-FR"/>
          </a:p>
        </p:txBody>
      </p:sp>
      <p:sp>
        <p:nvSpPr>
          <p:cNvPr id="7" name="Espace réservé du numéro de diapositive 6"/>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2712417863"/>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A4C0F4C-4596-4A3E-92B7-177820CF9D97}" type="datetime1">
              <a:rPr lang="fr-FR" smtClean="0"/>
              <a:t>01/07/2021</a:t>
            </a:fld>
            <a:endParaRPr lang="fr-FR"/>
          </a:p>
        </p:txBody>
      </p:sp>
      <p:sp>
        <p:nvSpPr>
          <p:cNvPr id="6" name="Espace réservé du pied de page 5"/>
          <p:cNvSpPr>
            <a:spLocks noGrp="1"/>
          </p:cNvSpPr>
          <p:nvPr>
            <p:ph type="ftr" sz="quarter" idx="11"/>
          </p:nvPr>
        </p:nvSpPr>
        <p:spPr/>
        <p:txBody>
          <a:bodyPr/>
          <a:lstStyle/>
          <a:p>
            <a:r>
              <a:rPr lang="fr-FR" smtClean="0"/>
              <a:t>PPS   mauricette3   2021</a:t>
            </a:r>
            <a:endParaRPr lang="fr-FR"/>
          </a:p>
        </p:txBody>
      </p:sp>
      <p:sp>
        <p:nvSpPr>
          <p:cNvPr id="7" name="Espace réservé du numéro de diapositive 6"/>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3343518293"/>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103A086-6637-4A0B-9514-E83843493A2E}" type="datetime1">
              <a:rPr lang="fr-FR" smtClean="0"/>
              <a:t>01/07/2021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3114343952"/>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FB77E18-8809-4F7D-8872-EDECF41F0F00}" type="datetime1">
              <a:rPr lang="fr-FR" smtClean="0"/>
              <a:t>01/07/2021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2348655688"/>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37000">
              <a:srgbClr val="00B050"/>
            </a:gs>
            <a:gs pos="89000">
              <a:schemeClr val="accent6">
                <a:lumMod val="60000"/>
                <a:lumOff val="40000"/>
              </a:schemeClr>
            </a:gs>
            <a:gs pos="79000">
              <a:schemeClr val="accent6">
                <a:lumMod val="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26B359F-F8A2-435B-A8A0-0C5241216E6C}" type="datetime1">
              <a:rPr lang="fr-FR" smtClean="0"/>
              <a:t>01/07/2021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mauricette3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859FC2F-CCD0-4864-AE33-815C5CBAA292}" type="slidenum">
              <a:rPr lang="fr-FR" smtClean="0"/>
              <a:t>‹N°›</a:t>
            </a:fld>
            <a:endParaRPr lang="fr-FR"/>
          </a:p>
        </p:txBody>
      </p:sp>
    </p:spTree>
    <p:extLst>
      <p:ext uri="{BB962C8B-B14F-4D97-AF65-F5344CB8AC3E}">
        <p14:creationId xmlns:p14="http://schemas.microsoft.com/office/powerpoint/2010/main" val="36473912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b="7133"/>
          <a:stretch/>
        </p:blipFill>
        <p:spPr>
          <a:xfrm>
            <a:off x="1550831" y="629458"/>
            <a:ext cx="9035499" cy="5599084"/>
          </a:xfrm>
          <a:prstGeom prst="roundRect">
            <a:avLst>
              <a:gd name="adj" fmla="val 4167"/>
            </a:avLst>
          </a:prstGeom>
          <a:solidFill>
            <a:srgbClr val="FFFFFF"/>
          </a:solidFill>
          <a:ln w="76200" cap="sq">
            <a:solidFill>
              <a:srgbClr val="92D05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4" name="Espace réservé de la date 3"/>
          <p:cNvSpPr>
            <a:spLocks noGrp="1"/>
          </p:cNvSpPr>
          <p:nvPr>
            <p:ph type="dt" sz="half" idx="10"/>
          </p:nvPr>
        </p:nvSpPr>
        <p:spPr>
          <a:xfrm>
            <a:off x="838200" y="6480509"/>
            <a:ext cx="2743200" cy="365125"/>
          </a:xfrm>
        </p:spPr>
        <p:txBody>
          <a:bodyPr/>
          <a:lstStyle/>
          <a:p>
            <a:fld id="{0B9ADC41-7DA7-42B4-81D4-10CC0BD3FE0D}"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3924299" y="6480508"/>
            <a:ext cx="4343401" cy="352757"/>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8" name="Rectangle 7"/>
          <p:cNvSpPr/>
          <p:nvPr/>
        </p:nvSpPr>
        <p:spPr>
          <a:xfrm>
            <a:off x="2209800" y="3013501"/>
            <a:ext cx="7717562" cy="830997"/>
          </a:xfrm>
          <a:prstGeom prst="rect">
            <a:avLst/>
          </a:prstGeom>
        </p:spPr>
        <p:txBody>
          <a:bodyPr wrap="none">
            <a:spAutoFit/>
          </a:bodyPr>
          <a:lstStyle/>
          <a:p>
            <a:r>
              <a:rPr lang="fr-FR" sz="4800" b="1" dirty="0" smtClean="0">
                <a:ln>
                  <a:solidFill>
                    <a:srgbClr val="FF0000"/>
                  </a:solidFill>
                </a:ln>
                <a:solidFill>
                  <a:schemeClr val="accent6">
                    <a:lumMod val="50000"/>
                  </a:schemeClr>
                </a:solidFill>
                <a:effectLst>
                  <a:glow rad="228600">
                    <a:schemeClr val="accent4">
                      <a:satMod val="175000"/>
                      <a:alpha val="40000"/>
                    </a:schemeClr>
                  </a:glow>
                </a:effectLst>
                <a:latin typeface="Broadway" panose="04040905080B02020502" pitchFamily="82" charset="0"/>
              </a:rPr>
              <a:t>Dixmude Belgique N° </a:t>
            </a:r>
            <a:r>
              <a:rPr lang="fr-FR" sz="4800" b="1" dirty="0" smtClean="0">
                <a:ln>
                  <a:solidFill>
                    <a:srgbClr val="FF0000"/>
                  </a:solidFill>
                </a:ln>
                <a:solidFill>
                  <a:schemeClr val="accent6">
                    <a:lumMod val="50000"/>
                  </a:schemeClr>
                </a:solidFill>
                <a:effectLst>
                  <a:glow rad="228600">
                    <a:schemeClr val="accent4">
                      <a:satMod val="175000"/>
                      <a:alpha val="40000"/>
                    </a:schemeClr>
                  </a:glow>
                </a:effectLst>
                <a:latin typeface="Broadway" panose="04040905080B02020502" pitchFamily="82" charset="0"/>
              </a:rPr>
              <a:t>6</a:t>
            </a:r>
            <a:endParaRPr lang="fr-FR" sz="4800" b="1" dirty="0">
              <a:ln>
                <a:solidFill>
                  <a:srgbClr val="FF0000"/>
                </a:solidFill>
              </a:ln>
              <a:solidFill>
                <a:schemeClr val="accent6">
                  <a:lumMod val="50000"/>
                </a:schemeClr>
              </a:solidFill>
              <a:effectLst>
                <a:glow rad="228600">
                  <a:schemeClr val="accent4">
                    <a:satMod val="175000"/>
                    <a:alpha val="40000"/>
                  </a:schemeClr>
                </a:glow>
              </a:effectLst>
              <a:latin typeface="Broadway" panose="04040905080B02020502" pitchFamily="82" charset="0"/>
            </a:endParaRPr>
          </a:p>
        </p:txBody>
      </p:sp>
    </p:spTree>
    <p:extLst>
      <p:ext uri="{BB962C8B-B14F-4D97-AF65-F5344CB8AC3E}">
        <p14:creationId xmlns:p14="http://schemas.microsoft.com/office/powerpoint/2010/main" val="2834944092"/>
      </p:ext>
    </p:extLst>
  </p:cSld>
  <p:clrMapOvr>
    <a:masterClrMapping/>
  </p:clrMapOvr>
  <mc:AlternateContent xmlns:mc="http://schemas.openxmlformats.org/markup-compatibility/2006">
    <mc:Choice xmlns:p14="http://schemas.microsoft.com/office/powerpoint/2010/main" Requires="p14">
      <p:transition spd="slow" p14:dur="3250" advTm="19000">
        <p14:warp/>
        <p:sndAc>
          <p:stSnd loop="1">
            <p:snd r:embed="rId3" name="Biscaya - James Last.wav"/>
          </p:stSnd>
        </p:sndAc>
      </p:transition>
    </mc:Choice>
    <mc:Fallback>
      <p:transition spd="slow" advTm="19000">
        <p:fade/>
        <p:sndAc>
          <p:stSnd loop="1">
            <p:snd r:embed="rId3" name="Biscaya - James Las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8">
                                            <p:txEl>
                                              <p:pRg st="0" end="0"/>
                                            </p:txEl>
                                          </p:spTgt>
                                        </p:tgtEl>
                                        <p:attrNameLst>
                                          <p:attrName>style.visibility</p:attrName>
                                        </p:attrNameLst>
                                      </p:cBhvr>
                                      <p:to>
                                        <p:strVal val="visible"/>
                                      </p:to>
                                    </p:set>
                                    <p:anim calcmode="lin" valueType="num">
                                      <p:cBhvr>
                                        <p:cTn id="14"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87C9ED94-E053-4F9A-9390-92DAB821964A}"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3983831" y="6480507"/>
            <a:ext cx="4224337"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2</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a:stretch>
            <a:fillRect/>
          </a:stretch>
        </p:blipFill>
        <p:spPr>
          <a:xfrm>
            <a:off x="2157413" y="605108"/>
            <a:ext cx="7972425" cy="5716078"/>
          </a:xfrm>
          <a:prstGeom prst="roundRect">
            <a:avLst>
              <a:gd name="adj" fmla="val 4167"/>
            </a:avLst>
          </a:prstGeom>
          <a:solidFill>
            <a:srgbClr val="FFFFFF"/>
          </a:solidFill>
          <a:ln w="76200" cap="sq">
            <a:solidFill>
              <a:srgbClr val="92D05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658466854"/>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231EBAFB-70FA-42FF-8DB2-267C285B40C9}"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3948112" y="6480508"/>
            <a:ext cx="4295775"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3</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650081" y="889843"/>
            <a:ext cx="10891837" cy="5078313"/>
          </a:xfrm>
          <a:prstGeom prst="rect">
            <a:avLst/>
          </a:prstGeom>
          <a:ln w="76200">
            <a:solidFill>
              <a:srgbClr val="FFC000"/>
            </a:solidFill>
          </a:ln>
        </p:spPr>
        <p:txBody>
          <a:bodyPr wrap="square">
            <a:spAutoFit/>
          </a:bodyPr>
          <a:lstStyle/>
          <a:p>
            <a:r>
              <a:rPr lang="fr-FR" sz="3600" dirty="0">
                <a:ln>
                  <a:solidFill>
                    <a:srgbClr val="FF0000"/>
                  </a:solidFill>
                </a:ln>
                <a:solidFill>
                  <a:schemeClr val="accent6">
                    <a:lumMod val="50000"/>
                  </a:schemeClr>
                </a:solidFill>
                <a:effectLst>
                  <a:glow rad="228600">
                    <a:schemeClr val="accent4">
                      <a:satMod val="175000"/>
                      <a:alpha val="40000"/>
                    </a:schemeClr>
                  </a:glow>
                </a:effectLst>
              </a:rPr>
              <a:t>Dixmude (en néerlandais </a:t>
            </a:r>
            <a:r>
              <a:rPr lang="fr-FR" sz="3600" dirty="0" err="1">
                <a:ln>
                  <a:solidFill>
                    <a:srgbClr val="FF0000"/>
                  </a:solidFill>
                </a:ln>
                <a:solidFill>
                  <a:schemeClr val="accent6">
                    <a:lumMod val="50000"/>
                  </a:schemeClr>
                </a:solidFill>
                <a:effectLst>
                  <a:glow rad="228600">
                    <a:schemeClr val="accent4">
                      <a:satMod val="175000"/>
                      <a:alpha val="40000"/>
                    </a:schemeClr>
                  </a:glow>
                </a:effectLst>
              </a:rPr>
              <a:t>Diksmuide</a:t>
            </a:r>
            <a:r>
              <a:rPr lang="fr-FR" sz="3600" dirty="0">
                <a:ln>
                  <a:solidFill>
                    <a:srgbClr val="FF0000"/>
                  </a:solidFill>
                </a:ln>
                <a:solidFill>
                  <a:schemeClr val="accent6">
                    <a:lumMod val="50000"/>
                  </a:schemeClr>
                </a:solidFill>
                <a:effectLst>
                  <a:glow rad="228600">
                    <a:schemeClr val="accent4">
                      <a:satMod val="175000"/>
                      <a:alpha val="40000"/>
                    </a:schemeClr>
                  </a:glow>
                </a:effectLst>
              </a:rPr>
              <a:t>) est une ville néerlandophone de Belgique située en Région flamande, chef-lieu d'arrondissement en province de Flandre-Occidentale. Elle compte environ 17 000 habitants.</a:t>
            </a:r>
          </a:p>
          <a:p>
            <a:endParaRPr lang="fr-FR" sz="3600" dirty="0">
              <a:ln>
                <a:solidFill>
                  <a:srgbClr val="FF0000"/>
                </a:solidFill>
              </a:ln>
              <a:solidFill>
                <a:schemeClr val="accent6">
                  <a:lumMod val="50000"/>
                </a:schemeClr>
              </a:solidFill>
              <a:effectLst>
                <a:glow rad="228600">
                  <a:schemeClr val="accent4">
                    <a:satMod val="175000"/>
                    <a:alpha val="40000"/>
                  </a:schemeClr>
                </a:glow>
              </a:effectLst>
            </a:endParaRPr>
          </a:p>
          <a:p>
            <a:r>
              <a:rPr lang="fr-FR" sz="3600" dirty="0">
                <a:ln>
                  <a:solidFill>
                    <a:srgbClr val="FF0000"/>
                  </a:solidFill>
                </a:ln>
                <a:solidFill>
                  <a:schemeClr val="accent6">
                    <a:lumMod val="50000"/>
                  </a:schemeClr>
                </a:solidFill>
                <a:effectLst>
                  <a:glow rad="228600">
                    <a:schemeClr val="accent4">
                      <a:satMod val="175000"/>
                      <a:alpha val="40000"/>
                    </a:schemeClr>
                  </a:glow>
                </a:effectLst>
              </a:rPr>
              <a:t>Elle est située sur l'Yser et a été l'objet d'affrontements sanglants lors de la bataille du front de l'Yser en 1914 lors de la Première Guerre mondiale. Elle a subi de graves dommages et a dû être entièrement reconstruite. </a:t>
            </a:r>
          </a:p>
        </p:txBody>
      </p:sp>
    </p:spTree>
    <p:extLst>
      <p:ext uri="{BB962C8B-B14F-4D97-AF65-F5344CB8AC3E}">
        <p14:creationId xmlns:p14="http://schemas.microsoft.com/office/powerpoint/2010/main" val="2920296658"/>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1"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calcmode="lin" valueType="num">
                                      <p:cBhvr>
                                        <p:cTn id="23" dur="50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25" dur="50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9A10CCE1-FD80-423A-88C6-53C8366B6760}"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176713"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4</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66800" y="601472"/>
            <a:ext cx="10058400" cy="5655055"/>
          </a:xfrm>
          <a:prstGeom prst="roundRect">
            <a:avLst>
              <a:gd name="adj" fmla="val 4167"/>
            </a:avLst>
          </a:prstGeom>
          <a:solidFill>
            <a:srgbClr val="FFFFFF"/>
          </a:solidFill>
          <a:ln w="76200" cap="sq">
            <a:solidFill>
              <a:srgbClr val="92D05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7" name="Rectangle 6"/>
          <p:cNvSpPr/>
          <p:nvPr/>
        </p:nvSpPr>
        <p:spPr>
          <a:xfrm>
            <a:off x="977870" y="2705724"/>
            <a:ext cx="10147330" cy="1446550"/>
          </a:xfrm>
          <a:prstGeom prst="rect">
            <a:avLst/>
          </a:prstGeom>
        </p:spPr>
        <p:txBody>
          <a:bodyPr wrap="none">
            <a:spAutoFit/>
          </a:bodyPr>
          <a:lstStyle/>
          <a:p>
            <a:r>
              <a:rPr lang="fr-FR" sz="4400" b="1" dirty="0">
                <a:ln>
                  <a:solidFill>
                    <a:srgbClr val="FFC000"/>
                  </a:solidFill>
                </a:ln>
                <a:solidFill>
                  <a:srgbClr val="FF0000"/>
                </a:solidFill>
                <a:effectLst>
                  <a:glow rad="228600">
                    <a:schemeClr val="accent4">
                      <a:satMod val="175000"/>
                      <a:alpha val="40000"/>
                    </a:schemeClr>
                  </a:glow>
                </a:effectLst>
              </a:rPr>
              <a:t> </a:t>
            </a:r>
            <a:r>
              <a:rPr lang="fr-FR" sz="4400" b="1" dirty="0" smtClean="0">
                <a:ln>
                  <a:solidFill>
                    <a:srgbClr val="FFC000"/>
                  </a:solidFill>
                </a:ln>
                <a:solidFill>
                  <a:srgbClr val="FF0000"/>
                </a:solidFill>
                <a:effectLst>
                  <a:glow rad="228600">
                    <a:schemeClr val="accent4">
                      <a:satMod val="175000"/>
                      <a:alpha val="40000"/>
                    </a:schemeClr>
                  </a:glow>
                </a:effectLst>
              </a:rPr>
              <a:t>     LE </a:t>
            </a:r>
            <a:r>
              <a:rPr lang="fr-FR" sz="4400" b="1" dirty="0">
                <a:ln>
                  <a:solidFill>
                    <a:srgbClr val="FFC000"/>
                  </a:solidFill>
                </a:ln>
                <a:solidFill>
                  <a:srgbClr val="FF0000"/>
                </a:solidFill>
                <a:effectLst>
                  <a:glow rad="228600">
                    <a:schemeClr val="accent4">
                      <a:satMod val="175000"/>
                      <a:alpha val="40000"/>
                    </a:schemeClr>
                  </a:glow>
                </a:effectLst>
              </a:rPr>
              <a:t>BOYAU DE LA MORT A </a:t>
            </a:r>
            <a:r>
              <a:rPr lang="fr-FR" sz="4400" b="1" dirty="0" smtClean="0">
                <a:ln>
                  <a:solidFill>
                    <a:srgbClr val="FFC000"/>
                  </a:solidFill>
                </a:ln>
                <a:solidFill>
                  <a:srgbClr val="FF0000"/>
                </a:solidFill>
                <a:effectLst>
                  <a:glow rad="228600">
                    <a:schemeClr val="accent4">
                      <a:satMod val="175000"/>
                      <a:alpha val="40000"/>
                    </a:schemeClr>
                  </a:glow>
                </a:effectLst>
              </a:rPr>
              <a:t>DIXMUIDE</a:t>
            </a:r>
          </a:p>
          <a:p>
            <a:r>
              <a:rPr lang="fr-FR" sz="4400" b="1" dirty="0" smtClean="0">
                <a:ln>
                  <a:solidFill>
                    <a:srgbClr val="FFC000"/>
                  </a:solidFill>
                </a:ln>
                <a:solidFill>
                  <a:srgbClr val="FF0000"/>
                </a:solidFill>
                <a:effectLst>
                  <a:glow rad="228600">
                    <a:schemeClr val="accent4">
                      <a:satMod val="175000"/>
                      <a:alpha val="40000"/>
                    </a:schemeClr>
                  </a:glow>
                </a:effectLst>
              </a:rPr>
              <a:t>ou Dixmude (en </a:t>
            </a:r>
            <a:r>
              <a:rPr lang="fr-FR" sz="4400" b="1" dirty="0">
                <a:ln>
                  <a:solidFill>
                    <a:srgbClr val="FFC000"/>
                  </a:solidFill>
                </a:ln>
                <a:solidFill>
                  <a:srgbClr val="FF0000"/>
                </a:solidFill>
                <a:effectLst>
                  <a:glow rad="228600">
                    <a:schemeClr val="accent4">
                      <a:satMod val="175000"/>
                      <a:alpha val="40000"/>
                    </a:schemeClr>
                  </a:glow>
                </a:effectLst>
              </a:rPr>
              <a:t>néerlandais : </a:t>
            </a:r>
            <a:r>
              <a:rPr lang="fr-FR" sz="4400" b="1" dirty="0" err="1">
                <a:ln>
                  <a:solidFill>
                    <a:srgbClr val="FFC000"/>
                  </a:solidFill>
                </a:ln>
                <a:solidFill>
                  <a:srgbClr val="FF0000"/>
                </a:solidFill>
                <a:effectLst>
                  <a:glow rad="228600">
                    <a:schemeClr val="accent4">
                      <a:satMod val="175000"/>
                      <a:alpha val="40000"/>
                    </a:schemeClr>
                  </a:glow>
                </a:effectLst>
              </a:rPr>
              <a:t>Dodengang</a:t>
            </a:r>
            <a:r>
              <a:rPr lang="fr-FR" sz="4400" b="1" dirty="0">
                <a:ln>
                  <a:solidFill>
                    <a:srgbClr val="FFC000"/>
                  </a:solidFill>
                </a:ln>
                <a:solidFill>
                  <a:srgbClr val="FF0000"/>
                </a:solidFill>
                <a:effectLst>
                  <a:glow rad="228600">
                    <a:schemeClr val="accent4">
                      <a:satMod val="175000"/>
                      <a:alpha val="40000"/>
                    </a:schemeClr>
                  </a:glow>
                </a:effectLst>
              </a:rPr>
              <a:t>) </a:t>
            </a:r>
          </a:p>
        </p:txBody>
      </p:sp>
    </p:spTree>
    <p:extLst>
      <p:ext uri="{BB962C8B-B14F-4D97-AF65-F5344CB8AC3E}">
        <p14:creationId xmlns:p14="http://schemas.microsoft.com/office/powerpoint/2010/main" val="2787922073"/>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38" presetClass="entr" presetSubtype="0" accel="50000" fill="hold" nodeType="clickEffect">
                                  <p:stCondLst>
                                    <p:cond delay="0"/>
                                  </p:stCondLst>
                                  <p:iterate type="lt">
                                    <p:tmPct val="50000"/>
                                  </p:iterate>
                                  <p:childTnLst>
                                    <p:set>
                                      <p:cBhvr>
                                        <p:cTn id="13" dur="1" fill="hold">
                                          <p:stCondLst>
                                            <p:cond delay="0"/>
                                          </p:stCondLst>
                                        </p:cTn>
                                        <p:tgtEl>
                                          <p:spTgt spid="7">
                                            <p:txEl>
                                              <p:pRg st="0" end="0"/>
                                            </p:txEl>
                                          </p:spTgt>
                                        </p:tgtEl>
                                        <p:attrNameLst>
                                          <p:attrName>style.visibility</p:attrName>
                                        </p:attrNameLst>
                                      </p:cBhvr>
                                      <p:to>
                                        <p:strVal val="visible"/>
                                      </p:to>
                                    </p:set>
                                    <p:set>
                                      <p:cBhvr>
                                        <p:cTn id="14" dur="455" fill="hold">
                                          <p:stCondLst>
                                            <p:cond delay="0"/>
                                          </p:stCondLst>
                                        </p:cTn>
                                        <p:tgtEl>
                                          <p:spTgt spid="7">
                                            <p:txEl>
                                              <p:pRg st="0" end="0"/>
                                            </p:txEl>
                                          </p:spTgt>
                                        </p:tgtEl>
                                        <p:attrNameLst>
                                          <p:attrName>style.rotation</p:attrName>
                                        </p:attrNameLst>
                                      </p:cBhvr>
                                      <p:to>
                                        <p:strVal val="-45.0"/>
                                      </p:to>
                                    </p:set>
                                    <p:anim calcmode="lin" valueType="num">
                                      <p:cBhvr>
                                        <p:cTn id="15" dur="455" fill="hold">
                                          <p:stCondLst>
                                            <p:cond delay="455"/>
                                          </p:stCondLst>
                                        </p:cTn>
                                        <p:tgtEl>
                                          <p:spTgt spid="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6" dur="455" fill="hold">
                                          <p:stCondLst>
                                            <p:cond delay="0"/>
                                          </p:stCondLst>
                                        </p:cTn>
                                        <p:tgtEl>
                                          <p:spTgt spid="7">
                                            <p:txEl>
                                              <p:pRg st="0" end="0"/>
                                            </p:txEl>
                                          </p:spTgt>
                                        </p:tgtEl>
                                        <p:attrNameLst>
                                          <p:attrName>ppt_y</p:attrName>
                                        </p:attrNameLst>
                                      </p:cBhvr>
                                      <p:tavLst>
                                        <p:tav tm="0">
                                          <p:val>
                                            <p:strVal val="#ppt_y-1"/>
                                          </p:val>
                                        </p:tav>
                                        <p:tav tm="100000">
                                          <p:val>
                                            <p:strVal val="#ppt_y-(0.354*#ppt_w-0.172*#ppt_h)"/>
                                          </p:val>
                                        </p:tav>
                                      </p:tavLst>
                                    </p:anim>
                                    <p:anim calcmode="lin" valueType="num">
                                      <p:cBhvr>
                                        <p:cTn id="17" dur="156" decel="50000" autoRev="1" fill="hold">
                                          <p:stCondLst>
                                            <p:cond delay="455"/>
                                          </p:stCondLst>
                                        </p:cTn>
                                        <p:tgtEl>
                                          <p:spTgt spid="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8" dur="136" fill="hold">
                                          <p:stCondLst>
                                            <p:cond delay="864"/>
                                          </p:stCondLst>
                                        </p:cTn>
                                        <p:tgtEl>
                                          <p:spTgt spid="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8" presetClass="entr" presetSubtype="0" accel="50000" fill="hold" nodeType="clickEffect">
                                  <p:stCondLst>
                                    <p:cond delay="0"/>
                                  </p:stCondLst>
                                  <p:iterate type="lt">
                                    <p:tmPct val="50000"/>
                                  </p:iterate>
                                  <p:childTnLst>
                                    <p:set>
                                      <p:cBhvr>
                                        <p:cTn id="22" dur="1" fill="hold">
                                          <p:stCondLst>
                                            <p:cond delay="0"/>
                                          </p:stCondLst>
                                        </p:cTn>
                                        <p:tgtEl>
                                          <p:spTgt spid="7">
                                            <p:txEl>
                                              <p:pRg st="1" end="1"/>
                                            </p:txEl>
                                          </p:spTgt>
                                        </p:tgtEl>
                                        <p:attrNameLst>
                                          <p:attrName>style.visibility</p:attrName>
                                        </p:attrNameLst>
                                      </p:cBhvr>
                                      <p:to>
                                        <p:strVal val="visible"/>
                                      </p:to>
                                    </p:set>
                                    <p:set>
                                      <p:cBhvr>
                                        <p:cTn id="23" dur="455" fill="hold">
                                          <p:stCondLst>
                                            <p:cond delay="0"/>
                                          </p:stCondLst>
                                        </p:cTn>
                                        <p:tgtEl>
                                          <p:spTgt spid="7">
                                            <p:txEl>
                                              <p:pRg st="1" end="1"/>
                                            </p:txEl>
                                          </p:spTgt>
                                        </p:tgtEl>
                                        <p:attrNameLst>
                                          <p:attrName>style.rotation</p:attrName>
                                        </p:attrNameLst>
                                      </p:cBhvr>
                                      <p:to>
                                        <p:strVal val="-45.0"/>
                                      </p:to>
                                    </p:set>
                                    <p:anim calcmode="lin" valueType="num">
                                      <p:cBhvr>
                                        <p:cTn id="24" dur="455" fill="hold">
                                          <p:stCondLst>
                                            <p:cond delay="455"/>
                                          </p:stCondLst>
                                        </p:cTn>
                                        <p:tgtEl>
                                          <p:spTgt spid="7">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5" dur="455" fill="hold">
                                          <p:stCondLst>
                                            <p:cond delay="0"/>
                                          </p:stCondLst>
                                        </p:cTn>
                                        <p:tgtEl>
                                          <p:spTgt spid="7">
                                            <p:txEl>
                                              <p:pRg st="1" end="1"/>
                                            </p:txEl>
                                          </p:spTgt>
                                        </p:tgtEl>
                                        <p:attrNameLst>
                                          <p:attrName>ppt_y</p:attrName>
                                        </p:attrNameLst>
                                      </p:cBhvr>
                                      <p:tavLst>
                                        <p:tav tm="0">
                                          <p:val>
                                            <p:strVal val="#ppt_y-1"/>
                                          </p:val>
                                        </p:tav>
                                        <p:tav tm="100000">
                                          <p:val>
                                            <p:strVal val="#ppt_y-(0.354*#ppt_w-0.172*#ppt_h)"/>
                                          </p:val>
                                        </p:tav>
                                      </p:tavLst>
                                    </p:anim>
                                    <p:anim calcmode="lin" valueType="num">
                                      <p:cBhvr>
                                        <p:cTn id="26" dur="156" decel="50000" autoRev="1" fill="hold">
                                          <p:stCondLst>
                                            <p:cond delay="455"/>
                                          </p:stCondLst>
                                        </p:cTn>
                                        <p:tgtEl>
                                          <p:spTgt spid="7">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7" dur="136" fill="hold">
                                          <p:stCondLst>
                                            <p:cond delay="864"/>
                                          </p:stCondLst>
                                        </p:cTn>
                                        <p:tgtEl>
                                          <p:spTgt spid="7">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680C0E4A-9F23-40BE-97F0-B2AA04E132F9}"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3385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5</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838200" y="920621"/>
            <a:ext cx="10515600" cy="5016758"/>
          </a:xfrm>
          <a:prstGeom prst="rect">
            <a:avLst/>
          </a:prstGeom>
          <a:ln w="76200">
            <a:solidFill>
              <a:srgbClr val="92D050"/>
            </a:solidFill>
          </a:ln>
        </p:spPr>
        <p:txBody>
          <a:bodyPr wrap="square">
            <a:spAutoFit/>
          </a:bodyPr>
          <a:lstStyle/>
          <a:p>
            <a:r>
              <a:rPr lang="fr-FR" sz="4000" b="1" dirty="0">
                <a:ln>
                  <a:solidFill>
                    <a:srgbClr val="FFC000"/>
                  </a:solidFill>
                </a:ln>
                <a:solidFill>
                  <a:srgbClr val="C00000"/>
                </a:solidFill>
                <a:effectLst>
                  <a:glow rad="228600">
                    <a:schemeClr val="accent4">
                      <a:satMod val="175000"/>
                      <a:alpha val="40000"/>
                    </a:schemeClr>
                  </a:glow>
                </a:effectLst>
              </a:rPr>
              <a:t>Le Boyau de la mort constitue le dernier bastion conservé du front belge datant de la Première Guerre mondiale.</a:t>
            </a:r>
          </a:p>
          <a:p>
            <a:r>
              <a:rPr lang="fr-FR" sz="4000" b="1" dirty="0">
                <a:ln>
                  <a:solidFill>
                    <a:srgbClr val="FFC000"/>
                  </a:solidFill>
                </a:ln>
                <a:solidFill>
                  <a:srgbClr val="C00000"/>
                </a:solidFill>
                <a:effectLst>
                  <a:glow rad="228600">
                    <a:schemeClr val="accent4">
                      <a:satMod val="175000"/>
                      <a:alpha val="40000"/>
                    </a:schemeClr>
                  </a:glow>
                </a:effectLst>
              </a:rPr>
              <a:t>Appelé à l’origine "tranchée de liaison de la borne 16 à l’Yser", ou encore "Boyau de l’Yser", cet ensemble fortifié faisait face à la tête de pont allemande, sur la rive gauche, mais aussi en bordure Nord-Est de l’Yser. </a:t>
            </a:r>
          </a:p>
        </p:txBody>
      </p:sp>
    </p:spTree>
    <p:extLst>
      <p:ext uri="{BB962C8B-B14F-4D97-AF65-F5344CB8AC3E}">
        <p14:creationId xmlns:p14="http://schemas.microsoft.com/office/powerpoint/2010/main" val="3579351829"/>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1"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calcmode="lin" valueType="num">
                                      <p:cBhvr>
                                        <p:cTn id="23" dur="50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25" dur="50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D4A1AE1C-2D2C-4E79-A106-1CC00C536888}"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176713"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6</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7" name="Image 6"/>
          <p:cNvPicPr>
            <a:picLocks noChangeAspect="1"/>
          </p:cNvPicPr>
          <p:nvPr/>
        </p:nvPicPr>
        <p:blipFill>
          <a:blip r:embed="rId3"/>
          <a:stretch>
            <a:fillRect/>
          </a:stretch>
        </p:blipFill>
        <p:spPr>
          <a:xfrm>
            <a:off x="1716881" y="508675"/>
            <a:ext cx="8758238" cy="5840650"/>
          </a:xfrm>
          <a:prstGeom prst="roundRect">
            <a:avLst>
              <a:gd name="adj" fmla="val 4167"/>
            </a:avLst>
          </a:prstGeom>
          <a:solidFill>
            <a:srgbClr val="FFFFFF"/>
          </a:solidFill>
          <a:ln w="76200" cap="sq">
            <a:solidFill>
              <a:srgbClr val="92D05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956723070"/>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F872A929-54E6-4F58-8DF6-F9784C627B8A}"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162425"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7</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838200" y="612844"/>
            <a:ext cx="9999133" cy="5632311"/>
          </a:xfrm>
          <a:prstGeom prst="rect">
            <a:avLst/>
          </a:prstGeom>
          <a:ln w="76200">
            <a:solidFill>
              <a:srgbClr val="92D050"/>
            </a:solidFill>
          </a:ln>
        </p:spPr>
        <p:txBody>
          <a:bodyPr wrap="square">
            <a:spAutoFit/>
          </a:bodyPr>
          <a:lstStyle/>
          <a:p>
            <a:r>
              <a:rPr lang="fr-FR" sz="4000" b="1" dirty="0">
                <a:ln>
                  <a:solidFill>
                    <a:srgbClr val="FFC000"/>
                  </a:solidFill>
                </a:ln>
                <a:solidFill>
                  <a:srgbClr val="C00000"/>
                </a:solidFill>
                <a:effectLst>
                  <a:glow rad="228600">
                    <a:schemeClr val="accent4">
                      <a:satMod val="175000"/>
                      <a:alpha val="40000"/>
                    </a:schemeClr>
                  </a:glow>
                </a:effectLst>
              </a:rPr>
              <a:t>Durant toute la durée du conflit, l'endroit fut défendu par l’ensemble des soldats belges, des différentes unités combattantes, qui se relayèrent dans le secteur. Un "petit Verdun", à la manière belge, en somme...</a:t>
            </a:r>
          </a:p>
          <a:p>
            <a:r>
              <a:rPr lang="fr-FR" sz="4000" b="1" dirty="0">
                <a:ln>
                  <a:solidFill>
                    <a:srgbClr val="FFC000"/>
                  </a:solidFill>
                </a:ln>
                <a:solidFill>
                  <a:srgbClr val="C00000"/>
                </a:solidFill>
                <a:effectLst>
                  <a:glow rad="228600">
                    <a:schemeClr val="accent4">
                      <a:satMod val="175000"/>
                      <a:alpha val="40000"/>
                    </a:schemeClr>
                  </a:glow>
                </a:effectLst>
              </a:rPr>
              <a:t>La dénomination, "Boyau de la Mort", fut choisie pour ce que la position se révéla, chaque jour, et, tout au long de la Grande Guerre, l’une des plus dangereuses du front.</a:t>
            </a:r>
          </a:p>
        </p:txBody>
      </p:sp>
    </p:spTree>
    <p:extLst>
      <p:ext uri="{BB962C8B-B14F-4D97-AF65-F5344CB8AC3E}">
        <p14:creationId xmlns:p14="http://schemas.microsoft.com/office/powerpoint/2010/main" val="3843499052"/>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1"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calcmode="lin" valueType="num">
                                      <p:cBhvr>
                                        <p:cTn id="23" dur="50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25" dur="50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835EC6F1-154D-453C-B253-2DFF63E2AB7C}"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6"/>
            <a:ext cx="4191000" cy="352758"/>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8</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3" name="Image 2"/>
          <p:cNvPicPr>
            <a:picLocks noChangeAspect="1"/>
          </p:cNvPicPr>
          <p:nvPr/>
        </p:nvPicPr>
        <p:blipFill rotWithShape="1">
          <a:blip r:embed="rId3"/>
          <a:srcRect r="149" b="14166"/>
          <a:stretch/>
        </p:blipFill>
        <p:spPr>
          <a:xfrm>
            <a:off x="978133" y="371475"/>
            <a:ext cx="10311934" cy="5886450"/>
          </a:xfrm>
          <a:prstGeom prst="roundRect">
            <a:avLst>
              <a:gd name="adj" fmla="val 4167"/>
            </a:avLst>
          </a:prstGeom>
          <a:solidFill>
            <a:srgbClr val="FFFFFF"/>
          </a:solidFill>
          <a:ln w="76200" cap="sq">
            <a:solidFill>
              <a:srgbClr val="92D05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300328766"/>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8E66E19-CE11-4A00-BDD4-CFEA18D120A1}"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910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9</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3" name="Rectangle 2"/>
          <p:cNvSpPr/>
          <p:nvPr/>
        </p:nvSpPr>
        <p:spPr>
          <a:xfrm>
            <a:off x="1028700" y="285303"/>
            <a:ext cx="10134600" cy="6001643"/>
          </a:xfrm>
          <a:prstGeom prst="rect">
            <a:avLst/>
          </a:prstGeom>
          <a:ln w="76200">
            <a:solidFill>
              <a:srgbClr val="92D050"/>
            </a:solidFill>
          </a:ln>
        </p:spPr>
        <p:txBody>
          <a:bodyPr wrap="square">
            <a:spAutoFit/>
          </a:bodyPr>
          <a:lstStyle/>
          <a:p>
            <a:r>
              <a:rPr lang="fr-FR" sz="3200" b="1" dirty="0">
                <a:ln>
                  <a:solidFill>
                    <a:srgbClr val="FFC000"/>
                  </a:solidFill>
                </a:ln>
                <a:effectLst>
                  <a:glow rad="228600">
                    <a:schemeClr val="accent4">
                      <a:satMod val="175000"/>
                      <a:alpha val="40000"/>
                    </a:schemeClr>
                  </a:glow>
                </a:effectLst>
              </a:rPr>
              <a:t>Ce lieu est l’unique réseau de tranchées belges datant de la Première Guerre mondiale à avoir été ainsi conservé. Il s’agissait de l’une des positions les plus dangereuses de l’armée belge. En effet, un bunker allemand se trouvait à seulement 50 mètres plus loin. Ce réseau de tranchées fut très vite rebaptisé « le boyau de la mort » du fait du nombre de soldats belges tombés durant les attaques ennemies. Le centre d'interprétation du site permet, grâce à plusieurs applications interactives, de se plonger dans des photos et des films pour découvrir les histoires personnelles, souvent tragiques, de ces soldats tombés au front.</a:t>
            </a:r>
          </a:p>
        </p:txBody>
      </p:sp>
    </p:spTree>
    <p:extLst>
      <p:ext uri="{BB962C8B-B14F-4D97-AF65-F5344CB8AC3E}">
        <p14:creationId xmlns:p14="http://schemas.microsoft.com/office/powerpoint/2010/main" val="70217274"/>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1" presetClass="entr" presetSubtype="0" fill="hold" nodeType="clickEffect">
                                  <p:stCondLst>
                                    <p:cond delay="0"/>
                                  </p:stCondLst>
                                  <p:iterate type="lt">
                                    <p:tmPct val="10000"/>
                                  </p:iterate>
                                  <p:childTnLst>
                                    <p:set>
                                      <p:cBhvr>
                                        <p:cTn id="22" dur="1" fill="hold">
                                          <p:stCondLst>
                                            <p:cond delay="0"/>
                                          </p:stCondLst>
                                        </p:cTn>
                                        <p:tgtEl>
                                          <p:spTgt spid="3">
                                            <p:txEl>
                                              <p:pRg st="0" end="0"/>
                                            </p:txEl>
                                          </p:spTgt>
                                        </p:tgtEl>
                                        <p:attrNameLst>
                                          <p:attrName>style.visibility</p:attrName>
                                        </p:attrNameLst>
                                      </p:cBhvr>
                                      <p:to>
                                        <p:strVal val="visible"/>
                                      </p:to>
                                    </p:set>
                                    <p:anim calcmode="lin" valueType="num">
                                      <p:cBhvr>
                                        <p:cTn id="23"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5"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0B596F83-3EF4-4FDC-B1EA-890E1A83E248}"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162425"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10</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3" name="Image 2"/>
          <p:cNvPicPr>
            <a:picLocks noChangeAspect="1"/>
          </p:cNvPicPr>
          <p:nvPr/>
        </p:nvPicPr>
        <p:blipFill>
          <a:blip r:embed="rId3"/>
          <a:stretch>
            <a:fillRect/>
          </a:stretch>
        </p:blipFill>
        <p:spPr>
          <a:xfrm>
            <a:off x="2166937" y="482203"/>
            <a:ext cx="7858125" cy="5893594"/>
          </a:xfrm>
          <a:prstGeom prst="roundRect">
            <a:avLst>
              <a:gd name="adj" fmla="val 4167"/>
            </a:avLst>
          </a:prstGeom>
          <a:solidFill>
            <a:srgbClr val="FFFFFF"/>
          </a:solidFill>
          <a:ln w="76200" cap="sq">
            <a:solidFill>
              <a:srgbClr val="92D05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781444015"/>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8789AFDD-E3FF-49C3-BDAB-9C7B87C59AD6}"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162425"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11</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2209800" y="1413063"/>
            <a:ext cx="7669763" cy="4031873"/>
          </a:xfrm>
          <a:prstGeom prst="rect">
            <a:avLst/>
          </a:prstGeom>
          <a:ln w="76200">
            <a:solidFill>
              <a:srgbClr val="92D050"/>
            </a:solidFill>
          </a:ln>
        </p:spPr>
        <p:txBody>
          <a:bodyPr wrap="square">
            <a:spAutoFit/>
          </a:bodyPr>
          <a:lstStyle/>
          <a:p>
            <a:r>
              <a:rPr lang="fr-FR" sz="3200" b="1" dirty="0">
                <a:ln>
                  <a:solidFill>
                    <a:srgbClr val="FFC000"/>
                  </a:solidFill>
                </a:ln>
                <a:solidFill>
                  <a:srgbClr val="C00000"/>
                </a:solidFill>
                <a:effectLst>
                  <a:glow rad="228600">
                    <a:schemeClr val="accent4">
                      <a:satMod val="175000"/>
                      <a:alpha val="40000"/>
                    </a:schemeClr>
                  </a:glow>
                </a:effectLst>
              </a:rPr>
              <a:t>Une autre légende coriace veut que des dizaines de soldats perdissent la vie quotidiennement dans le Boyau, qui, de ce </a:t>
            </a:r>
          </a:p>
          <a:p>
            <a:r>
              <a:rPr lang="fr-FR" sz="3200" b="1" dirty="0">
                <a:ln>
                  <a:solidFill>
                    <a:srgbClr val="FFC000"/>
                  </a:solidFill>
                </a:ln>
                <a:solidFill>
                  <a:srgbClr val="C00000"/>
                </a:solidFill>
                <a:effectLst>
                  <a:glow rad="228600">
                    <a:schemeClr val="accent4">
                      <a:satMod val="175000"/>
                      <a:alpha val="40000"/>
                    </a:schemeClr>
                  </a:glow>
                </a:effectLst>
              </a:rPr>
              <a:t>point de vue, serait bien nommé. Le Boyau de la Mort, une tranchée dont aucun soldat n'arriverait à s'extirper. </a:t>
            </a:r>
          </a:p>
          <a:p>
            <a:r>
              <a:rPr lang="fr-FR" sz="3200" b="1" dirty="0">
                <a:ln>
                  <a:solidFill>
                    <a:srgbClr val="FFC000"/>
                  </a:solidFill>
                </a:ln>
                <a:solidFill>
                  <a:srgbClr val="C00000"/>
                </a:solidFill>
                <a:effectLst>
                  <a:glow rad="228600">
                    <a:schemeClr val="accent4">
                      <a:satMod val="175000"/>
                      <a:alpha val="40000"/>
                    </a:schemeClr>
                  </a:glow>
                </a:effectLst>
              </a:rPr>
              <a:t>Le mythe des milliers de morts belges du Boyau tient bon. Jusqu'à aujourd'hui.</a:t>
            </a:r>
          </a:p>
        </p:txBody>
      </p:sp>
    </p:spTree>
    <p:extLst>
      <p:ext uri="{BB962C8B-B14F-4D97-AF65-F5344CB8AC3E}">
        <p14:creationId xmlns:p14="http://schemas.microsoft.com/office/powerpoint/2010/main" val="1650751363"/>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1"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calcmode="lin" valueType="num">
                                      <p:cBhvr>
                                        <p:cTn id="23" dur="50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25" dur="50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F8CBC9AD-0CC3-469C-B960-FB4D0621C6CA}"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219575"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12</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3" name="Image 2"/>
          <p:cNvPicPr>
            <a:picLocks noChangeAspect="1"/>
          </p:cNvPicPr>
          <p:nvPr/>
        </p:nvPicPr>
        <p:blipFill>
          <a:blip r:embed="rId3"/>
          <a:stretch>
            <a:fillRect/>
          </a:stretch>
        </p:blipFill>
        <p:spPr>
          <a:xfrm>
            <a:off x="2276669" y="564502"/>
            <a:ext cx="7651102" cy="5738326"/>
          </a:xfrm>
          <a:prstGeom prst="roundRect">
            <a:avLst>
              <a:gd name="adj" fmla="val 4167"/>
            </a:avLst>
          </a:prstGeom>
          <a:solidFill>
            <a:srgbClr val="FFFFFF"/>
          </a:solidFill>
          <a:ln w="76200" cap="sq">
            <a:solidFill>
              <a:srgbClr val="92D05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7" name="Rectangle 6"/>
          <p:cNvSpPr/>
          <p:nvPr/>
        </p:nvSpPr>
        <p:spPr>
          <a:xfrm>
            <a:off x="3100386" y="1725505"/>
            <a:ext cx="6096000" cy="3416320"/>
          </a:xfrm>
          <a:prstGeom prst="rect">
            <a:avLst/>
          </a:prstGeom>
          <a:ln w="76200">
            <a:solidFill>
              <a:srgbClr val="92D050"/>
            </a:solidFill>
          </a:ln>
        </p:spPr>
        <p:txBody>
          <a:bodyPr>
            <a:spAutoFit/>
          </a:bodyPr>
          <a:lstStyle/>
          <a:p>
            <a:r>
              <a:rPr lang="fr-FR" sz="3600" b="1" dirty="0">
                <a:ln>
                  <a:solidFill>
                    <a:srgbClr val="FFC000"/>
                  </a:solidFill>
                </a:ln>
                <a:solidFill>
                  <a:srgbClr val="FF0000"/>
                </a:solidFill>
                <a:effectLst>
                  <a:glow rad="228600">
                    <a:schemeClr val="accent4">
                      <a:satMod val="175000"/>
                      <a:alpha val="40000"/>
                    </a:schemeClr>
                  </a:glow>
                </a:effectLst>
              </a:rPr>
              <a:t>L’Yser tourne à hauteur de </a:t>
            </a:r>
            <a:r>
              <a:rPr lang="fr-FR" sz="3600" b="1" dirty="0" err="1">
                <a:ln>
                  <a:solidFill>
                    <a:srgbClr val="FFC000"/>
                  </a:solidFill>
                </a:ln>
                <a:solidFill>
                  <a:srgbClr val="FF0000"/>
                </a:solidFill>
                <a:effectLst>
                  <a:glow rad="228600">
                    <a:schemeClr val="accent4">
                      <a:satMod val="175000"/>
                      <a:alpha val="40000"/>
                    </a:schemeClr>
                  </a:glow>
                </a:effectLst>
              </a:rPr>
              <a:t>Tervate</a:t>
            </a:r>
            <a:r>
              <a:rPr lang="fr-FR" sz="3600" b="1" dirty="0">
                <a:ln>
                  <a:solidFill>
                    <a:srgbClr val="FFC000"/>
                  </a:solidFill>
                </a:ln>
                <a:solidFill>
                  <a:srgbClr val="FF0000"/>
                </a:solidFill>
                <a:effectLst>
                  <a:glow rad="228600">
                    <a:schemeClr val="accent4">
                      <a:satMod val="175000"/>
                      <a:alpha val="40000"/>
                    </a:schemeClr>
                  </a:glow>
                </a:effectLst>
              </a:rPr>
              <a:t>. </a:t>
            </a:r>
            <a:r>
              <a:rPr lang="fr-FR" sz="3600" b="1" dirty="0" err="1">
                <a:ln>
                  <a:solidFill>
                    <a:srgbClr val="FFC000"/>
                  </a:solidFill>
                </a:ln>
                <a:solidFill>
                  <a:srgbClr val="FF0000"/>
                </a:solidFill>
                <a:effectLst>
                  <a:glow rad="228600">
                    <a:schemeClr val="accent4">
                      <a:satMod val="175000"/>
                      <a:alpha val="40000"/>
                    </a:schemeClr>
                  </a:glow>
                </a:effectLst>
              </a:rPr>
              <a:t>Keiem</a:t>
            </a:r>
            <a:r>
              <a:rPr lang="fr-FR" sz="3600" b="1" dirty="0">
                <a:ln>
                  <a:solidFill>
                    <a:srgbClr val="FFC000"/>
                  </a:solidFill>
                </a:ln>
                <a:solidFill>
                  <a:srgbClr val="FF0000"/>
                </a:solidFill>
                <a:effectLst>
                  <a:glow rad="228600">
                    <a:schemeClr val="accent4">
                      <a:satMod val="175000"/>
                      <a:alpha val="40000"/>
                    </a:schemeClr>
                  </a:glow>
                </a:effectLst>
              </a:rPr>
              <a:t> se trouve sur la rive droite. Il y a là un cimetière belge comptant 628 tombes, dont plus de la moitié sont des soldats inconnus.</a:t>
            </a:r>
          </a:p>
        </p:txBody>
      </p:sp>
    </p:spTree>
    <p:extLst>
      <p:ext uri="{BB962C8B-B14F-4D97-AF65-F5344CB8AC3E}">
        <p14:creationId xmlns:p14="http://schemas.microsoft.com/office/powerpoint/2010/main" val="958522215"/>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2000"/>
                                        <p:tgtEl>
                                          <p:spTgt spid="7"/>
                                        </p:tgtEl>
                                      </p:cBhvr>
                                    </p:animEffect>
                                    <p:anim calcmode="lin" valueType="num">
                                      <p:cBhvr>
                                        <p:cTn id="15" dur="2000" fill="hold"/>
                                        <p:tgtEl>
                                          <p:spTgt spid="7"/>
                                        </p:tgtEl>
                                        <p:attrNameLst>
                                          <p:attrName>ppt_w</p:attrName>
                                        </p:attrNameLst>
                                      </p:cBhvr>
                                      <p:tavLst>
                                        <p:tav tm="0" fmla="#ppt_w*sin(2.5*pi*$)">
                                          <p:val>
                                            <p:fltVal val="0"/>
                                          </p:val>
                                        </p:tav>
                                        <p:tav tm="100000">
                                          <p:val>
                                            <p:fltVal val="1"/>
                                          </p:val>
                                        </p:tav>
                                      </p:tavLst>
                                    </p:anim>
                                    <p:anim calcmode="lin" valueType="num">
                                      <p:cBhvr>
                                        <p:cTn id="16"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7">
                                            <p:txEl>
                                              <p:pRg st="0" end="0"/>
                                            </p:txEl>
                                          </p:spTgt>
                                        </p:tgtEl>
                                        <p:attrNameLst>
                                          <p:attrName>style.visibility</p:attrName>
                                        </p:attrNameLst>
                                      </p:cBhvr>
                                      <p:to>
                                        <p:strVal val="visible"/>
                                      </p:to>
                                    </p:set>
                                    <p:anim calcmode="lin" valueType="num">
                                      <p:cBhvr>
                                        <p:cTn id="21"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7FFC0CE3-7008-4594-9869-6BF335417DC7}"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910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13</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922175" y="541176"/>
            <a:ext cx="10431625" cy="5509200"/>
          </a:xfrm>
          <a:prstGeom prst="rect">
            <a:avLst/>
          </a:prstGeom>
          <a:ln w="76200">
            <a:solidFill>
              <a:srgbClr val="92D050"/>
            </a:solidFill>
          </a:ln>
        </p:spPr>
        <p:txBody>
          <a:bodyPr wrap="square">
            <a:spAutoFit/>
          </a:bodyPr>
          <a:lstStyle/>
          <a:p>
            <a:r>
              <a:rPr lang="fr-FR" sz="3200" b="1" dirty="0">
                <a:ln>
                  <a:solidFill>
                    <a:srgbClr val="FFC000"/>
                  </a:solidFill>
                </a:ln>
                <a:solidFill>
                  <a:srgbClr val="C00000"/>
                </a:solidFill>
                <a:effectLst>
                  <a:glow rad="228600">
                    <a:schemeClr val="accent4">
                      <a:satMod val="175000"/>
                      <a:alpha val="40000"/>
                    </a:schemeClr>
                  </a:glow>
                </a:effectLst>
              </a:rPr>
              <a:t>Les nouvelles recherches historiques menées par le Musée royal de l'Armée visaient à revisiter sources et archives. </a:t>
            </a:r>
          </a:p>
          <a:p>
            <a:r>
              <a:rPr lang="fr-FR" sz="3200" b="1" dirty="0">
                <a:ln>
                  <a:solidFill>
                    <a:srgbClr val="FFC000"/>
                  </a:solidFill>
                </a:ln>
                <a:solidFill>
                  <a:srgbClr val="C00000"/>
                </a:solidFill>
                <a:effectLst>
                  <a:glow rad="228600">
                    <a:schemeClr val="accent4">
                      <a:satMod val="175000"/>
                      <a:alpha val="40000"/>
                    </a:schemeClr>
                  </a:glow>
                </a:effectLst>
              </a:rPr>
              <a:t>Chaque jour de guerre a été examiné afin de retracer l'histoire du Boyau. Cette recherche a révélé des faits surprenants. </a:t>
            </a:r>
          </a:p>
          <a:p>
            <a:r>
              <a:rPr lang="fr-FR" sz="3200" b="1" dirty="0">
                <a:ln>
                  <a:solidFill>
                    <a:srgbClr val="FFC000"/>
                  </a:solidFill>
                </a:ln>
                <a:solidFill>
                  <a:srgbClr val="C00000"/>
                </a:solidFill>
                <a:effectLst>
                  <a:glow rad="228600">
                    <a:schemeClr val="accent4">
                      <a:satMod val="175000"/>
                      <a:alpha val="40000"/>
                    </a:schemeClr>
                  </a:glow>
                </a:effectLst>
              </a:rPr>
              <a:t>Les historiens ont ainsi pu établir une liste des morts. Contrairement à l'idée reçue, il ne s'agissait pas de milliers de morts, mais « que » d'environ 250 victimes. Les fiches biographiques de ces décès peuvent être consultées au centre d'interprétation par le biais d'une simple application. Les morts du Boyau ont ainsi reçu un nom et un visage.</a:t>
            </a:r>
          </a:p>
        </p:txBody>
      </p:sp>
    </p:spTree>
    <p:extLst>
      <p:ext uri="{BB962C8B-B14F-4D97-AF65-F5344CB8AC3E}">
        <p14:creationId xmlns:p14="http://schemas.microsoft.com/office/powerpoint/2010/main" val="3499424595"/>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par>
                                <p:cTn id="19" presetID="41" presetClass="entr" presetSubtype="0" fill="hold" nodeType="withEffect">
                                  <p:stCondLst>
                                    <p:cond delay="0"/>
                                  </p:stCondLst>
                                  <p:iterate type="lt">
                                    <p:tmPct val="10000"/>
                                  </p:iterate>
                                  <p:childTnLst>
                                    <p:set>
                                      <p:cBhvr>
                                        <p:cTn id="20" dur="1" fill="hold">
                                          <p:stCondLst>
                                            <p:cond delay="0"/>
                                          </p:stCondLst>
                                        </p:cTn>
                                        <p:tgtEl>
                                          <p:spTgt spid="2">
                                            <p:txEl>
                                              <p:pRg st="1" end="1"/>
                                            </p:txEl>
                                          </p:spTgt>
                                        </p:tgtEl>
                                        <p:attrNameLst>
                                          <p:attrName>style.visibility</p:attrName>
                                        </p:attrNameLst>
                                      </p:cBhvr>
                                      <p:to>
                                        <p:strVal val="visible"/>
                                      </p:to>
                                    </p:set>
                                    <p:anim calcmode="lin" valueType="num">
                                      <p:cBhvr>
                                        <p:cTn id="21" dur="50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1" end="1"/>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1" presetClass="entr" presetSubtype="0" fill="hold" nodeType="clickEffect">
                                  <p:stCondLst>
                                    <p:cond delay="0"/>
                                  </p:stCondLst>
                                  <p:iterate type="lt">
                                    <p:tmPct val="10000"/>
                                  </p:iterate>
                                  <p:childTnLst>
                                    <p:set>
                                      <p:cBhvr>
                                        <p:cTn id="29" dur="1" fill="hold">
                                          <p:stCondLst>
                                            <p:cond delay="0"/>
                                          </p:stCondLst>
                                        </p:cTn>
                                        <p:tgtEl>
                                          <p:spTgt spid="2">
                                            <p:txEl>
                                              <p:pRg st="2" end="2"/>
                                            </p:txEl>
                                          </p:spTgt>
                                        </p:tgtEl>
                                        <p:attrNameLst>
                                          <p:attrName>style.visibility</p:attrName>
                                        </p:attrNameLst>
                                      </p:cBhvr>
                                      <p:to>
                                        <p:strVal val="visible"/>
                                      </p:to>
                                    </p:set>
                                    <p:anim calcmode="lin" valueType="num">
                                      <p:cBhvr>
                                        <p:cTn id="30" dur="50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32" dur="50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646442BE-96D1-4E2F-930D-4788B300DC4E}"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162425"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14</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3" name="Image 2"/>
          <p:cNvPicPr>
            <a:picLocks noChangeAspect="1"/>
          </p:cNvPicPr>
          <p:nvPr/>
        </p:nvPicPr>
        <p:blipFill>
          <a:blip r:embed="rId3"/>
          <a:stretch>
            <a:fillRect/>
          </a:stretch>
        </p:blipFill>
        <p:spPr>
          <a:xfrm>
            <a:off x="2220685" y="522514"/>
            <a:ext cx="7707085" cy="5780314"/>
          </a:xfrm>
          <a:prstGeom prst="roundRect">
            <a:avLst>
              <a:gd name="adj" fmla="val 4167"/>
            </a:avLst>
          </a:prstGeom>
          <a:solidFill>
            <a:srgbClr val="FFFFFF"/>
          </a:solidFill>
          <a:ln w="76200" cap="sq">
            <a:solidFill>
              <a:srgbClr val="92D05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7" name="Rectangle 6"/>
          <p:cNvSpPr/>
          <p:nvPr/>
        </p:nvSpPr>
        <p:spPr>
          <a:xfrm>
            <a:off x="3212840" y="596515"/>
            <a:ext cx="6096000" cy="5632311"/>
          </a:xfrm>
          <a:prstGeom prst="rect">
            <a:avLst/>
          </a:prstGeom>
          <a:ln w="76200">
            <a:solidFill>
              <a:srgbClr val="92D050"/>
            </a:solidFill>
          </a:ln>
        </p:spPr>
        <p:txBody>
          <a:bodyPr>
            <a:spAutoFit/>
          </a:bodyPr>
          <a:lstStyle/>
          <a:p>
            <a:r>
              <a:rPr lang="fr-FR" sz="3600" b="1" dirty="0">
                <a:ln>
                  <a:solidFill>
                    <a:srgbClr val="FFC000"/>
                  </a:solidFill>
                </a:ln>
                <a:solidFill>
                  <a:srgbClr val="FF0000"/>
                </a:solidFill>
                <a:effectLst>
                  <a:glow rad="228600">
                    <a:schemeClr val="accent4">
                      <a:satMod val="175000"/>
                      <a:alpha val="40000"/>
                    </a:schemeClr>
                  </a:glow>
                </a:effectLst>
              </a:rPr>
              <a:t>Grâce à l’inondation de la plaine de l’Yser en fin octobre 1914, les troupes allemandes durent arrêter leur avance. Pendant tout ce temps, les Réservoirs de pétrole restèrent toutefois aux mains des allemands. Les carcasses des deux réservoirs dominaient la plaine.</a:t>
            </a:r>
          </a:p>
        </p:txBody>
      </p:sp>
    </p:spTree>
    <p:extLst>
      <p:ext uri="{BB962C8B-B14F-4D97-AF65-F5344CB8AC3E}">
        <p14:creationId xmlns:p14="http://schemas.microsoft.com/office/powerpoint/2010/main" val="3090386427"/>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2000"/>
                                        <p:tgtEl>
                                          <p:spTgt spid="7"/>
                                        </p:tgtEl>
                                      </p:cBhvr>
                                    </p:animEffect>
                                    <p:anim calcmode="lin" valueType="num">
                                      <p:cBhvr>
                                        <p:cTn id="15" dur="2000" fill="hold"/>
                                        <p:tgtEl>
                                          <p:spTgt spid="7"/>
                                        </p:tgtEl>
                                        <p:attrNameLst>
                                          <p:attrName>ppt_w</p:attrName>
                                        </p:attrNameLst>
                                      </p:cBhvr>
                                      <p:tavLst>
                                        <p:tav tm="0" fmla="#ppt_w*sin(2.5*pi*$)">
                                          <p:val>
                                            <p:fltVal val="0"/>
                                          </p:val>
                                        </p:tav>
                                        <p:tav tm="100000">
                                          <p:val>
                                            <p:fltVal val="1"/>
                                          </p:val>
                                        </p:tav>
                                      </p:tavLst>
                                    </p:anim>
                                    <p:anim calcmode="lin" valueType="num">
                                      <p:cBhvr>
                                        <p:cTn id="16"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7">
                                            <p:txEl>
                                              <p:pRg st="0" end="0"/>
                                            </p:txEl>
                                          </p:spTgt>
                                        </p:tgtEl>
                                        <p:attrNameLst>
                                          <p:attrName>style.visibility</p:attrName>
                                        </p:attrNameLst>
                                      </p:cBhvr>
                                      <p:to>
                                        <p:strVal val="visible"/>
                                      </p:to>
                                    </p:set>
                                    <p:anim calcmode="lin" valueType="num">
                                      <p:cBhvr>
                                        <p:cTn id="21"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3AAA85A9-4F75-48FB-88C5-1226DFA28D35}"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24815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15</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1897224" y="920621"/>
            <a:ext cx="8397551" cy="5016758"/>
          </a:xfrm>
          <a:prstGeom prst="rect">
            <a:avLst/>
          </a:prstGeom>
          <a:ln w="76200">
            <a:solidFill>
              <a:srgbClr val="92D050"/>
            </a:solidFill>
          </a:ln>
        </p:spPr>
        <p:txBody>
          <a:bodyPr wrap="square">
            <a:spAutoFit/>
          </a:bodyPr>
          <a:lstStyle/>
          <a:p>
            <a:r>
              <a:rPr lang="fr-FR" sz="3200" b="1" dirty="0">
                <a:ln>
                  <a:solidFill>
                    <a:srgbClr val="FFC000"/>
                  </a:solidFill>
                </a:ln>
                <a:solidFill>
                  <a:srgbClr val="FF0000"/>
                </a:solidFill>
                <a:effectLst>
                  <a:glow rad="228600">
                    <a:schemeClr val="accent4">
                      <a:satMod val="175000"/>
                      <a:alpha val="40000"/>
                    </a:schemeClr>
                  </a:glow>
                </a:effectLst>
              </a:rPr>
              <a:t>À quelques pas de la rive gauche du </a:t>
            </a:r>
            <a:r>
              <a:rPr lang="fr-FR" sz="3200" b="1" dirty="0" err="1">
                <a:ln>
                  <a:solidFill>
                    <a:srgbClr val="FFC000"/>
                  </a:solidFill>
                </a:ln>
                <a:solidFill>
                  <a:srgbClr val="FF0000"/>
                </a:solidFill>
                <a:effectLst>
                  <a:glow rad="228600">
                    <a:schemeClr val="accent4">
                      <a:satMod val="175000"/>
                      <a:alpha val="40000"/>
                    </a:schemeClr>
                  </a:glow>
                </a:effectLst>
              </a:rPr>
              <a:t>fl</a:t>
            </a:r>
            <a:r>
              <a:rPr lang="fr-FR" sz="3200" b="1" dirty="0">
                <a:ln>
                  <a:solidFill>
                    <a:srgbClr val="FFC000"/>
                  </a:solidFill>
                </a:ln>
                <a:solidFill>
                  <a:srgbClr val="FF0000"/>
                </a:solidFill>
                <a:effectLst>
                  <a:glow rad="228600">
                    <a:schemeClr val="accent4">
                      <a:satMod val="175000"/>
                      <a:alpha val="40000"/>
                    </a:schemeClr>
                  </a:glow>
                </a:effectLst>
              </a:rPr>
              <a:t> </a:t>
            </a:r>
            <a:r>
              <a:rPr lang="fr-FR" sz="3200" b="1" dirty="0" err="1">
                <a:ln>
                  <a:solidFill>
                    <a:srgbClr val="FFC000"/>
                  </a:solidFill>
                </a:ln>
                <a:solidFill>
                  <a:srgbClr val="FF0000"/>
                </a:solidFill>
                <a:effectLst>
                  <a:glow rad="228600">
                    <a:schemeClr val="accent4">
                      <a:satMod val="175000"/>
                      <a:alpha val="40000"/>
                    </a:schemeClr>
                  </a:glow>
                </a:effectLst>
              </a:rPr>
              <a:t>euve</a:t>
            </a:r>
            <a:r>
              <a:rPr lang="fr-FR" sz="3200" b="1" dirty="0">
                <a:ln>
                  <a:solidFill>
                    <a:srgbClr val="FFC000"/>
                  </a:solidFill>
                </a:ln>
                <a:solidFill>
                  <a:srgbClr val="FF0000"/>
                </a:solidFill>
                <a:effectLst>
                  <a:glow rad="228600">
                    <a:schemeClr val="accent4">
                      <a:satMod val="175000"/>
                      <a:alpha val="40000"/>
                    </a:schemeClr>
                  </a:glow>
                </a:effectLst>
              </a:rPr>
              <a:t> se trouvait la tranchée de combat, et quelques mètres derrière, celle de soutien. Ce dispositif était équipé de postes de guet et de tir, de bunkers et à son extrémité, de la « Souricière » (</a:t>
            </a:r>
            <a:r>
              <a:rPr lang="fr-FR" sz="3200" b="1" dirty="0" err="1">
                <a:ln>
                  <a:solidFill>
                    <a:srgbClr val="FFC000"/>
                  </a:solidFill>
                </a:ln>
                <a:solidFill>
                  <a:srgbClr val="FF0000"/>
                </a:solidFill>
                <a:effectLst>
                  <a:glow rad="228600">
                    <a:schemeClr val="accent4">
                      <a:satMod val="175000"/>
                      <a:alpha val="40000"/>
                    </a:schemeClr>
                  </a:glow>
                </a:effectLst>
              </a:rPr>
              <a:t>Muizenval</a:t>
            </a:r>
            <a:r>
              <a:rPr lang="fr-FR" sz="3200" b="1" dirty="0">
                <a:ln>
                  <a:solidFill>
                    <a:srgbClr val="FFC000"/>
                  </a:solidFill>
                </a:ln>
                <a:solidFill>
                  <a:srgbClr val="FF0000"/>
                </a:solidFill>
                <a:effectLst>
                  <a:glow rad="228600">
                    <a:schemeClr val="accent4">
                      <a:satMod val="175000"/>
                      <a:alpha val="40000"/>
                    </a:schemeClr>
                  </a:glow>
                </a:effectLst>
              </a:rPr>
              <a:t>). Celle-ci était protégée de fils de fer barbelés et d’un bunker avec meurtrières construit pour retenir les attaques allemandes en provenance des </a:t>
            </a:r>
            <a:r>
              <a:rPr lang="fr-FR" sz="3200" b="1" dirty="0" err="1">
                <a:ln>
                  <a:solidFill>
                    <a:srgbClr val="FFC000"/>
                  </a:solidFill>
                </a:ln>
                <a:solidFill>
                  <a:srgbClr val="FF0000"/>
                </a:solidFill>
                <a:effectLst>
                  <a:glow rad="228600">
                    <a:schemeClr val="accent4">
                      <a:satMod val="175000"/>
                      <a:alpha val="40000"/>
                    </a:schemeClr>
                  </a:glow>
                </a:effectLst>
              </a:rPr>
              <a:t>Petroleumtanks</a:t>
            </a:r>
            <a:r>
              <a:rPr lang="fr-FR" sz="3200" b="1" dirty="0">
                <a:ln>
                  <a:solidFill>
                    <a:srgbClr val="FFC000"/>
                  </a:solidFill>
                </a:ln>
                <a:solidFill>
                  <a:srgbClr val="FF0000"/>
                </a:solidFill>
                <a:effectLst>
                  <a:glow rad="228600">
                    <a:schemeClr val="accent4">
                      <a:satMod val="175000"/>
                      <a:alpha val="40000"/>
                    </a:schemeClr>
                  </a:glow>
                </a:effectLst>
              </a:rPr>
              <a:t>, les anciens réservoirs de produits pétroliers.</a:t>
            </a:r>
          </a:p>
        </p:txBody>
      </p:sp>
    </p:spTree>
    <p:extLst>
      <p:ext uri="{BB962C8B-B14F-4D97-AF65-F5344CB8AC3E}">
        <p14:creationId xmlns:p14="http://schemas.microsoft.com/office/powerpoint/2010/main" val="3592055334"/>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02FD1FB8-82F8-44EC-B85D-8F1DBA595E6D}"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910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16</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3" name="Image 2"/>
          <p:cNvPicPr>
            <a:picLocks noChangeAspect="1"/>
          </p:cNvPicPr>
          <p:nvPr/>
        </p:nvPicPr>
        <p:blipFill>
          <a:blip r:embed="rId3"/>
          <a:stretch>
            <a:fillRect/>
          </a:stretch>
        </p:blipFill>
        <p:spPr>
          <a:xfrm>
            <a:off x="2276669" y="564502"/>
            <a:ext cx="7632441" cy="5724330"/>
          </a:xfrm>
          <a:prstGeom prst="roundRect">
            <a:avLst>
              <a:gd name="adj" fmla="val 4167"/>
            </a:avLst>
          </a:prstGeom>
          <a:solidFill>
            <a:srgbClr val="FFFFFF"/>
          </a:solidFill>
          <a:ln w="76200" cap="sq">
            <a:solidFill>
              <a:srgbClr val="92D05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7" name="Rectangle 6"/>
          <p:cNvSpPr/>
          <p:nvPr/>
        </p:nvSpPr>
        <p:spPr>
          <a:xfrm>
            <a:off x="3086100" y="889843"/>
            <a:ext cx="6096000" cy="5078313"/>
          </a:xfrm>
          <a:prstGeom prst="rect">
            <a:avLst/>
          </a:prstGeom>
          <a:ln w="76200">
            <a:solidFill>
              <a:srgbClr val="92D050"/>
            </a:solidFill>
          </a:ln>
        </p:spPr>
        <p:txBody>
          <a:bodyPr>
            <a:spAutoFit/>
          </a:bodyPr>
          <a:lstStyle/>
          <a:p>
            <a:r>
              <a:rPr lang="fr-FR" sz="3600" b="1" dirty="0">
                <a:ln>
                  <a:solidFill>
                    <a:srgbClr val="FFC000"/>
                  </a:solidFill>
                </a:ln>
                <a:solidFill>
                  <a:srgbClr val="FF0000"/>
                </a:solidFill>
                <a:effectLst>
                  <a:glow rad="228600">
                    <a:schemeClr val="accent4">
                      <a:satMod val="175000"/>
                      <a:alpha val="40000"/>
                    </a:schemeClr>
                  </a:glow>
                </a:effectLst>
              </a:rPr>
              <a:t>Le plus célèbre monument commémoratif de la guerre à Dixmude est la Tour de l’Yser. On peut y visiter le « Musée le long de l’Yser ». Profitez de la vue unique au sommet de la tour. À chaque étage, on en apprend plus sur la vie durant la Première Guerre mondiale.</a:t>
            </a:r>
          </a:p>
        </p:txBody>
      </p:sp>
    </p:spTree>
    <p:extLst>
      <p:ext uri="{BB962C8B-B14F-4D97-AF65-F5344CB8AC3E}">
        <p14:creationId xmlns:p14="http://schemas.microsoft.com/office/powerpoint/2010/main" val="4080703259"/>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2000"/>
                                        <p:tgtEl>
                                          <p:spTgt spid="7"/>
                                        </p:tgtEl>
                                      </p:cBhvr>
                                    </p:animEffect>
                                    <p:anim calcmode="lin" valueType="num">
                                      <p:cBhvr>
                                        <p:cTn id="15" dur="2000" fill="hold"/>
                                        <p:tgtEl>
                                          <p:spTgt spid="7"/>
                                        </p:tgtEl>
                                        <p:attrNameLst>
                                          <p:attrName>ppt_w</p:attrName>
                                        </p:attrNameLst>
                                      </p:cBhvr>
                                      <p:tavLst>
                                        <p:tav tm="0" fmla="#ppt_w*sin(2.5*pi*$)">
                                          <p:val>
                                            <p:fltVal val="0"/>
                                          </p:val>
                                        </p:tav>
                                        <p:tav tm="100000">
                                          <p:val>
                                            <p:fltVal val="1"/>
                                          </p:val>
                                        </p:tav>
                                      </p:tavLst>
                                    </p:anim>
                                    <p:anim calcmode="lin" valueType="num">
                                      <p:cBhvr>
                                        <p:cTn id="16"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7">
                                            <p:txEl>
                                              <p:pRg st="0" end="0"/>
                                            </p:txEl>
                                          </p:spTgt>
                                        </p:tgtEl>
                                        <p:attrNameLst>
                                          <p:attrName>style.visibility</p:attrName>
                                        </p:attrNameLst>
                                      </p:cBhvr>
                                      <p:to>
                                        <p:strVal val="visible"/>
                                      </p:to>
                                    </p:set>
                                    <p:anim calcmode="lin" valueType="num">
                                      <p:cBhvr>
                                        <p:cTn id="21"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3AAA85A9-4F75-48FB-88C5-1226DFA28D35}"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24815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17</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2373085" y="1443841"/>
            <a:ext cx="7445829" cy="3970318"/>
          </a:xfrm>
          <a:prstGeom prst="rect">
            <a:avLst/>
          </a:prstGeom>
          <a:ln w="76200">
            <a:solidFill>
              <a:srgbClr val="92D050"/>
            </a:solidFill>
          </a:ln>
        </p:spPr>
        <p:txBody>
          <a:bodyPr wrap="square">
            <a:spAutoFit/>
          </a:bodyPr>
          <a:lstStyle/>
          <a:p>
            <a:r>
              <a:rPr lang="fr-FR" sz="3600" b="1" dirty="0">
                <a:ln>
                  <a:solidFill>
                    <a:srgbClr val="FFC000"/>
                  </a:solidFill>
                </a:ln>
                <a:solidFill>
                  <a:srgbClr val="FF0000"/>
                </a:solidFill>
                <a:effectLst>
                  <a:glow rad="228600">
                    <a:schemeClr val="accent4">
                      <a:satMod val="175000"/>
                      <a:alpha val="40000"/>
                    </a:schemeClr>
                  </a:glow>
                </a:effectLst>
              </a:rPr>
              <a:t>Le poste de guet reçut vite le sobriquet de « la Redoute du Cavalier » (</a:t>
            </a:r>
            <a:r>
              <a:rPr lang="fr-FR" sz="3600" b="1" dirty="0" err="1">
                <a:ln>
                  <a:solidFill>
                    <a:srgbClr val="FFC000"/>
                  </a:solidFill>
                </a:ln>
                <a:solidFill>
                  <a:srgbClr val="FF0000"/>
                </a:solidFill>
                <a:effectLst>
                  <a:glow rad="228600">
                    <a:schemeClr val="accent4">
                      <a:satMod val="175000"/>
                      <a:alpha val="40000"/>
                    </a:schemeClr>
                  </a:glow>
                </a:effectLst>
              </a:rPr>
              <a:t>Schans</a:t>
            </a:r>
            <a:r>
              <a:rPr lang="fr-FR" sz="3600" b="1" dirty="0">
                <a:ln>
                  <a:solidFill>
                    <a:srgbClr val="FFC000"/>
                  </a:solidFill>
                </a:ln>
                <a:solidFill>
                  <a:srgbClr val="FF0000"/>
                </a:solidFill>
                <a:effectLst>
                  <a:glow rad="228600">
                    <a:schemeClr val="accent4">
                      <a:satMod val="175000"/>
                      <a:alpha val="40000"/>
                    </a:schemeClr>
                  </a:glow>
                </a:effectLst>
              </a:rPr>
              <a:t> van de </a:t>
            </a:r>
            <a:r>
              <a:rPr lang="fr-FR" sz="3600" b="1" dirty="0" err="1">
                <a:ln>
                  <a:solidFill>
                    <a:srgbClr val="FFC000"/>
                  </a:solidFill>
                </a:ln>
                <a:solidFill>
                  <a:srgbClr val="FF0000"/>
                </a:solidFill>
                <a:effectLst>
                  <a:glow rad="228600">
                    <a:schemeClr val="accent4">
                      <a:satMod val="175000"/>
                      <a:alpha val="40000"/>
                    </a:schemeClr>
                  </a:glow>
                </a:effectLst>
              </a:rPr>
              <a:t>Ruiter</a:t>
            </a:r>
            <a:r>
              <a:rPr lang="fr-FR" sz="3600" b="1" dirty="0">
                <a:ln>
                  <a:solidFill>
                    <a:srgbClr val="FFC000"/>
                  </a:solidFill>
                </a:ln>
                <a:solidFill>
                  <a:srgbClr val="FF0000"/>
                </a:solidFill>
                <a:effectLst>
                  <a:glow rad="228600">
                    <a:schemeClr val="accent4">
                      <a:satMod val="175000"/>
                      <a:alpha val="40000"/>
                    </a:schemeClr>
                  </a:glow>
                </a:effectLst>
              </a:rPr>
              <a:t>). Il était placé à la transversale du Boyau de la mort et composé de mitrailleurs, de mortiers de tranchée et d’un poste de signalement optique.</a:t>
            </a:r>
          </a:p>
        </p:txBody>
      </p:sp>
    </p:spTree>
    <p:extLst>
      <p:ext uri="{BB962C8B-B14F-4D97-AF65-F5344CB8AC3E}">
        <p14:creationId xmlns:p14="http://schemas.microsoft.com/office/powerpoint/2010/main" val="1996930805"/>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47521BA7-8ADB-47EC-B34F-F91BB2FFF600}"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233863"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18</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a:stretch>
            <a:fillRect/>
          </a:stretch>
        </p:blipFill>
        <p:spPr>
          <a:xfrm>
            <a:off x="2295728" y="578796"/>
            <a:ext cx="7645940" cy="5734455"/>
          </a:xfrm>
          <a:prstGeom prst="roundRect">
            <a:avLst>
              <a:gd name="adj" fmla="val 4167"/>
            </a:avLst>
          </a:prstGeom>
          <a:solidFill>
            <a:srgbClr val="FFFFFF"/>
          </a:solidFill>
          <a:ln w="76200" cap="sq">
            <a:solidFill>
              <a:srgbClr val="92D05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7" name="Rectangle 6"/>
          <p:cNvSpPr/>
          <p:nvPr/>
        </p:nvSpPr>
        <p:spPr>
          <a:xfrm>
            <a:off x="3253274" y="1413063"/>
            <a:ext cx="6096000" cy="4031873"/>
          </a:xfrm>
          <a:prstGeom prst="rect">
            <a:avLst/>
          </a:prstGeom>
          <a:ln w="76200">
            <a:solidFill>
              <a:srgbClr val="92D050"/>
            </a:solidFill>
          </a:ln>
        </p:spPr>
        <p:txBody>
          <a:bodyPr>
            <a:spAutoFit/>
          </a:bodyPr>
          <a:lstStyle/>
          <a:p>
            <a:r>
              <a:rPr lang="fr-FR" sz="3200" b="1" dirty="0">
                <a:ln>
                  <a:solidFill>
                    <a:srgbClr val="FFC000"/>
                  </a:solidFill>
                </a:ln>
                <a:solidFill>
                  <a:srgbClr val="FF0000"/>
                </a:solidFill>
                <a:effectLst>
                  <a:glow rad="228600">
                    <a:schemeClr val="accent4">
                      <a:satMod val="175000"/>
                      <a:alpha val="40000"/>
                    </a:schemeClr>
                  </a:glow>
                </a:effectLst>
              </a:rPr>
              <a:t>Le Chemin du Silence suit le “boyau de l’espoir” de l’époque, peut-être dénommée ainsi parce que l’on pouvait, par ce moyen, quitter le champ de bataille pour des lieux plus calmes. Il faut imaginer ici le paysage de guerre désolé, la peur et les privations.</a:t>
            </a:r>
          </a:p>
        </p:txBody>
      </p:sp>
    </p:spTree>
    <p:extLst>
      <p:ext uri="{BB962C8B-B14F-4D97-AF65-F5344CB8AC3E}">
        <p14:creationId xmlns:p14="http://schemas.microsoft.com/office/powerpoint/2010/main" val="635269006"/>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2000"/>
                                        <p:tgtEl>
                                          <p:spTgt spid="7"/>
                                        </p:tgtEl>
                                      </p:cBhvr>
                                    </p:animEffect>
                                    <p:anim calcmode="lin" valueType="num">
                                      <p:cBhvr>
                                        <p:cTn id="15" dur="2000" fill="hold"/>
                                        <p:tgtEl>
                                          <p:spTgt spid="7"/>
                                        </p:tgtEl>
                                        <p:attrNameLst>
                                          <p:attrName>ppt_w</p:attrName>
                                        </p:attrNameLst>
                                      </p:cBhvr>
                                      <p:tavLst>
                                        <p:tav tm="0" fmla="#ppt_w*sin(2.5*pi*$)">
                                          <p:val>
                                            <p:fltVal val="0"/>
                                          </p:val>
                                        </p:tav>
                                        <p:tav tm="100000">
                                          <p:val>
                                            <p:fltVal val="1"/>
                                          </p:val>
                                        </p:tav>
                                      </p:tavLst>
                                    </p:anim>
                                    <p:anim calcmode="lin" valueType="num">
                                      <p:cBhvr>
                                        <p:cTn id="16"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7">
                                            <p:txEl>
                                              <p:pRg st="0" end="0"/>
                                            </p:txEl>
                                          </p:spTgt>
                                        </p:tgtEl>
                                        <p:attrNameLst>
                                          <p:attrName>style.visibility</p:attrName>
                                        </p:attrNameLst>
                                      </p:cBhvr>
                                      <p:to>
                                        <p:strVal val="visible"/>
                                      </p:to>
                                    </p:set>
                                    <p:anim calcmode="lin" valueType="num">
                                      <p:cBhvr>
                                        <p:cTn id="21"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2515A56D-4852-453D-89AE-8CE3D3C8490E}"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48138"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19</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2085418" y="1443841"/>
            <a:ext cx="8054502" cy="3970318"/>
          </a:xfrm>
          <a:prstGeom prst="rect">
            <a:avLst/>
          </a:prstGeom>
          <a:ln w="76200">
            <a:solidFill>
              <a:srgbClr val="92D050"/>
            </a:solidFill>
          </a:ln>
        </p:spPr>
        <p:txBody>
          <a:bodyPr wrap="square">
            <a:spAutoFit/>
          </a:bodyPr>
          <a:lstStyle/>
          <a:p>
            <a:r>
              <a:rPr lang="fr-FR" sz="3600" b="1" dirty="0">
                <a:ln>
                  <a:solidFill>
                    <a:srgbClr val="FFC000"/>
                  </a:solidFill>
                </a:ln>
                <a:solidFill>
                  <a:srgbClr val="FF0000"/>
                </a:solidFill>
                <a:effectLst>
                  <a:glow rad="228600">
                    <a:schemeClr val="accent4">
                      <a:satMod val="175000"/>
                      <a:alpha val="40000"/>
                    </a:schemeClr>
                  </a:glow>
                </a:effectLst>
              </a:rPr>
              <a:t>Depuis cette position, les Belges pouvaient balayer de leurs feux les postes allemands des anciens réservoirs à pétrole comme ceux de l’autre côté de l’Yser, et en cas de percée par l’ennemi, ouvrir le feu directement dans le Boyau de la mort.</a:t>
            </a:r>
          </a:p>
        </p:txBody>
      </p:sp>
    </p:spTree>
    <p:extLst>
      <p:ext uri="{BB962C8B-B14F-4D97-AF65-F5344CB8AC3E}">
        <p14:creationId xmlns:p14="http://schemas.microsoft.com/office/powerpoint/2010/main" val="3174875725"/>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260CBCE6-62CA-4963-9B5E-51390EED46EE}"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3929062" y="6480507"/>
            <a:ext cx="4357688"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r="-586" b="10631"/>
          <a:stretch/>
        </p:blipFill>
        <p:spPr>
          <a:xfrm>
            <a:off x="1235829" y="547609"/>
            <a:ext cx="9720342" cy="5762782"/>
          </a:xfrm>
          <a:prstGeom prst="roundRect">
            <a:avLst>
              <a:gd name="adj" fmla="val 4167"/>
            </a:avLst>
          </a:prstGeom>
          <a:solidFill>
            <a:srgbClr val="FFFFFF"/>
          </a:solidFill>
          <a:ln w="76200" cap="sq">
            <a:solidFill>
              <a:srgbClr val="92D05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20</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8" name="Rectangle 7"/>
          <p:cNvSpPr/>
          <p:nvPr/>
        </p:nvSpPr>
        <p:spPr>
          <a:xfrm>
            <a:off x="2759798" y="2644170"/>
            <a:ext cx="6672404" cy="1569660"/>
          </a:xfrm>
          <a:prstGeom prst="rect">
            <a:avLst/>
          </a:prstGeom>
        </p:spPr>
        <p:txBody>
          <a:bodyPr wrap="none">
            <a:spAutoFit/>
          </a:bodyPr>
          <a:lstStyle/>
          <a:p>
            <a:r>
              <a:rPr lang="fr-FR" sz="4800" b="1" dirty="0" smtClean="0">
                <a:ln>
                  <a:solidFill>
                    <a:srgbClr val="FF0000"/>
                  </a:solidFill>
                </a:ln>
                <a:solidFill>
                  <a:schemeClr val="accent2">
                    <a:lumMod val="60000"/>
                    <a:lumOff val="40000"/>
                  </a:schemeClr>
                </a:solidFill>
                <a:effectLst>
                  <a:glow rad="228600">
                    <a:schemeClr val="accent4">
                      <a:satMod val="175000"/>
                      <a:alpha val="40000"/>
                    </a:schemeClr>
                  </a:glow>
                </a:effectLst>
                <a:latin typeface="Broadway" panose="04040905080B02020502" pitchFamily="82" charset="0"/>
              </a:rPr>
              <a:t>             </a:t>
            </a:r>
            <a:r>
              <a:rPr lang="fr-FR" sz="4800" b="1" dirty="0" smtClean="0">
                <a:ln>
                  <a:solidFill>
                    <a:srgbClr val="FF0000"/>
                  </a:solidFill>
                </a:ln>
                <a:solidFill>
                  <a:schemeClr val="accent6">
                    <a:lumMod val="50000"/>
                  </a:schemeClr>
                </a:solidFill>
                <a:effectLst>
                  <a:glow rad="228600">
                    <a:schemeClr val="accent4">
                      <a:satMod val="175000"/>
                      <a:alpha val="40000"/>
                    </a:schemeClr>
                  </a:glow>
                </a:effectLst>
                <a:latin typeface="Broadway" panose="04040905080B02020502" pitchFamily="82" charset="0"/>
              </a:rPr>
              <a:t>C’était</a:t>
            </a:r>
          </a:p>
          <a:p>
            <a:r>
              <a:rPr lang="fr-FR" sz="4800" b="1" dirty="0" smtClean="0">
                <a:ln>
                  <a:solidFill>
                    <a:srgbClr val="FF0000"/>
                  </a:solidFill>
                </a:ln>
                <a:solidFill>
                  <a:schemeClr val="accent6">
                    <a:lumMod val="50000"/>
                  </a:schemeClr>
                </a:solidFill>
                <a:effectLst>
                  <a:glow rad="228600">
                    <a:schemeClr val="accent4">
                      <a:satMod val="175000"/>
                      <a:alpha val="40000"/>
                    </a:schemeClr>
                  </a:glow>
                </a:effectLst>
                <a:latin typeface="Broadway" panose="04040905080B02020502" pitchFamily="82" charset="0"/>
              </a:rPr>
              <a:t>Dixmude  Belgique </a:t>
            </a:r>
            <a:endParaRPr lang="fr-FR" sz="4800" b="1" dirty="0">
              <a:ln>
                <a:solidFill>
                  <a:srgbClr val="FF0000"/>
                </a:solidFill>
              </a:ln>
              <a:solidFill>
                <a:schemeClr val="accent6">
                  <a:lumMod val="50000"/>
                </a:schemeClr>
              </a:solidFill>
              <a:effectLst>
                <a:glow rad="228600">
                  <a:schemeClr val="accent4">
                    <a:satMod val="175000"/>
                    <a:alpha val="40000"/>
                  </a:schemeClr>
                </a:glow>
              </a:effectLst>
              <a:latin typeface="Broadway" panose="04040905080B02020502" pitchFamily="82" charset="0"/>
            </a:endParaRPr>
          </a:p>
        </p:txBody>
      </p:sp>
    </p:spTree>
    <p:extLst>
      <p:ext uri="{BB962C8B-B14F-4D97-AF65-F5344CB8AC3E}">
        <p14:creationId xmlns:p14="http://schemas.microsoft.com/office/powerpoint/2010/main" val="596231472"/>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8">
                                            <p:txEl>
                                              <p:pRg st="0" end="0"/>
                                            </p:txEl>
                                          </p:spTgt>
                                        </p:tgtEl>
                                        <p:attrNameLst>
                                          <p:attrName>style.visibility</p:attrName>
                                        </p:attrNameLst>
                                      </p:cBhvr>
                                      <p:to>
                                        <p:strVal val="visible"/>
                                      </p:to>
                                    </p:set>
                                    <p:anim calcmode="lin" valueType="num">
                                      <p:cBhvr>
                                        <p:cTn id="14"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8">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1"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calcmode="lin" valueType="num">
                                      <p:cBhvr>
                                        <p:cTn id="23" dur="500" fill="hold"/>
                                        <p:tgtEl>
                                          <p:spTgt spid="8">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8">
                                            <p:txEl>
                                              <p:pRg st="1" end="1"/>
                                            </p:txEl>
                                          </p:spTgt>
                                        </p:tgtEl>
                                        <p:attrNameLst>
                                          <p:attrName>ppt_y</p:attrName>
                                        </p:attrNameLst>
                                      </p:cBhvr>
                                      <p:tavLst>
                                        <p:tav tm="0">
                                          <p:val>
                                            <p:strVal val="#ppt_y"/>
                                          </p:val>
                                        </p:tav>
                                        <p:tav tm="100000">
                                          <p:val>
                                            <p:strVal val="#ppt_y"/>
                                          </p:val>
                                        </p:tav>
                                      </p:tavLst>
                                    </p:anim>
                                    <p:anim calcmode="lin" valueType="num">
                                      <p:cBhvr>
                                        <p:cTn id="25" dur="500" fill="hold"/>
                                        <p:tgtEl>
                                          <p:spTgt spid="8">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8">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707</TotalTime>
  <Words>1011</Words>
  <Application>Microsoft Office PowerPoint</Application>
  <PresentationFormat>Grand écran</PresentationFormat>
  <Paragraphs>106</Paragraphs>
  <Slides>20</Slides>
  <Notes>20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20</vt:i4>
      </vt:variant>
    </vt:vector>
  </HeadingPairs>
  <TitlesOfParts>
    <vt:vector size="25" baseType="lpstr">
      <vt:lpstr>Arial</vt:lpstr>
      <vt:lpstr>Broadway</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Mauricette3</dc:creator>
  <cp:lastModifiedBy>Alain</cp:lastModifiedBy>
  <cp:revision>64</cp:revision>
  <dcterms:created xsi:type="dcterms:W3CDTF">2021-06-28T12:17:30Z</dcterms:created>
  <dcterms:modified xsi:type="dcterms:W3CDTF">2021-07-01T17:02:28Z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