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71" r:id="rId3"/>
    <p:sldId id="259" r:id="rId4"/>
    <p:sldId id="263" r:id="rId5"/>
    <p:sldId id="272" r:id="rId6"/>
    <p:sldId id="274" r:id="rId7"/>
    <p:sldId id="260" r:id="rId8"/>
    <p:sldId id="261" r:id="rId9"/>
    <p:sldId id="257" r:id="rId10"/>
    <p:sldId id="262" r:id="rId11"/>
    <p:sldId id="264" r:id="rId12"/>
    <p:sldId id="265" r:id="rId13"/>
    <p:sldId id="273" r:id="rId14"/>
    <p:sldId id="267" r:id="rId15"/>
    <p:sldId id="266" r:id="rId16"/>
    <p:sldId id="270" r:id="rId17"/>
    <p:sldId id="276" r:id="rId18"/>
    <p:sldId id="269" r:id="rId19"/>
    <p:sldId id="268" r:id="rId20"/>
    <p:sldId id="27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s7P31EEdlJ0BjDUpwzKaQ==" hashData="7ZupYlAoEgH8iPZHhnRF8L9Hl6ihraKamSfCm4vhkLkcWWLScs5hk+OW6XqC0ueg2eT/DEKl/JpT/zWlRiRw1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6" autoAdjust="0"/>
    <p:restoredTop sz="94660"/>
  </p:normalViewPr>
  <p:slideViewPr>
    <p:cSldViewPr snapToGrid="0" showGuides="1">
      <p:cViewPr varScale="1">
        <p:scale>
          <a:sx n="57" d="100"/>
          <a:sy n="57" d="100"/>
        </p:scale>
        <p:origin x="108"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01/07/2021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32574891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33218858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4412616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17</a:t>
            </a:fld>
            <a:endParaRPr lang="fr-FR"/>
          </a:p>
        </p:txBody>
      </p:sp>
    </p:spTree>
    <p:extLst>
      <p:ext uri="{BB962C8B-B14F-4D97-AF65-F5344CB8AC3E}">
        <p14:creationId xmlns:p14="http://schemas.microsoft.com/office/powerpoint/2010/main" val="6384523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18</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19</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20</a:t>
            </a:fld>
            <a:endParaRPr lang="fr-FR"/>
          </a:p>
        </p:txBody>
      </p:sp>
    </p:spTree>
    <p:extLst>
      <p:ext uri="{BB962C8B-B14F-4D97-AF65-F5344CB8AC3E}">
        <p14:creationId xmlns:p14="http://schemas.microsoft.com/office/powerpoint/2010/main" val="3067168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A4A67B1-EDD4-402C-B32F-C42954C2740A}"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347FB0-5724-491B-887A-781CBD47848C}"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D8BA654-743B-4F1A-87D2-6D2CF0E0B5FC}"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9BA9C04-D3C4-4604-AC0B-7BF9F1891FBD}"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0F815E-CA75-4F21-950B-D3BB42E90ACB}" type="datetime1">
              <a:rPr lang="fr-FR" smtClean="0"/>
              <a:t>01/07/2021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3FBB9C6-1687-4775-8D15-1604F4474239}" type="datetime1">
              <a:rPr lang="fr-FR" smtClean="0"/>
              <a:t>01/07/2021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1782490-28C7-4475-AA06-998C3861B457}" type="datetime1">
              <a:rPr lang="fr-FR" smtClean="0"/>
              <a:t>01/07/2021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1E64A50-3FF2-4627-B99E-F0D2AD7FF76D}"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A4C0F4C-4596-4A3E-92B7-177820CF9D97}" type="datetime1">
              <a:rPr lang="fr-FR" smtClean="0"/>
              <a:t>01/07/2021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103A086-6637-4A0B-9514-E83843493A2E}"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FB77E18-8809-4F7D-8872-EDECF41F0F00}" type="datetime1">
              <a:rPr lang="fr-FR" smtClean="0"/>
              <a:t>01/07/2021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37000">
              <a:srgbClr val="00B050"/>
            </a:gs>
            <a:gs pos="89000">
              <a:schemeClr val="accent6">
                <a:lumMod val="60000"/>
                <a:lumOff val="40000"/>
              </a:schemeClr>
            </a:gs>
            <a:gs pos="79000">
              <a:schemeClr val="accent6">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6B359F-F8A2-435B-A8A0-0C5241216E6C}" type="datetime1">
              <a:rPr lang="fr-FR" smtClean="0"/>
              <a:t>01/07/2021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B9ADC41-7DA7-42B4-81D4-10CC0BD3FE0D}"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24299" y="6480508"/>
            <a:ext cx="4343401" cy="352757"/>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4"/>
          <a:stretch>
            <a:fillRect/>
          </a:stretch>
        </p:blipFill>
        <p:spPr>
          <a:xfrm>
            <a:off x="1548882" y="585098"/>
            <a:ext cx="9162661" cy="5730599"/>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Rectangle 7"/>
          <p:cNvSpPr/>
          <p:nvPr/>
        </p:nvSpPr>
        <p:spPr>
          <a:xfrm>
            <a:off x="2209800" y="3013501"/>
            <a:ext cx="7717562" cy="830997"/>
          </a:xfrm>
          <a:prstGeom prst="rect">
            <a:avLst/>
          </a:prstGeom>
        </p:spPr>
        <p:txBody>
          <a:bodyPr wrap="none">
            <a:spAutoFit/>
          </a:bodyPr>
          <a:lstStyle/>
          <a:p>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Dixmude Belgique N° 4</a:t>
            </a:r>
            <a:endPar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mc:Choice xmlns:p14="http://schemas.microsoft.com/office/powerpoint/2010/main" Requires="p14">
      <p:transition spd="slow" p14:dur="3250" advTm="18000">
        <p14:warp/>
        <p:sndAc>
          <p:stSnd loop="1">
            <p:snd r:embed="rId3" name="Biscaya - James Last.wav"/>
          </p:stSnd>
        </p:sndAc>
      </p:transition>
    </mc:Choice>
    <mc:Fallback>
      <p:transition spd="slow" advTm="18000">
        <p:fade/>
        <p:sndAc>
          <p:stSnd loop="1">
            <p:snd r:embed="rId3" name="Biscaya - James La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fade">
                                      <p:cBhvr>
                                        <p:cTn id="14" dur="2000"/>
                                        <p:tgtEl>
                                          <p:spTgt spid="8">
                                            <p:txEl>
                                              <p:pRg st="0" end="0"/>
                                            </p:txEl>
                                          </p:spTgt>
                                        </p:tgtEl>
                                      </p:cBhvr>
                                    </p:animEffect>
                                    <p:anim calcmode="lin" valueType="num">
                                      <p:cBhvr>
                                        <p:cTn id="15" dur="2000" fill="hold"/>
                                        <p:tgtEl>
                                          <p:spTgt spid="8">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8">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7C9ED94-E053-4F9A-9390-92DAB821964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83831" y="6480507"/>
            <a:ext cx="4224337"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157413" y="605108"/>
            <a:ext cx="7972425" cy="5716078"/>
          </a:xfrm>
          <a:prstGeom prst="roundRect">
            <a:avLst>
              <a:gd name="adj" fmla="val 4167"/>
            </a:avLst>
          </a:prstGeom>
          <a:solidFill>
            <a:srgbClr val="FFFFFF"/>
          </a:solidFill>
          <a:ln w="76200" cap="sq">
            <a:solidFill>
              <a:srgbClr val="92D05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658466854"/>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31EBAFB-70FA-42FF-8DB2-267C285B40C9}"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48112" y="6480508"/>
            <a:ext cx="429577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650081" y="889843"/>
            <a:ext cx="10891837" cy="5078313"/>
          </a:xfrm>
          <a:prstGeom prst="rect">
            <a:avLst/>
          </a:prstGeom>
          <a:ln w="76200">
            <a:solidFill>
              <a:srgbClr val="FFC000"/>
            </a:solidFill>
          </a:ln>
        </p:spPr>
        <p:txBody>
          <a:bodyPr wrap="square">
            <a:spAutoFit/>
          </a:bodyPr>
          <a:lstStyle/>
          <a:p>
            <a:r>
              <a:rPr lang="fr-FR" sz="3600" dirty="0">
                <a:ln>
                  <a:solidFill>
                    <a:srgbClr val="FF0000"/>
                  </a:solidFill>
                </a:ln>
                <a:solidFill>
                  <a:schemeClr val="accent6">
                    <a:lumMod val="50000"/>
                  </a:schemeClr>
                </a:solidFill>
                <a:effectLst>
                  <a:glow rad="228600">
                    <a:schemeClr val="accent4">
                      <a:satMod val="175000"/>
                      <a:alpha val="40000"/>
                    </a:schemeClr>
                  </a:glow>
                </a:effectLst>
              </a:rPr>
              <a:t>Dixmude (en néerlandais </a:t>
            </a:r>
            <a:r>
              <a:rPr lang="fr-FR" sz="3600" dirty="0" err="1">
                <a:ln>
                  <a:solidFill>
                    <a:srgbClr val="FF0000"/>
                  </a:solidFill>
                </a:ln>
                <a:solidFill>
                  <a:schemeClr val="accent6">
                    <a:lumMod val="50000"/>
                  </a:schemeClr>
                </a:solidFill>
                <a:effectLst>
                  <a:glow rad="228600">
                    <a:schemeClr val="accent4">
                      <a:satMod val="175000"/>
                      <a:alpha val="40000"/>
                    </a:schemeClr>
                  </a:glow>
                </a:effectLst>
              </a:rPr>
              <a:t>Diksmuide</a:t>
            </a:r>
            <a:r>
              <a:rPr lang="fr-FR" sz="3600" dirty="0">
                <a:ln>
                  <a:solidFill>
                    <a:srgbClr val="FF0000"/>
                  </a:solidFill>
                </a:ln>
                <a:solidFill>
                  <a:schemeClr val="accent6">
                    <a:lumMod val="50000"/>
                  </a:schemeClr>
                </a:solidFill>
                <a:effectLst>
                  <a:glow rad="228600">
                    <a:schemeClr val="accent4">
                      <a:satMod val="175000"/>
                      <a:alpha val="40000"/>
                    </a:schemeClr>
                  </a:glow>
                </a:effectLst>
              </a:rPr>
              <a:t>) est une ville néerlandophone de Belgique située en Région flamande, chef-lieu d'arrondissement en province de Flandre-Occidentale. Elle compte environ 17 000 habitants.</a:t>
            </a:r>
          </a:p>
          <a:p>
            <a:endParaRPr lang="fr-FR" sz="3600" dirty="0">
              <a:ln>
                <a:solidFill>
                  <a:srgbClr val="FF0000"/>
                </a:solidFill>
              </a:ln>
              <a:solidFill>
                <a:schemeClr val="accent6">
                  <a:lumMod val="50000"/>
                </a:schemeClr>
              </a:solidFill>
              <a:effectLst>
                <a:glow rad="228600">
                  <a:schemeClr val="accent4">
                    <a:satMod val="175000"/>
                    <a:alpha val="40000"/>
                  </a:schemeClr>
                </a:glow>
              </a:effectLst>
            </a:endParaRPr>
          </a:p>
          <a:p>
            <a:r>
              <a:rPr lang="fr-FR" sz="3600" dirty="0">
                <a:ln>
                  <a:solidFill>
                    <a:srgbClr val="FF0000"/>
                  </a:solidFill>
                </a:ln>
                <a:solidFill>
                  <a:schemeClr val="accent6">
                    <a:lumMod val="50000"/>
                  </a:schemeClr>
                </a:solidFill>
                <a:effectLst>
                  <a:glow rad="228600">
                    <a:schemeClr val="accent4">
                      <a:satMod val="175000"/>
                      <a:alpha val="40000"/>
                    </a:schemeClr>
                  </a:glow>
                </a:effectLst>
              </a:rPr>
              <a:t>Elle est située sur l'Yser et a été l'objet d'affrontements sanglants lors de la bataille du front de l'Yser en 1914 lors de la Première Guerre mondiale. Elle a subi de graves dommages et a dû être entièrement reconstruite. </a:t>
            </a: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9A10CCE1-FD80-423A-88C6-53C8366B6760}"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7671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643466" y="575508"/>
            <a:ext cx="10710333" cy="5605074"/>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7922073"/>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680C0E4A-9F23-40BE-97F0-B2AA04E132F9}"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338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096433" y="674400"/>
            <a:ext cx="9999133" cy="5509200"/>
          </a:xfrm>
          <a:prstGeom prst="rect">
            <a:avLst/>
          </a:prstGeom>
          <a:ln w="76200">
            <a:solidFill>
              <a:srgbClr val="FFC000"/>
            </a:solidFill>
          </a:ln>
        </p:spPr>
        <p:txBody>
          <a:bodyPr wrap="square">
            <a:spAutoFit/>
          </a:bodyPr>
          <a:lstStyle/>
          <a:p>
            <a:r>
              <a:rPr lang="fr-FR" sz="3200" b="1" dirty="0">
                <a:solidFill>
                  <a:srgbClr val="FF0000"/>
                </a:solidFill>
                <a:effectLst>
                  <a:glow rad="228600">
                    <a:schemeClr val="accent4">
                      <a:satMod val="175000"/>
                      <a:alpha val="40000"/>
                    </a:schemeClr>
                  </a:glow>
                </a:effectLst>
              </a:rPr>
              <a:t>Les Allemands ne prennent pas au sérieux la brigade des fusiliers marins</a:t>
            </a:r>
          </a:p>
          <a:p>
            <a:endParaRPr lang="fr-FR" sz="3200" b="1" dirty="0">
              <a:solidFill>
                <a:srgbClr val="FF0000"/>
              </a:solidFill>
              <a:effectLst>
                <a:glow rad="228600">
                  <a:schemeClr val="accent4">
                    <a:satMod val="175000"/>
                    <a:alpha val="40000"/>
                  </a:schemeClr>
                </a:glow>
              </a:effectLst>
            </a:endParaRPr>
          </a:p>
          <a:p>
            <a:r>
              <a:rPr lang="fr-FR" sz="3200" b="1" dirty="0">
                <a:solidFill>
                  <a:srgbClr val="FF0000"/>
                </a:solidFill>
                <a:effectLst>
                  <a:glow rad="228600">
                    <a:schemeClr val="accent4">
                      <a:satMod val="175000"/>
                      <a:alpha val="40000"/>
                    </a:schemeClr>
                  </a:glow>
                </a:effectLst>
              </a:rPr>
              <a:t>En face, les Allemands ne prennent pas au sérieux ces « demoiselles » à pompon et lancent, le 15 octobre, un premier assaut que les Bretons repoussent sans difficulté. Les attaques s’intensifient chaque jour un peu plus, avec des bombardements du matin au soir, suivis d’attaques de l’infanterie allemande dès la nuit tombée. Mais à chaque fois, les soldats du Kaiser calent devant l’obstination bretonne.</a:t>
            </a:r>
          </a:p>
        </p:txBody>
      </p:sp>
    </p:spTree>
    <p:extLst>
      <p:ext uri="{BB962C8B-B14F-4D97-AF65-F5344CB8AC3E}">
        <p14:creationId xmlns:p14="http://schemas.microsoft.com/office/powerpoint/2010/main" val="3579351829"/>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25" dur="5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D4A1AE1C-2D2C-4E79-A106-1CC00C536888}"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7671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rotWithShape="1">
          <a:blip r:embed="rId3"/>
          <a:srcRect l="1099" t="6532" r="1537" b="7138"/>
          <a:stretch/>
        </p:blipFill>
        <p:spPr>
          <a:xfrm>
            <a:off x="1938867" y="566865"/>
            <a:ext cx="8314265" cy="5724269"/>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956723070"/>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F872A929-54E6-4F58-8DF6-F9784C627B8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193800" y="355754"/>
            <a:ext cx="9804400" cy="6124754"/>
          </a:xfrm>
          <a:prstGeom prst="rect">
            <a:avLst/>
          </a:prstGeom>
          <a:ln w="76200">
            <a:solidFill>
              <a:srgbClr val="FFC000"/>
            </a:solidFill>
          </a:ln>
        </p:spPr>
        <p:txBody>
          <a:bodyPr wrap="square">
            <a:spAutoFit/>
          </a:bodyPr>
          <a:lstStyle/>
          <a:p>
            <a:r>
              <a:rPr lang="fr-FR" sz="2800" b="1" dirty="0">
                <a:solidFill>
                  <a:srgbClr val="FF0000"/>
                </a:solidFill>
                <a:effectLst>
                  <a:glow rad="228600">
                    <a:schemeClr val="accent4">
                      <a:satMod val="175000"/>
                      <a:alpha val="40000"/>
                    </a:schemeClr>
                  </a:glow>
                </a:effectLst>
              </a:rPr>
              <a:t>Dans cette précipitation générale, une poignée de fusiliers marins bretons va se distinguer par son courage dans une petite ville de Belgique : Dixmude. Pour le contre-amiral Pierre Alexis Ronarc’h, le plus jeune officier général de la Marine française, et les 6 500 hommes sous son commandement, l’heure décisive a sonné. Après avoir gagné la ville de Gand depuis Paris, et marché plus de 80 kilomètres dans une plaine détrempée par la pluie, ce natif de Quimper et ses matelots débarquent à Dixmude, adossé à la rivière de l’Yser. Leur mission ? Affronter le fer de lance de l’armée allemande, la 4e armée du duc Albrecht de Wurtemberg et ses dix divisions, qui veut faire reculer les Alliés pour occuper la Belgique et empêcher ainsi l’envoi de renforts depuis l’Angleterre. Mais, pour y parvenir, les Allemands doivent faire sauter le verrou de Dixmude, occupé par les fusiliers marins.</a:t>
            </a:r>
          </a:p>
        </p:txBody>
      </p:sp>
    </p:spTree>
    <p:extLst>
      <p:ext uri="{BB962C8B-B14F-4D97-AF65-F5344CB8AC3E}">
        <p14:creationId xmlns:p14="http://schemas.microsoft.com/office/powerpoint/2010/main" val="3843499052"/>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35EC6F1-154D-453C-B253-2DFF63E2AB7C}"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6"/>
            <a:ext cx="4191000" cy="352758"/>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1557867" y="513249"/>
            <a:ext cx="8940800" cy="5744464"/>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300328766"/>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8E66E19-CE11-4A00-BDD4-CFEA18D120A1}"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61383" y="237067"/>
            <a:ext cx="12069233" cy="6001643"/>
          </a:xfrm>
          <a:prstGeom prst="rect">
            <a:avLst/>
          </a:prstGeom>
          <a:ln w="76200">
            <a:solidFill>
              <a:srgbClr val="FFC000"/>
            </a:solidFill>
          </a:ln>
          <a:effectLst>
            <a:glow rad="228600">
              <a:schemeClr val="accent4">
                <a:satMod val="175000"/>
                <a:alpha val="40000"/>
              </a:schemeClr>
            </a:glow>
          </a:effectLst>
        </p:spPr>
        <p:txBody>
          <a:bodyPr wrap="square">
            <a:spAutoFit/>
          </a:bodyPr>
          <a:lstStyle/>
          <a:p>
            <a:r>
              <a:rPr lang="fr-FR" sz="3200" b="1" dirty="0">
                <a:solidFill>
                  <a:srgbClr val="FF0000"/>
                </a:solidFill>
                <a:effectLst>
                  <a:glow rad="228600">
                    <a:schemeClr val="accent4">
                      <a:satMod val="175000"/>
                      <a:alpha val="40000"/>
                    </a:schemeClr>
                  </a:glow>
                </a:effectLst>
              </a:rPr>
              <a:t>Cette « brigade de fortune », comme la décrira plus tard le contre-amiral, reçoit, début octobre, un ordre de mission un peu particulier du général Foch : « La tactique que vous avez à pratiquer ne comporte pas d’idée de manœuvre, mais simplement et au plus haut point l’idée de résister là où vous êtes. [...] Quant à la conduite à tenir, elle consiste pour vous à arrêter net l’ennemi, par la puissance de vos feux en particulier. C’est dire qu’elle est facile à tenir avec les effectifs et les moyens dont vous disposez…» En d’autres termes : tenez votre position sans rien dire, c’est tout ce que l’on vous demande ! Ronarc’h et sa brigade transforment alors Dixmude en un camp retranché en construisant des abris de fortune et en creusant des boyaux qui relient des lignes de défense successives sur les deux flancs de l’Yser.</a:t>
            </a:r>
          </a:p>
        </p:txBody>
      </p:sp>
    </p:spTree>
    <p:extLst>
      <p:ext uri="{BB962C8B-B14F-4D97-AF65-F5344CB8AC3E}">
        <p14:creationId xmlns:p14="http://schemas.microsoft.com/office/powerpoint/2010/main" val="70217274"/>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B596F83-3EF4-4FDC-B1EA-890E1A83E248}"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2266950" y="604837"/>
            <a:ext cx="7658100" cy="5648325"/>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8789AFDD-E3FF-49C3-BDAB-9C7B87C59AD6}"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422695" y="355754"/>
            <a:ext cx="11394232" cy="6124754"/>
          </a:xfrm>
          <a:prstGeom prst="rect">
            <a:avLst/>
          </a:prstGeom>
          <a:ln w="76200">
            <a:solidFill>
              <a:srgbClr val="FFC000"/>
            </a:solidFill>
          </a:ln>
        </p:spPr>
        <p:txBody>
          <a:bodyPr wrap="square">
            <a:spAutoFit/>
          </a:bodyPr>
          <a:lstStyle/>
          <a:p>
            <a:r>
              <a:rPr lang="fr-FR" sz="2800" b="1" dirty="0">
                <a:solidFill>
                  <a:srgbClr val="FF0000"/>
                </a:solidFill>
                <a:effectLst>
                  <a:glow rad="228600">
                    <a:schemeClr val="accent4">
                      <a:satMod val="175000"/>
                      <a:alpha val="40000"/>
                    </a:schemeClr>
                  </a:glow>
                </a:effectLst>
              </a:rPr>
              <a:t>Au début de la Première Guerre mondiale, les troupes allemandes traversent la frontière belge près d'Arlon, et traversent rapidement le pays dans le but de capturer les ports français de Calais et Dunkerque. Lorsque l'armée allemande arrive aux environs de Dixmude en octobre 1914, les Belges ont inondé la région en ouvrant les écluses de l'Yser. Le fleuve devient une ligne de front. La ville est attaquée une première fois le 16 octobre 1914, ce qui marque le début de la bataille de l'Yser. Le colonel Alphonse Jacques dirige les troupes qui retardent les Allemands (bien supérieurs en nombre) dans la course à la mer. Ultérieurement ce militaire est anobli, Baron Alphonse Jacques de Dixmude. La brigade de fusiliers marins de l'amiral français Ronarc'h et ses 6 500 Bretons âgés d'à peine 17 ans participent également jusqu'à la fin du mois d'octobre 1914 à cette défense héroïque de Dixmude. La moitié de la jeune troupe française périt dans les combats2. </a:t>
            </a: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F8CBC9AD-0CC3-469C-B960-FB4D0621C6CA}"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1957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2489199" y="633729"/>
            <a:ext cx="7266585" cy="5631604"/>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58522215"/>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7FFC0CE3-7008-4594-9869-6BF335417DC7}"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876300" y="1012954"/>
            <a:ext cx="10515600" cy="4832092"/>
          </a:xfrm>
          <a:prstGeom prst="rect">
            <a:avLst/>
          </a:prstGeom>
          <a:ln w="76200">
            <a:solidFill>
              <a:srgbClr val="FFC000"/>
            </a:solidFill>
          </a:ln>
        </p:spPr>
        <p:txBody>
          <a:bodyPr wrap="square">
            <a:spAutoFit/>
          </a:bodyPr>
          <a:lstStyle/>
          <a:p>
            <a:r>
              <a:rPr lang="fr-FR" sz="4400" b="1" dirty="0">
                <a:solidFill>
                  <a:srgbClr val="C00000"/>
                </a:solidFill>
                <a:effectLst>
                  <a:glow rad="228600">
                    <a:schemeClr val="accent4">
                      <a:satMod val="175000"/>
                      <a:alpha val="40000"/>
                    </a:schemeClr>
                  </a:glow>
                </a:effectLst>
              </a:rPr>
              <a:t>Le drapeau avec le Lion flamand placé au sommet de la Tour de l'Yser a fait place au drapeau du Musée de l'Yser à Dixmude, en Flandre occidentale</a:t>
            </a:r>
            <a:r>
              <a:rPr lang="fr-FR" sz="4400" b="1" dirty="0" smtClean="0">
                <a:solidFill>
                  <a:srgbClr val="C00000"/>
                </a:solidFill>
                <a:effectLst>
                  <a:glow rad="228600">
                    <a:schemeClr val="accent4">
                      <a:satMod val="175000"/>
                      <a:alpha val="40000"/>
                    </a:schemeClr>
                  </a:glow>
                </a:effectLst>
              </a:rPr>
              <a:t>. des </a:t>
            </a:r>
            <a:r>
              <a:rPr lang="fr-FR" sz="4400" b="1" dirty="0">
                <a:solidFill>
                  <a:srgbClr val="C00000"/>
                </a:solidFill>
                <a:effectLst>
                  <a:glow rad="228600">
                    <a:schemeClr val="accent4">
                      <a:satMod val="175000"/>
                      <a:alpha val="40000"/>
                    </a:schemeClr>
                  </a:glow>
                </a:effectLst>
              </a:rPr>
              <a:t>internautes ont créé le groupe "De </a:t>
            </a:r>
            <a:r>
              <a:rPr lang="fr-FR" sz="4400" b="1" dirty="0" err="1">
                <a:solidFill>
                  <a:srgbClr val="C00000"/>
                </a:solidFill>
                <a:effectLst>
                  <a:glow rad="228600">
                    <a:schemeClr val="accent4">
                      <a:satMod val="175000"/>
                      <a:alpha val="40000"/>
                    </a:schemeClr>
                  </a:glow>
                </a:effectLst>
              </a:rPr>
              <a:t>Leeuw</a:t>
            </a:r>
            <a:r>
              <a:rPr lang="fr-FR" sz="4400" b="1" dirty="0">
                <a:solidFill>
                  <a:srgbClr val="C00000"/>
                </a:solidFill>
                <a:effectLst>
                  <a:glow rad="228600">
                    <a:schemeClr val="accent4">
                      <a:satMod val="175000"/>
                      <a:alpha val="40000"/>
                    </a:schemeClr>
                  </a:glow>
                </a:effectLst>
              </a:rPr>
              <a:t> </a:t>
            </a:r>
            <a:r>
              <a:rPr lang="fr-FR" sz="4400" b="1" dirty="0" err="1">
                <a:solidFill>
                  <a:srgbClr val="C00000"/>
                </a:solidFill>
                <a:effectLst>
                  <a:glow rad="228600">
                    <a:schemeClr val="accent4">
                      <a:satMod val="175000"/>
                      <a:alpha val="40000"/>
                    </a:schemeClr>
                  </a:glow>
                </a:effectLst>
              </a:rPr>
              <a:t>moet</a:t>
            </a:r>
            <a:r>
              <a:rPr lang="fr-FR" sz="4400" b="1" dirty="0">
                <a:solidFill>
                  <a:srgbClr val="C00000"/>
                </a:solidFill>
                <a:effectLst>
                  <a:glow rad="228600">
                    <a:schemeClr val="accent4">
                      <a:satMod val="175000"/>
                      <a:alpha val="40000"/>
                    </a:schemeClr>
                  </a:glow>
                </a:effectLst>
              </a:rPr>
              <a:t> op de </a:t>
            </a:r>
            <a:r>
              <a:rPr lang="fr-FR" sz="4400" b="1" dirty="0" err="1">
                <a:solidFill>
                  <a:srgbClr val="C00000"/>
                </a:solidFill>
                <a:effectLst>
                  <a:glow rad="228600">
                    <a:schemeClr val="accent4">
                      <a:satMod val="175000"/>
                      <a:alpha val="40000"/>
                    </a:schemeClr>
                  </a:glow>
                </a:effectLst>
              </a:rPr>
              <a:t>toren</a:t>
            </a:r>
            <a:r>
              <a:rPr lang="fr-FR" sz="4400" b="1" dirty="0">
                <a:solidFill>
                  <a:srgbClr val="C00000"/>
                </a:solidFill>
                <a:effectLst>
                  <a:glow rad="228600">
                    <a:schemeClr val="accent4">
                      <a:satMod val="175000"/>
                      <a:alpha val="40000"/>
                    </a:schemeClr>
                  </a:glow>
                </a:effectLst>
              </a:rPr>
              <a:t>", réclamant le maintien du Lion flamand au sommet de la Tour de l'Yser. </a:t>
            </a:r>
          </a:p>
        </p:txBody>
      </p:sp>
    </p:spTree>
    <p:extLst>
      <p:ext uri="{BB962C8B-B14F-4D97-AF65-F5344CB8AC3E}">
        <p14:creationId xmlns:p14="http://schemas.microsoft.com/office/powerpoint/2010/main" val="3499424595"/>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646442BE-96D1-4E2F-930D-4788B300DC4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162425"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2082799" y="552873"/>
            <a:ext cx="8009467" cy="5740118"/>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090386427"/>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3AAA85A9-4F75-48FB-88C5-1226DFA28D35}"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2481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838200" y="674400"/>
            <a:ext cx="10634133" cy="5509200"/>
          </a:xfrm>
          <a:prstGeom prst="rect">
            <a:avLst/>
          </a:prstGeom>
          <a:ln w="76200">
            <a:solidFill>
              <a:srgbClr val="FFC000"/>
            </a:solidFill>
          </a:ln>
        </p:spPr>
        <p:txBody>
          <a:bodyPr wrap="square">
            <a:spAutoFit/>
          </a:bodyPr>
          <a:lstStyle/>
          <a:p>
            <a:r>
              <a:rPr lang="fr-FR" sz="3200" b="1" dirty="0">
                <a:solidFill>
                  <a:srgbClr val="FF0000"/>
                </a:solidFill>
                <a:effectLst>
                  <a:glow rad="228600">
                    <a:schemeClr val="accent4">
                      <a:satMod val="175000"/>
                      <a:alpha val="40000"/>
                    </a:schemeClr>
                  </a:glow>
                </a:effectLst>
              </a:rPr>
              <a:t>Pour eux, pas de mobilisation immédiate sur les champs de bataille, mais un billet aller pour Paris afin d’aider la police dans sa mission de maintien de l’ordre ! Les jeunes marins y font sensation, surtout auprès de la gente féminine, avec leur « </a:t>
            </a:r>
            <a:r>
              <a:rPr lang="fr-FR" sz="3200" b="1" dirty="0" err="1">
                <a:solidFill>
                  <a:srgbClr val="FF0000"/>
                </a:solidFill>
                <a:effectLst>
                  <a:glow rad="228600">
                    <a:schemeClr val="accent4">
                      <a:satMod val="175000"/>
                      <a:alpha val="40000"/>
                    </a:schemeClr>
                  </a:glow>
                </a:effectLst>
              </a:rPr>
              <a:t>bachi</a:t>
            </a:r>
            <a:r>
              <a:rPr lang="fr-FR" sz="3200" b="1" dirty="0">
                <a:solidFill>
                  <a:srgbClr val="FF0000"/>
                </a:solidFill>
                <a:effectLst>
                  <a:glow rad="228600">
                    <a:schemeClr val="accent4">
                      <a:satMod val="175000"/>
                      <a:alpha val="40000"/>
                    </a:schemeClr>
                  </a:glow>
                </a:effectLst>
              </a:rPr>
              <a:t> » (béret de marin) à pompon rouge… Mais la guerre les rattrape vite. Le 20 septembre, ils sont armés de fusils Lebel et encadrés par des officiers volontaires. Quelques semaines plus tard, pour compenser les pertes des premières batailles terrestres et soutenir l’armée belge qui doit protéger les ports français de Dunkerque et de Calais, les hommes de Ronarc’h sont en Belgique.</a:t>
            </a:r>
          </a:p>
        </p:txBody>
      </p:sp>
    </p:spTree>
    <p:extLst>
      <p:ext uri="{BB962C8B-B14F-4D97-AF65-F5344CB8AC3E}">
        <p14:creationId xmlns:p14="http://schemas.microsoft.com/office/powerpoint/2010/main" val="3592055334"/>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02FD1FB8-82F8-44EC-B85D-8F1DBA595E6D}"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910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3001989" y="575733"/>
            <a:ext cx="6158944" cy="5679718"/>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80703259"/>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3AAA85A9-4F75-48FB-88C5-1226DFA28D35}"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24815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766233" y="428178"/>
            <a:ext cx="10659533" cy="6001643"/>
          </a:xfrm>
          <a:prstGeom prst="rect">
            <a:avLst/>
          </a:prstGeom>
          <a:ln w="76200">
            <a:solidFill>
              <a:srgbClr val="FFC000"/>
            </a:solidFill>
          </a:ln>
        </p:spPr>
        <p:txBody>
          <a:bodyPr wrap="square">
            <a:spAutoFit/>
          </a:bodyPr>
          <a:lstStyle/>
          <a:p>
            <a:r>
              <a:rPr lang="fr-FR" sz="2400" b="1" dirty="0">
                <a:solidFill>
                  <a:srgbClr val="FF0000"/>
                </a:solidFill>
                <a:effectLst>
                  <a:glow rad="228600">
                    <a:schemeClr val="accent4">
                      <a:satMod val="175000"/>
                      <a:alpha val="40000"/>
                    </a:schemeClr>
                  </a:glow>
                </a:effectLst>
              </a:rPr>
              <a:t>Des chants bretons pour se donner du </a:t>
            </a:r>
            <a:r>
              <a:rPr lang="fr-FR" sz="2400" b="1" dirty="0" smtClean="0">
                <a:solidFill>
                  <a:srgbClr val="FF0000"/>
                </a:solidFill>
                <a:effectLst>
                  <a:glow rad="228600">
                    <a:schemeClr val="accent4">
                      <a:satMod val="175000"/>
                      <a:alpha val="40000"/>
                    </a:schemeClr>
                  </a:glow>
                </a:effectLst>
              </a:rPr>
              <a:t>courage</a:t>
            </a:r>
            <a:endParaRPr lang="fr-FR" sz="2400" b="1" dirty="0">
              <a:solidFill>
                <a:srgbClr val="FF0000"/>
              </a:solidFill>
              <a:effectLst>
                <a:glow rad="228600">
                  <a:schemeClr val="accent4">
                    <a:satMod val="175000"/>
                    <a:alpha val="40000"/>
                  </a:schemeClr>
                </a:glow>
              </a:effectLst>
            </a:endParaRPr>
          </a:p>
          <a:p>
            <a:r>
              <a:rPr lang="fr-FR" sz="2400" b="1" dirty="0">
                <a:solidFill>
                  <a:srgbClr val="FF0000"/>
                </a:solidFill>
                <a:effectLst>
                  <a:glow rad="228600">
                    <a:schemeClr val="accent4">
                      <a:satMod val="175000"/>
                      <a:alpha val="40000"/>
                    </a:schemeClr>
                  </a:glow>
                </a:effectLst>
              </a:rPr>
              <a:t>La brigade résiste du mieux qu’elle peut. Un jour, un officier voyant une dizaine de compagnons tomber les uns après les autres sous les bombes se met à entonner un chant de marin breton. « L’effet est immédiat : ils oublient la canonnade, et, sur la ligne, cinq ou six chansons s’élèvent, déclenchant les rires partout », rapporte Ronarc’h dans un de ses rapports. Les Allemands s’agacent. D’autant plus que le 26 octobre, une brigade belge puis 1 200 tirailleurs sénégalais viennent enfin les rejoindre. L’état-major belge, qui apprend que 1 000 marins ont perdu la vie dans cette bataille, décide alors d’inonder une partie de la plaine pour enrayer l’avancée allemande. Les Bretons sont comme sur une presqu’île, entourée par les eaux de la mer du Nord ! Ils sont un peu dans leur élément… Mais les Allemands, qui veulent en finir une bonne fois pour toutes, envoient dorénavant un feu continu sur Dixmude. La position devient intenable. Au matin du 10 novembre, la 4e armée du duc Albrecht de Wurtemberg parvient à pénétrer dans la ville. Cette fois-ci, le repli des fusiliers marins est inévitable. Plus de 2 000 hommes de la brigade meurent au combat lors de cette seule journée…</a:t>
            </a:r>
          </a:p>
        </p:txBody>
      </p:sp>
    </p:spTree>
    <p:extLst>
      <p:ext uri="{BB962C8B-B14F-4D97-AF65-F5344CB8AC3E}">
        <p14:creationId xmlns:p14="http://schemas.microsoft.com/office/powerpoint/2010/main" val="1996930805"/>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47521BA7-8ADB-47EC-B34F-F91BB2FFF600}"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599" y="6492875"/>
            <a:ext cx="4233863"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269067" y="558800"/>
            <a:ext cx="7653866" cy="5740400"/>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635269006"/>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515A56D-4852-453D-89AE-8CE3D3C8490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48138"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870869" y="889843"/>
            <a:ext cx="8483600" cy="5078313"/>
          </a:xfrm>
          <a:prstGeom prst="rect">
            <a:avLst/>
          </a:prstGeom>
          <a:ln w="76200">
            <a:solidFill>
              <a:srgbClr val="FFC000"/>
            </a:solidFill>
          </a:ln>
        </p:spPr>
        <p:txBody>
          <a:bodyPr wrap="square">
            <a:spAutoFit/>
          </a:bodyPr>
          <a:lstStyle/>
          <a:p>
            <a:r>
              <a:rPr lang="fr-FR" sz="3600" b="1" dirty="0">
                <a:solidFill>
                  <a:srgbClr val="C00000"/>
                </a:solidFill>
                <a:effectLst>
                  <a:glow rad="228600">
                    <a:schemeClr val="accent4">
                      <a:satMod val="175000"/>
                      <a:alpha val="40000"/>
                    </a:schemeClr>
                  </a:glow>
                </a:effectLst>
              </a:rPr>
              <a:t>La Seconde Guerre </a:t>
            </a:r>
            <a:r>
              <a:rPr lang="fr-FR" sz="3600" b="1" dirty="0" smtClean="0">
                <a:solidFill>
                  <a:srgbClr val="C00000"/>
                </a:solidFill>
                <a:effectLst>
                  <a:glow rad="228600">
                    <a:schemeClr val="accent4">
                      <a:satMod val="175000"/>
                      <a:alpha val="40000"/>
                    </a:schemeClr>
                  </a:glow>
                </a:effectLst>
              </a:rPr>
              <a:t>mondiale</a:t>
            </a:r>
          </a:p>
          <a:p>
            <a:endParaRPr lang="fr-FR" sz="3600" b="1" dirty="0">
              <a:solidFill>
                <a:srgbClr val="C00000"/>
              </a:solidFill>
              <a:effectLst>
                <a:glow rad="228600">
                  <a:schemeClr val="accent4">
                    <a:satMod val="175000"/>
                    <a:alpha val="40000"/>
                  </a:schemeClr>
                </a:glow>
              </a:effectLst>
            </a:endParaRPr>
          </a:p>
          <a:p>
            <a:r>
              <a:rPr lang="fr-FR" sz="3600" b="1" dirty="0">
                <a:solidFill>
                  <a:srgbClr val="C00000"/>
                </a:solidFill>
                <a:effectLst>
                  <a:glow rad="228600">
                    <a:schemeClr val="accent4">
                      <a:satMod val="175000"/>
                      <a:alpha val="40000"/>
                    </a:schemeClr>
                  </a:glow>
                </a:effectLst>
              </a:rPr>
              <a:t>En mai 1940 la ville de Dixmude subit de lourds bombardements. Des combats ont lieu le 28 et 29 mai, la défense de la ville est assurée par les Français du 241e RI (le bourg) et 270e RI (secteur </a:t>
            </a:r>
            <a:r>
              <a:rPr lang="fr-FR" sz="3600" b="1" dirty="0" err="1">
                <a:solidFill>
                  <a:srgbClr val="C00000"/>
                </a:solidFill>
                <a:effectLst>
                  <a:glow rad="228600">
                    <a:schemeClr val="accent4">
                      <a:satMod val="175000"/>
                      <a:alpha val="40000"/>
                    </a:schemeClr>
                  </a:glow>
                </a:effectLst>
              </a:rPr>
              <a:t>Pervyse</a:t>
            </a:r>
            <a:r>
              <a:rPr lang="fr-FR" sz="3600" b="1" dirty="0">
                <a:solidFill>
                  <a:srgbClr val="C00000"/>
                </a:solidFill>
                <a:effectLst>
                  <a:glow rad="228600">
                    <a:schemeClr val="accent4">
                      <a:satMod val="175000"/>
                      <a:alpha val="40000"/>
                    </a:schemeClr>
                  </a:glow>
                </a:effectLst>
              </a:rPr>
              <a:t>) ainsi qu'une compagnie motorisée anglaise. Les alliés font sauter les ponts et écluses</a:t>
            </a:r>
            <a:r>
              <a:rPr lang="fr-FR" sz="2000" dirty="0"/>
              <a:t>. </a:t>
            </a:r>
          </a:p>
        </p:txBody>
      </p:sp>
    </p:spTree>
    <p:extLst>
      <p:ext uri="{BB962C8B-B14F-4D97-AF65-F5344CB8AC3E}">
        <p14:creationId xmlns:p14="http://schemas.microsoft.com/office/powerpoint/2010/main" val="3174875725"/>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2">
                                            <p:txEl>
                                              <p:pRg st="2" end="2"/>
                                            </p:txEl>
                                          </p:spTgt>
                                        </p:tgtEl>
                                        <p:attrNameLst>
                                          <p:attrName>style.visibility</p:attrName>
                                        </p:attrNameLst>
                                      </p:cBhvr>
                                      <p:to>
                                        <p:strVal val="visible"/>
                                      </p:to>
                                    </p:set>
                                    <p:anim calcmode="lin" valueType="num">
                                      <p:cBhvr>
                                        <p:cTn id="16"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18"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260CBCE6-62CA-4963-9B5E-51390EED46EE}" type="datetime1">
              <a:rPr lang="fr-FR" sz="2400" smtClean="0">
                <a:ln>
                  <a:solidFill>
                    <a:srgbClr val="FF0000"/>
                  </a:solidFill>
                </a:ln>
                <a:solidFill>
                  <a:schemeClr val="accent2">
                    <a:lumMod val="60000"/>
                    <a:lumOff val="40000"/>
                  </a:schemeClr>
                </a:solidFill>
                <a:latin typeface="Broadway" panose="04040905080B02020502" pitchFamily="82" charset="0"/>
              </a:rPr>
              <a:t>01/07/2021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3929062" y="6480507"/>
            <a:ext cx="4357688"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mauricette3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3" name="Image 2"/>
          <p:cNvPicPr>
            <a:picLocks noChangeAspect="1"/>
          </p:cNvPicPr>
          <p:nvPr/>
        </p:nvPicPr>
        <p:blipFill>
          <a:blip r:embed="rId3"/>
          <a:stretch>
            <a:fillRect/>
          </a:stretch>
        </p:blipFill>
        <p:spPr>
          <a:xfrm>
            <a:off x="1530220" y="573427"/>
            <a:ext cx="9108531" cy="5696744"/>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8" name="Rectangle 7"/>
          <p:cNvSpPr/>
          <p:nvPr/>
        </p:nvSpPr>
        <p:spPr>
          <a:xfrm>
            <a:off x="2759798" y="2644170"/>
            <a:ext cx="6672404"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4">
                      <a:satMod val="175000"/>
                      <a:alpha val="40000"/>
                    </a:schemeClr>
                  </a:glow>
                </a:effectLst>
                <a:latin typeface="Broadway" panose="04040905080B02020502" pitchFamily="82" charset="0"/>
              </a:rPr>
              <a:t>             </a:t>
            </a:r>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C’était</a:t>
            </a:r>
          </a:p>
          <a:p>
            <a:r>
              <a:rPr lang="fr-FR" sz="4800" b="1" dirty="0" smtClean="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rPr>
              <a:t>Dixmude  Belgique </a:t>
            </a:r>
            <a:endParaRPr lang="fr-FR" sz="4800" b="1" dirty="0">
              <a:ln>
                <a:solidFill>
                  <a:srgbClr val="FF0000"/>
                </a:solidFill>
              </a:ln>
              <a:solidFill>
                <a:schemeClr val="accent6">
                  <a:lumMod val="50000"/>
                </a:schemeClr>
              </a:solidFill>
              <a:effectLst>
                <a:glow rad="228600">
                  <a:schemeClr val="accent4">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596231472"/>
      </p:ext>
    </p:extLst>
  </p:cSld>
  <p:clrMapOvr>
    <a:masterClrMapping/>
  </p:clrMapOvr>
  <mc:AlternateContent xmlns:mc="http://schemas.openxmlformats.org/markup-compatibility/2006" xmlns:p14="http://schemas.microsoft.com/office/powerpoint/2010/main">
    <mc:Choice Requires="p14">
      <p:transition spd="slow" p14:dur="3250" advTm="13000">
        <p14:warp/>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calcmode="lin" valueType="num">
                                      <p:cBhvr>
                                        <p:cTn id="23"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587</TotalTime>
  <Words>1264</Words>
  <Application>Microsoft Office PowerPoint</Application>
  <PresentationFormat>Grand écran</PresentationFormat>
  <Paragraphs>99</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51</cp:revision>
  <dcterms:created xsi:type="dcterms:W3CDTF">2021-06-28T12:17:30Z</dcterms:created>
  <dcterms:modified xsi:type="dcterms:W3CDTF">2021-07-01T14:14:36Z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