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71" r:id="rId3"/>
    <p:sldId id="259" r:id="rId4"/>
    <p:sldId id="260" r:id="rId5"/>
    <p:sldId id="264" r:id="rId6"/>
    <p:sldId id="273" r:id="rId7"/>
    <p:sldId id="274" r:id="rId8"/>
    <p:sldId id="262" r:id="rId9"/>
    <p:sldId id="261" r:id="rId10"/>
    <p:sldId id="263" r:id="rId11"/>
    <p:sldId id="272" r:id="rId12"/>
    <p:sldId id="265" r:id="rId13"/>
    <p:sldId id="267" r:id="rId14"/>
    <p:sldId id="266" r:id="rId15"/>
    <p:sldId id="268" r:id="rId16"/>
    <p:sldId id="269" r:id="rId17"/>
    <p:sldId id="270" r:id="rId18"/>
    <p:sldId id="257" r:id="rId19"/>
    <p:sldId id="275"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XfZIqQt1KwFUy5ylmmgXQ==" hashData="F5AbL9gDbAgNxHcc4xFzpe8qs4TJUyukW1y6OXdqv0B2b811CnfN+c3YO5QVifpsH8Veu8RUflstMYIRE6jRx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74" d="100"/>
          <a:sy n="74" d="100"/>
        </p:scale>
        <p:origin x="90"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01/07/2021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4412616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33218858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32574891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17</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18</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19</a:t>
            </a:fld>
            <a:endParaRPr lang="fr-FR"/>
          </a:p>
        </p:txBody>
      </p:sp>
    </p:spTree>
    <p:extLst>
      <p:ext uri="{BB962C8B-B14F-4D97-AF65-F5344CB8AC3E}">
        <p14:creationId xmlns:p14="http://schemas.microsoft.com/office/powerpoint/2010/main" val="3067168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A4A67B1-EDD4-402C-B32F-C42954C2740A}"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347FB0-5724-491B-887A-781CBD47848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D8BA654-743B-4F1A-87D2-6D2CF0E0B5F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9BA9C04-D3C4-4604-AC0B-7BF9F1891FB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0F815E-CA75-4F21-950B-D3BB42E90ACB}" type="datetime1">
              <a:rPr lang="fr-FR" smtClean="0"/>
              <a:t>01/07/2021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3FBB9C6-1687-4775-8D15-1604F4474239}" type="datetime1">
              <a:rPr lang="fr-FR" smtClean="0"/>
              <a:t>01/07/2021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1782490-28C7-4475-AA06-998C3861B457}" type="datetime1">
              <a:rPr lang="fr-FR" smtClean="0"/>
              <a:t>01/07/2021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1E64A50-3FF2-4627-B99E-F0D2AD7FF76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A4C0F4C-4596-4A3E-92B7-177820CF9D97}"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03A086-6637-4A0B-9514-E83843493A2E}"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FB77E18-8809-4F7D-8872-EDECF41F0F00}"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37000">
              <a:srgbClr val="00B050"/>
            </a:gs>
            <a:gs pos="89000">
              <a:schemeClr val="accent6">
                <a:lumMod val="60000"/>
                <a:lumOff val="40000"/>
              </a:schemeClr>
            </a:gs>
            <a:gs pos="79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6B359F-F8A2-435B-A8A0-0C5241216E6C}" type="datetime1">
              <a:rPr lang="fr-FR" smtClean="0"/>
              <a:t>01/07/2021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B9ADC41-7DA7-42B4-81D4-10CC0BD3FE0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4299" y="6480508"/>
            <a:ext cx="4343401" cy="352757"/>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2209800" y="514350"/>
            <a:ext cx="7717562" cy="578817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Rectangle 7"/>
          <p:cNvSpPr/>
          <p:nvPr/>
        </p:nvSpPr>
        <p:spPr>
          <a:xfrm>
            <a:off x="2051527" y="2992937"/>
            <a:ext cx="8088946" cy="830997"/>
          </a:xfrm>
          <a:prstGeom prst="rect">
            <a:avLst/>
          </a:prstGeom>
        </p:spPr>
        <p:txBody>
          <a:bodyPr wrap="none">
            <a:spAutoFit/>
          </a:bodyPr>
          <a:lstStyle/>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N° </a:t>
            </a:r>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10</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9000">
        <p14:warp/>
        <p:sndAc>
          <p:stSnd loop="1">
            <p:snd r:embed="rId3" name="Biscaya - James Last.wav"/>
          </p:stSnd>
        </p:sndAc>
      </p:transition>
    </mc:Choice>
    <mc:Fallback>
      <p:transition spd="slow" advTm="19000">
        <p:fade/>
        <p:sndAc>
          <p:stSnd loop="1">
            <p:snd r:embed="rId3" name="Biscaya - James La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8">
                                            <p:txEl>
                                              <p:pRg st="0" end="0"/>
                                            </p:txEl>
                                          </p:spTgt>
                                        </p:tgtEl>
                                        <p:attrNameLst>
                                          <p:attrName>style.visibility</p:attrName>
                                        </p:attrNameLst>
                                      </p:cBhvr>
                                      <p:to>
                                        <p:strVal val="visible"/>
                                      </p:to>
                                    </p:set>
                                    <p:set>
                                      <p:cBhvr>
                                        <p:cTn id="14" dur="455" fill="hold">
                                          <p:stCondLst>
                                            <p:cond delay="0"/>
                                          </p:stCondLst>
                                        </p:cTn>
                                        <p:tgtEl>
                                          <p:spTgt spid="8">
                                            <p:txEl>
                                              <p:pRg st="0" end="0"/>
                                            </p:txEl>
                                          </p:spTgt>
                                        </p:tgtEl>
                                        <p:attrNameLst>
                                          <p:attrName>style.rotation</p:attrName>
                                        </p:attrNameLst>
                                      </p:cBhvr>
                                      <p:to>
                                        <p:strVal val="-45.0"/>
                                      </p:to>
                                    </p:set>
                                    <p:anim calcmode="lin" valueType="num">
                                      <p:cBhvr>
                                        <p:cTn id="15"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C9ED94-E053-4F9A-9390-92DAB821964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83831" y="6480507"/>
            <a:ext cx="4224337"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157413" y="605108"/>
            <a:ext cx="7972425" cy="5716078"/>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5846685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31EBAFB-70FA-42FF-8DB2-267C285B40C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48112" y="6480508"/>
            <a:ext cx="42957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650081" y="889843"/>
            <a:ext cx="10891837" cy="5078313"/>
          </a:xfrm>
          <a:prstGeom prst="rect">
            <a:avLst/>
          </a:prstGeom>
          <a:ln w="76200">
            <a:solidFill>
              <a:srgbClr val="FFC000"/>
            </a:solidFill>
          </a:ln>
        </p:spPr>
        <p:txBody>
          <a:bodyPr wrap="square">
            <a:spAutoFit/>
          </a:bodyPr>
          <a:lstStyle/>
          <a:p>
            <a:r>
              <a:rPr lang="fr-FR" sz="3600" dirty="0">
                <a:ln>
                  <a:solidFill>
                    <a:srgbClr val="FF0000"/>
                  </a:solidFill>
                </a:ln>
                <a:solidFill>
                  <a:schemeClr val="accent6">
                    <a:lumMod val="50000"/>
                  </a:schemeClr>
                </a:solidFill>
                <a:effectLst>
                  <a:glow rad="228600">
                    <a:schemeClr val="accent4">
                      <a:satMod val="175000"/>
                      <a:alpha val="40000"/>
                    </a:schemeClr>
                  </a:glow>
                </a:effectLst>
              </a:rPr>
              <a:t>Dixmude (en néerlandais </a:t>
            </a:r>
            <a:r>
              <a:rPr lang="fr-FR" sz="3600" dirty="0" err="1">
                <a:ln>
                  <a:solidFill>
                    <a:srgbClr val="FF0000"/>
                  </a:solidFill>
                </a:ln>
                <a:solidFill>
                  <a:schemeClr val="accent6">
                    <a:lumMod val="50000"/>
                  </a:schemeClr>
                </a:solidFill>
                <a:effectLst>
                  <a:glow rad="228600">
                    <a:schemeClr val="accent4">
                      <a:satMod val="175000"/>
                      <a:alpha val="40000"/>
                    </a:schemeClr>
                  </a:glow>
                </a:effectLst>
              </a:rPr>
              <a:t>Diksmuide</a:t>
            </a:r>
            <a:r>
              <a:rPr lang="fr-FR" sz="3600" dirty="0">
                <a:ln>
                  <a:solidFill>
                    <a:srgbClr val="FF0000"/>
                  </a:solidFill>
                </a:ln>
                <a:solidFill>
                  <a:schemeClr val="accent6">
                    <a:lumMod val="50000"/>
                  </a:schemeClr>
                </a:solidFill>
                <a:effectLst>
                  <a:glow rad="228600">
                    <a:schemeClr val="accent4">
                      <a:satMod val="175000"/>
                      <a:alpha val="40000"/>
                    </a:schemeClr>
                  </a:glow>
                </a:effectLst>
              </a:rPr>
              <a:t>) est une ville néerlandophone de Belgique située en Région flamande, chef-lieu d'arrondissement en province de Flandre-Occidentale. Elle compte environ 17 000 habitants.</a:t>
            </a:r>
          </a:p>
          <a:p>
            <a:endParaRPr lang="fr-FR" sz="3600" dirty="0">
              <a:ln>
                <a:solidFill>
                  <a:srgbClr val="FF0000"/>
                </a:solidFill>
              </a:ln>
              <a:solidFill>
                <a:schemeClr val="accent6">
                  <a:lumMod val="50000"/>
                </a:schemeClr>
              </a:solidFill>
              <a:effectLst>
                <a:glow rad="228600">
                  <a:schemeClr val="accent4">
                    <a:satMod val="175000"/>
                    <a:alpha val="40000"/>
                  </a:schemeClr>
                </a:glow>
              </a:effectLst>
            </a:endParaRPr>
          </a:p>
          <a:p>
            <a:r>
              <a:rPr lang="fr-FR" sz="3600" dirty="0">
                <a:ln>
                  <a:solidFill>
                    <a:srgbClr val="FF0000"/>
                  </a:solidFill>
                </a:ln>
                <a:solidFill>
                  <a:schemeClr val="accent6">
                    <a:lumMod val="50000"/>
                  </a:schemeClr>
                </a:solidFill>
                <a:effectLst>
                  <a:glow rad="228600">
                    <a:schemeClr val="accent4">
                      <a:satMod val="175000"/>
                      <a:alpha val="40000"/>
                    </a:schemeClr>
                  </a:glow>
                </a:effectLst>
              </a:rPr>
              <a:t>Elle est située sur l'Yser et a été l'objet d'affrontements sanglants lors de la bataille du front de l'Yser en 1914 lors de la Première Guerre mondiale. Elle a subi de graves dommages et a dû être entièrement reconstruite. </a:t>
            </a: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72A929-54E6-4F58-8DF6-F9784C627B8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171360" y="585788"/>
            <a:ext cx="11759964" cy="564356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p:cNvSpPr/>
          <p:nvPr/>
        </p:nvSpPr>
        <p:spPr>
          <a:xfrm>
            <a:off x="3387171" y="2767280"/>
            <a:ext cx="5465279" cy="1323439"/>
          </a:xfrm>
          <a:prstGeom prst="rect">
            <a:avLst/>
          </a:prstGeom>
        </p:spPr>
        <p:txBody>
          <a:bodyPr wrap="none">
            <a:spAutoFit/>
          </a:bodyPr>
          <a:lstStyle/>
          <a:p>
            <a:r>
              <a:rPr lang="fr-FR" sz="8000" b="1" dirty="0">
                <a:ln>
                  <a:solidFill>
                    <a:srgbClr val="FFC000"/>
                  </a:solidFill>
                </a:ln>
                <a:solidFill>
                  <a:srgbClr val="FF0000"/>
                </a:solidFill>
                <a:effectLst>
                  <a:glow rad="228600">
                    <a:schemeClr val="accent4">
                      <a:satMod val="175000"/>
                      <a:alpha val="40000"/>
                    </a:schemeClr>
                  </a:glow>
                </a:effectLst>
              </a:rPr>
              <a:t>Le </a:t>
            </a:r>
            <a:r>
              <a:rPr lang="fr-FR" sz="8000" b="1" dirty="0" err="1">
                <a:ln>
                  <a:solidFill>
                    <a:srgbClr val="FFC000"/>
                  </a:solidFill>
                </a:ln>
                <a:solidFill>
                  <a:srgbClr val="FF0000"/>
                </a:solidFill>
                <a:effectLst>
                  <a:glow rad="228600">
                    <a:schemeClr val="accent4">
                      <a:satMod val="175000"/>
                      <a:alpha val="40000"/>
                    </a:schemeClr>
                  </a:glow>
                </a:effectLst>
              </a:rPr>
              <a:t>Blankaart</a:t>
            </a:r>
            <a:endParaRPr lang="fr-FR" sz="8000" b="1" dirty="0">
              <a:ln>
                <a:solidFill>
                  <a:srgbClr val="FFC000"/>
                </a:solidFill>
              </a:ln>
              <a:solidFill>
                <a:srgbClr val="FF0000"/>
              </a:solidFill>
              <a:effectLst>
                <a:glow rad="228600">
                  <a:schemeClr val="accent4">
                    <a:satMod val="175000"/>
                    <a:alpha val="40000"/>
                  </a:schemeClr>
                </a:glow>
              </a:effectLst>
            </a:endParaRPr>
          </a:p>
        </p:txBody>
      </p:sp>
    </p:spTree>
    <p:extLst>
      <p:ext uri="{BB962C8B-B14F-4D97-AF65-F5344CB8AC3E}">
        <p14:creationId xmlns:p14="http://schemas.microsoft.com/office/powerpoint/2010/main" val="3843499052"/>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2">
                                            <p:txEl>
                                              <p:pRg st="0" end="0"/>
                                            </p:txEl>
                                          </p:spTgt>
                                        </p:tgtEl>
                                        <p:attrNameLst>
                                          <p:attrName>style.visibility</p:attrName>
                                        </p:attrNameLst>
                                      </p:cBhvr>
                                      <p:to>
                                        <p:strVal val="visible"/>
                                      </p:to>
                                    </p:set>
                                    <p:set>
                                      <p:cBhvr>
                                        <p:cTn id="14" dur="455" fill="hold">
                                          <p:stCondLst>
                                            <p:cond delay="0"/>
                                          </p:stCondLst>
                                        </p:cTn>
                                        <p:tgtEl>
                                          <p:spTgt spid="2">
                                            <p:txEl>
                                              <p:pRg st="0" end="0"/>
                                            </p:txEl>
                                          </p:spTgt>
                                        </p:tgtEl>
                                        <p:attrNameLst>
                                          <p:attrName>style.rotation</p:attrName>
                                        </p:attrNameLst>
                                      </p:cBhvr>
                                      <p:to>
                                        <p:strVal val="-45.0"/>
                                      </p:to>
                                    </p:set>
                                    <p:anim calcmode="lin" valueType="num">
                                      <p:cBhvr>
                                        <p:cTn id="15"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89AFDD-E3FF-49C3-BDAB-9C7B87C59AD6}"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281112" y="674400"/>
            <a:ext cx="9629775" cy="5509200"/>
          </a:xfrm>
          <a:prstGeom prst="rect">
            <a:avLst/>
          </a:prstGeom>
          <a:ln w="76200">
            <a:solidFill>
              <a:srgbClr val="FFFF00"/>
            </a:solidFill>
          </a:ln>
        </p:spPr>
        <p:txBody>
          <a:bodyPr wrap="square">
            <a:spAutoFit/>
          </a:bodyPr>
          <a:lstStyle/>
          <a:p>
            <a:r>
              <a:rPr lang="fr-FR" sz="3200" b="1" dirty="0">
                <a:ln>
                  <a:solidFill>
                    <a:srgbClr val="FFC000"/>
                  </a:solidFill>
                </a:ln>
                <a:solidFill>
                  <a:srgbClr val="FF0000"/>
                </a:solidFill>
                <a:effectLst>
                  <a:glow rad="228600">
                    <a:schemeClr val="accent4">
                      <a:satMod val="175000"/>
                      <a:alpha val="40000"/>
                    </a:schemeClr>
                  </a:glow>
                </a:effectLst>
              </a:rPr>
              <a:t>Depuis toujours, la région humide du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attire d'importantes concentrations d'oiseaux aquatiques. Les bas pâturages et prés de fauche constituent le décor dans lequel se dessine la promenade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Elle prend son départ au château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et traverse une succession de pâturages faisant partie de la réserve naturelle De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Le promeneur suit ensuite le cours de l'Yser sur une longue distance jusqu'au bassin réservoir De </a:t>
            </a:r>
            <a:r>
              <a:rPr lang="fr-FR" sz="3200" b="1" dirty="0" err="1">
                <a:ln>
                  <a:solidFill>
                    <a:srgbClr val="FFC000"/>
                  </a:solidFill>
                </a:ln>
                <a:solidFill>
                  <a:srgbClr val="FF0000"/>
                </a:solidFill>
                <a:effectLst>
                  <a:glow rad="228600">
                    <a:schemeClr val="accent4">
                      <a:satMod val="175000"/>
                      <a:alpha val="40000"/>
                    </a:schemeClr>
                  </a:glow>
                </a:effectLst>
              </a:rPr>
              <a:t>Blankaart</a:t>
            </a:r>
            <a:r>
              <a:rPr lang="fr-FR" sz="3200" b="1" dirty="0">
                <a:ln>
                  <a:solidFill>
                    <a:srgbClr val="FFC000"/>
                  </a:solidFill>
                </a:ln>
                <a:solidFill>
                  <a:srgbClr val="FF0000"/>
                </a:solidFill>
                <a:effectLst>
                  <a:glow rad="228600">
                    <a:schemeClr val="accent4">
                      <a:satMod val="175000"/>
                      <a:alpha val="40000"/>
                    </a:schemeClr>
                  </a:glow>
                </a:effectLst>
              </a:rPr>
              <a:t>. Le chemin du retour passe par le quartier De </a:t>
            </a:r>
            <a:r>
              <a:rPr lang="fr-FR" sz="3200" b="1" dirty="0" err="1">
                <a:ln>
                  <a:solidFill>
                    <a:srgbClr val="FFC000"/>
                  </a:solidFill>
                </a:ln>
                <a:solidFill>
                  <a:srgbClr val="FF0000"/>
                </a:solidFill>
                <a:effectLst>
                  <a:glow rad="228600">
                    <a:schemeClr val="accent4">
                      <a:satMod val="175000"/>
                      <a:alpha val="40000"/>
                    </a:schemeClr>
                  </a:glow>
                </a:effectLst>
              </a:rPr>
              <a:t>Rhille</a:t>
            </a:r>
            <a:r>
              <a:rPr lang="fr-FR" sz="3200" b="1" dirty="0">
                <a:ln>
                  <a:solidFill>
                    <a:srgbClr val="FFC000"/>
                  </a:solidFill>
                </a:ln>
                <a:solidFill>
                  <a:srgbClr val="FF0000"/>
                </a:solidFill>
                <a:effectLst>
                  <a:glow rad="228600">
                    <a:schemeClr val="accent4">
                      <a:satMod val="175000"/>
                      <a:alpha val="40000"/>
                    </a:schemeClr>
                  </a:glow>
                </a:effectLst>
              </a:rPr>
              <a:t> et le centre ADEPS qui porte le même nom.</a:t>
            </a: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7FFC0CE3-7008-4594-9869-6BF335417DC7}"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a:srcRect l="7917" t="-681"/>
          <a:stretch/>
        </p:blipFill>
        <p:spPr>
          <a:xfrm>
            <a:off x="828675" y="1314450"/>
            <a:ext cx="10525125" cy="422909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9942459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D4A1AE1C-2D2C-4E79-A106-1CC00C53688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933700" y="1659285"/>
            <a:ext cx="6096000" cy="3539430"/>
          </a:xfrm>
          <a:prstGeom prst="rect">
            <a:avLst/>
          </a:prstGeom>
          <a:ln w="76200">
            <a:solidFill>
              <a:srgbClr val="FFFF00"/>
            </a:solidFill>
          </a:ln>
        </p:spPr>
        <p:txBody>
          <a:bodyPr>
            <a:spAutoFit/>
          </a:bodyPr>
          <a:lstStyle/>
          <a:p>
            <a:r>
              <a:rPr lang="fr-FR" sz="3200" b="1" dirty="0">
                <a:ln>
                  <a:solidFill>
                    <a:srgbClr val="FFC000"/>
                  </a:solidFill>
                </a:ln>
                <a:solidFill>
                  <a:srgbClr val="C00000"/>
                </a:solidFill>
                <a:effectLst>
                  <a:glow rad="228600">
                    <a:schemeClr val="accent4">
                      <a:satMod val="175000"/>
                      <a:alpha val="40000"/>
                    </a:schemeClr>
                  </a:glow>
                </a:effectLst>
              </a:rPr>
              <a:t>Magnifique spectacle!!!!!! des milliers oies au </a:t>
            </a:r>
            <a:r>
              <a:rPr lang="fr-FR" sz="3200" b="1" dirty="0" err="1">
                <a:ln>
                  <a:solidFill>
                    <a:srgbClr val="FFC000"/>
                  </a:solidFill>
                </a:ln>
                <a:solidFill>
                  <a:srgbClr val="C00000"/>
                </a:solidFill>
                <a:effectLst>
                  <a:glow rad="228600">
                    <a:schemeClr val="accent4">
                      <a:satMod val="175000"/>
                      <a:alpha val="40000"/>
                    </a:schemeClr>
                  </a:glow>
                </a:effectLst>
              </a:rPr>
              <a:t>blankaart</a:t>
            </a:r>
            <a:r>
              <a:rPr lang="fr-FR" sz="3200" b="1" dirty="0">
                <a:ln>
                  <a:solidFill>
                    <a:srgbClr val="FFC000"/>
                  </a:solidFill>
                </a:ln>
                <a:solidFill>
                  <a:srgbClr val="C00000"/>
                </a:solidFill>
                <a:effectLst>
                  <a:glow rad="228600">
                    <a:schemeClr val="accent4">
                      <a:satMod val="175000"/>
                      <a:alpha val="40000"/>
                    </a:schemeClr>
                  </a:glow>
                </a:effectLst>
              </a:rPr>
              <a:t>, </a:t>
            </a:r>
            <a:r>
              <a:rPr lang="fr-FR" sz="3200" b="1" dirty="0" smtClean="0">
                <a:ln>
                  <a:solidFill>
                    <a:srgbClr val="FFC000"/>
                  </a:solidFill>
                </a:ln>
                <a:solidFill>
                  <a:srgbClr val="C00000"/>
                </a:solidFill>
                <a:effectLst>
                  <a:glow rad="228600">
                    <a:schemeClr val="accent4">
                      <a:satMod val="175000"/>
                      <a:alpha val="40000"/>
                    </a:schemeClr>
                  </a:glow>
                </a:effectLst>
              </a:rPr>
              <a:t>énormément </a:t>
            </a:r>
            <a:r>
              <a:rPr lang="fr-FR" sz="3200" b="1" dirty="0">
                <a:ln>
                  <a:solidFill>
                    <a:srgbClr val="FFC000"/>
                  </a:solidFill>
                </a:ln>
                <a:solidFill>
                  <a:srgbClr val="C00000"/>
                </a:solidFill>
                <a:effectLst>
                  <a:glow rad="228600">
                    <a:schemeClr val="accent4">
                      <a:satMod val="175000"/>
                      <a:alpha val="40000"/>
                    </a:schemeClr>
                  </a:glow>
                </a:effectLst>
              </a:rPr>
              <a:t>de rieuses mais aussi </a:t>
            </a:r>
            <a:r>
              <a:rPr lang="fr-FR" sz="3200" b="1" dirty="0" err="1">
                <a:ln>
                  <a:solidFill>
                    <a:srgbClr val="FFC000"/>
                  </a:solidFill>
                </a:ln>
                <a:solidFill>
                  <a:srgbClr val="C00000"/>
                </a:solidFill>
                <a:effectLst>
                  <a:glow rad="228600">
                    <a:schemeClr val="accent4">
                      <a:satMod val="175000"/>
                      <a:alpha val="40000"/>
                    </a:schemeClr>
                  </a:glow>
                </a:effectLst>
              </a:rPr>
              <a:t>bcp</a:t>
            </a:r>
            <a:r>
              <a:rPr lang="fr-FR" sz="3200" b="1" dirty="0">
                <a:ln>
                  <a:solidFill>
                    <a:srgbClr val="FFC000"/>
                  </a:solidFill>
                </a:ln>
                <a:solidFill>
                  <a:srgbClr val="C00000"/>
                </a:solidFill>
                <a:effectLst>
                  <a:glow rad="228600">
                    <a:schemeClr val="accent4">
                      <a:satMod val="175000"/>
                      <a:alpha val="40000"/>
                    </a:schemeClr>
                  </a:glow>
                </a:effectLst>
              </a:rPr>
              <a:t> de cendres, belle </a:t>
            </a:r>
            <a:r>
              <a:rPr lang="fr-FR" sz="3200" b="1" dirty="0" smtClean="0">
                <a:ln>
                  <a:solidFill>
                    <a:srgbClr val="FFC000"/>
                  </a:solidFill>
                </a:ln>
                <a:solidFill>
                  <a:srgbClr val="C00000"/>
                </a:solidFill>
                <a:effectLst>
                  <a:glow rad="228600">
                    <a:schemeClr val="accent4">
                      <a:satMod val="175000"/>
                      <a:alpha val="40000"/>
                    </a:schemeClr>
                  </a:glow>
                </a:effectLst>
              </a:rPr>
              <a:t>présence </a:t>
            </a:r>
            <a:r>
              <a:rPr lang="fr-FR" sz="3200" b="1" dirty="0">
                <a:ln>
                  <a:solidFill>
                    <a:srgbClr val="FFC000"/>
                  </a:solidFill>
                </a:ln>
                <a:solidFill>
                  <a:srgbClr val="C00000"/>
                </a:solidFill>
                <a:effectLst>
                  <a:glow rad="228600">
                    <a:schemeClr val="accent4">
                      <a:satMod val="175000"/>
                      <a:alpha val="40000"/>
                    </a:schemeClr>
                  </a:glow>
                </a:effectLst>
              </a:rPr>
              <a:t>de siffleurs et cv, un peu de sh. une bonne </a:t>
            </a:r>
            <a:r>
              <a:rPr lang="fr-FR" sz="3200" b="1" dirty="0" err="1">
                <a:ln>
                  <a:solidFill>
                    <a:srgbClr val="FFC000"/>
                  </a:solidFill>
                </a:ln>
                <a:solidFill>
                  <a:srgbClr val="C00000"/>
                </a:solidFill>
                <a:effectLst>
                  <a:glow rad="228600">
                    <a:schemeClr val="accent4">
                      <a:satMod val="175000"/>
                      <a:alpha val="40000"/>
                    </a:schemeClr>
                  </a:glow>
                </a:effectLst>
              </a:rPr>
              <a:t>idee</a:t>
            </a:r>
            <a:r>
              <a:rPr lang="fr-FR" sz="3200" b="1" dirty="0">
                <a:ln>
                  <a:solidFill>
                    <a:srgbClr val="FFC000"/>
                  </a:solidFill>
                </a:ln>
                <a:solidFill>
                  <a:srgbClr val="C00000"/>
                </a:solidFill>
                <a:effectLst>
                  <a:glow rad="228600">
                    <a:schemeClr val="accent4">
                      <a:satMod val="175000"/>
                      <a:alpha val="40000"/>
                    </a:schemeClr>
                  </a:glow>
                </a:effectLst>
              </a:rPr>
              <a:t> de balade </a:t>
            </a:r>
            <a:r>
              <a:rPr lang="fr-FR" sz="3200" b="1" dirty="0" smtClean="0">
                <a:ln>
                  <a:solidFill>
                    <a:srgbClr val="FFC000"/>
                  </a:solidFill>
                </a:ln>
                <a:solidFill>
                  <a:srgbClr val="C00000"/>
                </a:solidFill>
                <a:effectLst>
                  <a:glow rad="228600">
                    <a:schemeClr val="accent4">
                      <a:satMod val="175000"/>
                      <a:alpha val="40000"/>
                    </a:schemeClr>
                  </a:glow>
                </a:effectLst>
              </a:rPr>
              <a:t>pour </a:t>
            </a:r>
            <a:r>
              <a:rPr lang="fr-FR" sz="3200" b="1" dirty="0">
                <a:ln>
                  <a:solidFill>
                    <a:srgbClr val="FFC000"/>
                  </a:solidFill>
                </a:ln>
                <a:solidFill>
                  <a:srgbClr val="C00000"/>
                </a:solidFill>
                <a:effectLst>
                  <a:glow rad="228600">
                    <a:schemeClr val="accent4">
                      <a:satMod val="175000"/>
                      <a:alpha val="40000"/>
                    </a:schemeClr>
                  </a:glow>
                </a:effectLst>
              </a:rPr>
              <a:t>cette </a:t>
            </a:r>
            <a:r>
              <a:rPr lang="fr-FR" sz="3200" b="1" dirty="0" smtClean="0">
                <a:ln>
                  <a:solidFill>
                    <a:srgbClr val="FFC000"/>
                  </a:solidFill>
                </a:ln>
                <a:solidFill>
                  <a:srgbClr val="C00000"/>
                </a:solidFill>
                <a:effectLst>
                  <a:glow rad="228600">
                    <a:schemeClr val="accent4">
                      <a:satMod val="175000"/>
                      <a:alpha val="40000"/>
                    </a:schemeClr>
                  </a:glow>
                </a:effectLst>
              </a:rPr>
              <a:t>après </a:t>
            </a:r>
            <a:r>
              <a:rPr lang="fr-FR" sz="3200" b="1" dirty="0">
                <a:ln>
                  <a:solidFill>
                    <a:srgbClr val="FFC000"/>
                  </a:solidFill>
                </a:ln>
                <a:solidFill>
                  <a:srgbClr val="C00000"/>
                </a:solidFill>
                <a:effectLst>
                  <a:glow rad="228600">
                    <a:schemeClr val="accent4">
                      <a:satMod val="175000"/>
                      <a:alpha val="40000"/>
                    </a:schemeClr>
                  </a:glow>
                </a:effectLst>
              </a:rPr>
              <a:t>midi!!!! plein les yeux!!!!!!</a:t>
            </a:r>
          </a:p>
        </p:txBody>
      </p:sp>
    </p:spTree>
    <p:extLst>
      <p:ext uri="{BB962C8B-B14F-4D97-AF65-F5344CB8AC3E}">
        <p14:creationId xmlns:p14="http://schemas.microsoft.com/office/powerpoint/2010/main" val="2956723070"/>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B596F83-3EF4-4FDC-B1EA-890E1A83E24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rotWithShape="1">
          <a:blip r:embed="rId3"/>
          <a:srcRect r="-46" b="12917"/>
          <a:stretch/>
        </p:blipFill>
        <p:spPr>
          <a:xfrm>
            <a:off x="895349" y="442912"/>
            <a:ext cx="10291763" cy="597217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35EC6F1-154D-453C-B253-2DFF63E2AB7C}"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3386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714375" y="357188"/>
            <a:ext cx="10829925" cy="6001643"/>
          </a:xfrm>
          <a:prstGeom prst="rect">
            <a:avLst/>
          </a:prstGeom>
          <a:ln w="76200">
            <a:solidFill>
              <a:srgbClr val="FFFF00"/>
            </a:solidFill>
          </a:ln>
        </p:spPr>
        <p:txBody>
          <a:bodyPr wrap="square">
            <a:spAutoFit/>
          </a:bodyPr>
          <a:lstStyle/>
          <a:p>
            <a:r>
              <a:rPr lang="fr-FR" sz="3200" b="1" dirty="0">
                <a:ln>
                  <a:solidFill>
                    <a:srgbClr val="FFC000"/>
                  </a:solidFill>
                </a:ln>
                <a:solidFill>
                  <a:srgbClr val="C00000"/>
                </a:solidFill>
                <a:effectLst>
                  <a:glow rad="228600">
                    <a:schemeClr val="accent4">
                      <a:satMod val="175000"/>
                      <a:alpha val="40000"/>
                    </a:schemeClr>
                  </a:glow>
                </a:effectLst>
              </a:rPr>
              <a:t>Journée observation hier, en commençant par passer par le réservoir artificiel, belle présence de siffleurs, ainsi que quelques morillons, souchets et milouins. Dans les pâtures encore inondées quelques paquets de sarcelle d'hiver et de siffleurs. Au château, belle présence d'oies rieuses, nonnettes et cendrées, de siffleurs toujours avec des vols de 50/100 oiseaux. Observé également un belle bande de limicole assez haut. Après midi au Platier d'Oye, vu colverts, souchets, </a:t>
            </a:r>
            <a:r>
              <a:rPr lang="fr-FR" sz="3200" b="1" dirty="0" smtClean="0">
                <a:ln>
                  <a:solidFill>
                    <a:srgbClr val="FFC000"/>
                  </a:solidFill>
                </a:ln>
                <a:solidFill>
                  <a:srgbClr val="C00000"/>
                </a:solidFill>
                <a:effectLst>
                  <a:glow rad="228600">
                    <a:schemeClr val="accent4">
                      <a:satMod val="175000"/>
                      <a:alpha val="40000"/>
                    </a:schemeClr>
                  </a:glow>
                </a:effectLst>
              </a:rPr>
              <a:t>chip eaux</a:t>
            </a:r>
            <a:r>
              <a:rPr lang="fr-FR" sz="3200" b="1" dirty="0">
                <a:ln>
                  <a:solidFill>
                    <a:srgbClr val="FFC000"/>
                  </a:solidFill>
                </a:ln>
                <a:solidFill>
                  <a:srgbClr val="C00000"/>
                </a:solidFill>
                <a:effectLst>
                  <a:glow rad="228600">
                    <a:schemeClr val="accent4">
                      <a:satMod val="175000"/>
                      <a:alpha val="40000"/>
                    </a:schemeClr>
                  </a:glow>
                </a:effectLst>
              </a:rPr>
              <a:t>, milouins, morillons, sarcelles d'hiver et siffleurs en petits groupes, ainsi que quelques oies cendrées et bernaches du canada...(du coin?!), coté limicoles, pas mal de vanneaux et chevaliers gambettes, quelques courlis cendrés.</a:t>
            </a:r>
          </a:p>
        </p:txBody>
      </p:sp>
    </p:spTree>
    <p:extLst>
      <p:ext uri="{BB962C8B-B14F-4D97-AF65-F5344CB8AC3E}">
        <p14:creationId xmlns:p14="http://schemas.microsoft.com/office/powerpoint/2010/main" val="1300328766"/>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9A10CCE1-FD80-423A-88C6-53C8366B676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rotWithShape="1">
          <a:blip r:embed="rId3"/>
          <a:srcRect l="-1" t="7500" r="-47" b="8333"/>
          <a:stretch/>
        </p:blipFill>
        <p:spPr>
          <a:xfrm>
            <a:off x="952500" y="514350"/>
            <a:ext cx="10291763" cy="57721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80C0E4A-9F23-40BE-97F0-B2AA04E132F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338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3057525" y="1905506"/>
            <a:ext cx="6096000" cy="3046988"/>
          </a:xfrm>
          <a:prstGeom prst="rect">
            <a:avLst/>
          </a:prstGeom>
          <a:ln w="76200">
            <a:solidFill>
              <a:srgbClr val="FFFF00"/>
            </a:solidFill>
          </a:ln>
        </p:spPr>
        <p:txBody>
          <a:bodyPr>
            <a:spAutoFit/>
          </a:bodyPr>
          <a:lstStyle/>
          <a:p>
            <a:r>
              <a:rPr lang="fr-FR" sz="3200" b="1" dirty="0">
                <a:ln>
                  <a:solidFill>
                    <a:srgbClr val="FFC000"/>
                  </a:solidFill>
                </a:ln>
                <a:solidFill>
                  <a:srgbClr val="C00000"/>
                </a:solidFill>
                <a:effectLst>
                  <a:glow rad="228600">
                    <a:schemeClr val="accent4">
                      <a:satMod val="175000"/>
                      <a:alpha val="40000"/>
                    </a:schemeClr>
                  </a:glow>
                </a:effectLst>
              </a:rPr>
              <a:t>petite visite au </a:t>
            </a:r>
            <a:r>
              <a:rPr lang="fr-FR" sz="3200" b="1" dirty="0" err="1">
                <a:ln>
                  <a:solidFill>
                    <a:srgbClr val="FFC000"/>
                  </a:solidFill>
                </a:ln>
                <a:solidFill>
                  <a:srgbClr val="C00000"/>
                </a:solidFill>
                <a:effectLst>
                  <a:glow rad="228600">
                    <a:schemeClr val="accent4">
                      <a:satMod val="175000"/>
                      <a:alpha val="40000"/>
                    </a:schemeClr>
                  </a:glow>
                </a:effectLst>
              </a:rPr>
              <a:t>Blankaert</a:t>
            </a:r>
            <a:r>
              <a:rPr lang="fr-FR" sz="3200" b="1" dirty="0">
                <a:ln>
                  <a:solidFill>
                    <a:srgbClr val="FFC000"/>
                  </a:solidFill>
                </a:ln>
                <a:solidFill>
                  <a:srgbClr val="C00000"/>
                </a:solidFill>
                <a:effectLst>
                  <a:glow rad="228600">
                    <a:schemeClr val="accent4">
                      <a:satMod val="175000"/>
                      <a:alpha val="40000"/>
                    </a:schemeClr>
                  </a:glow>
                </a:effectLst>
              </a:rPr>
              <a:t> sur la journée énormément d'oiseaux sur la réserve </a:t>
            </a:r>
            <a:r>
              <a:rPr lang="fr-FR" sz="3200" b="1" dirty="0" err="1">
                <a:ln>
                  <a:solidFill>
                    <a:srgbClr val="FFC000"/>
                  </a:solidFill>
                </a:ln>
                <a:solidFill>
                  <a:srgbClr val="C00000"/>
                </a:solidFill>
                <a:effectLst>
                  <a:glow rad="228600">
                    <a:schemeClr val="accent4">
                      <a:satMod val="175000"/>
                      <a:alpha val="40000"/>
                    </a:schemeClr>
                  </a:glow>
                </a:effectLst>
              </a:rPr>
              <a:t>cv,présence</a:t>
            </a:r>
            <a:r>
              <a:rPr lang="fr-FR" sz="3200" b="1" dirty="0">
                <a:ln>
                  <a:solidFill>
                    <a:srgbClr val="FFC000"/>
                  </a:solidFill>
                </a:ln>
                <a:solidFill>
                  <a:srgbClr val="C00000"/>
                </a:solidFill>
                <a:effectLst>
                  <a:glow rad="228600">
                    <a:schemeClr val="accent4">
                      <a:satMod val="175000"/>
                      <a:alpha val="40000"/>
                    </a:schemeClr>
                  </a:glow>
                </a:effectLst>
              </a:rPr>
              <a:t> incroyable de siffleurs quelques pilets ainsi que rieuses et cendrées en pâtures par centaines</a:t>
            </a:r>
          </a:p>
        </p:txBody>
      </p:sp>
    </p:spTree>
    <p:extLst>
      <p:ext uri="{BB962C8B-B14F-4D97-AF65-F5344CB8AC3E}">
        <p14:creationId xmlns:p14="http://schemas.microsoft.com/office/powerpoint/2010/main" val="3579351829"/>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CBC9AD-0CC3-469C-B960-FB4D0621C6C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195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rotWithShape="1">
          <a:blip r:embed="rId3"/>
          <a:srcRect l="-1" t="8541" r="347" b="7500"/>
          <a:stretch/>
        </p:blipFill>
        <p:spPr>
          <a:xfrm>
            <a:off x="2667001" y="585788"/>
            <a:ext cx="6834188" cy="575786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5852221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46442BE-96D1-4E2F-930D-4788B300DC4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959769" y="920621"/>
            <a:ext cx="8272462" cy="5016758"/>
          </a:xfrm>
          <a:prstGeom prst="rect">
            <a:avLst/>
          </a:prstGeom>
          <a:ln w="76200">
            <a:solidFill>
              <a:srgbClr val="FFFF00"/>
            </a:solidFill>
          </a:ln>
        </p:spPr>
        <p:txBody>
          <a:bodyPr wrap="square">
            <a:spAutoFit/>
          </a:bodyPr>
          <a:lstStyle/>
          <a:p>
            <a:r>
              <a:rPr lang="fr-FR" sz="3200" b="1" dirty="0">
                <a:ln>
                  <a:solidFill>
                    <a:srgbClr val="FFC000"/>
                  </a:solidFill>
                </a:ln>
                <a:solidFill>
                  <a:srgbClr val="C00000"/>
                </a:solidFill>
                <a:effectLst>
                  <a:glow rad="228600">
                    <a:schemeClr val="accent4">
                      <a:satMod val="175000"/>
                      <a:alpha val="40000"/>
                    </a:schemeClr>
                  </a:glow>
                </a:effectLst>
              </a:rPr>
              <a:t>de retour de ma </a:t>
            </a:r>
            <a:r>
              <a:rPr lang="fr-FR" sz="3200" b="1" dirty="0" err="1">
                <a:ln>
                  <a:solidFill>
                    <a:srgbClr val="FFC000"/>
                  </a:solidFill>
                </a:ln>
                <a:solidFill>
                  <a:srgbClr val="C00000"/>
                </a:solidFill>
                <a:effectLst>
                  <a:glow rad="228600">
                    <a:schemeClr val="accent4">
                      <a:satMod val="175000"/>
                      <a:alpha val="40000"/>
                    </a:schemeClr>
                  </a:glow>
                </a:effectLst>
              </a:rPr>
              <a:t>journee</a:t>
            </a:r>
            <a:r>
              <a:rPr lang="fr-FR" sz="3200" b="1" dirty="0">
                <a:ln>
                  <a:solidFill>
                    <a:srgbClr val="FFC000"/>
                  </a:solidFill>
                </a:ln>
                <a:solidFill>
                  <a:srgbClr val="C00000"/>
                </a:solidFill>
                <a:effectLst>
                  <a:glow rad="228600">
                    <a:schemeClr val="accent4">
                      <a:satMod val="175000"/>
                      <a:alpha val="40000"/>
                    </a:schemeClr>
                  </a:glow>
                </a:effectLst>
              </a:rPr>
              <a:t> au </a:t>
            </a:r>
            <a:r>
              <a:rPr lang="fr-FR" sz="3200" b="1" dirty="0" err="1">
                <a:ln>
                  <a:solidFill>
                    <a:srgbClr val="FFC000"/>
                  </a:solidFill>
                </a:ln>
                <a:solidFill>
                  <a:srgbClr val="C00000"/>
                </a:solidFill>
                <a:effectLst>
                  <a:glow rad="228600">
                    <a:schemeClr val="accent4">
                      <a:satMod val="175000"/>
                      <a:alpha val="40000"/>
                    </a:schemeClr>
                  </a:glow>
                </a:effectLst>
              </a:rPr>
              <a:t>blankaart</a:t>
            </a:r>
            <a:r>
              <a:rPr lang="fr-FR" sz="3200" b="1" dirty="0">
                <a:ln>
                  <a:solidFill>
                    <a:srgbClr val="FFC000"/>
                  </a:solidFill>
                </a:ln>
                <a:solidFill>
                  <a:srgbClr val="C00000"/>
                </a:solidFill>
                <a:effectLst>
                  <a:glow rad="228600">
                    <a:schemeClr val="accent4">
                      <a:satMod val="175000"/>
                      <a:alpha val="40000"/>
                    </a:schemeClr>
                  </a:glow>
                </a:effectLst>
              </a:rPr>
              <a:t> [:C] [:C] au </a:t>
            </a:r>
            <a:r>
              <a:rPr lang="fr-FR" sz="3200" b="1" dirty="0" err="1">
                <a:ln>
                  <a:solidFill>
                    <a:srgbClr val="FFC000"/>
                  </a:solidFill>
                </a:ln>
                <a:solidFill>
                  <a:srgbClr val="C00000"/>
                </a:solidFill>
                <a:effectLst>
                  <a:glow rad="228600">
                    <a:schemeClr val="accent4">
                      <a:satMod val="175000"/>
                      <a:alpha val="40000"/>
                    </a:schemeClr>
                  </a:glow>
                </a:effectLst>
              </a:rPr>
              <a:t>blankaart</a:t>
            </a:r>
            <a:r>
              <a:rPr lang="fr-FR" sz="3200" b="1" dirty="0">
                <a:ln>
                  <a:solidFill>
                    <a:srgbClr val="FFC000"/>
                  </a:solidFill>
                </a:ln>
                <a:solidFill>
                  <a:srgbClr val="C00000"/>
                </a:solidFill>
                <a:effectLst>
                  <a:glow rad="228600">
                    <a:schemeClr val="accent4">
                      <a:satMod val="175000"/>
                      <a:alpha val="40000"/>
                    </a:schemeClr>
                  </a:glow>
                </a:effectLst>
              </a:rPr>
              <a:t> vu 5000 colvert et 2500siffleur quelque </a:t>
            </a:r>
            <a:r>
              <a:rPr lang="fr-FR" sz="3200" b="1" dirty="0" err="1">
                <a:ln>
                  <a:solidFill>
                    <a:srgbClr val="FFC000"/>
                  </a:solidFill>
                </a:ln>
                <a:solidFill>
                  <a:srgbClr val="C00000"/>
                </a:solidFill>
                <a:effectLst>
                  <a:glow rad="228600">
                    <a:schemeClr val="accent4">
                      <a:satMod val="175000"/>
                      <a:alpha val="40000"/>
                    </a:schemeClr>
                  </a:glow>
                </a:effectLst>
              </a:rPr>
              <a:t>sarcel</a:t>
            </a:r>
            <a:r>
              <a:rPr lang="fr-FR" sz="3200" b="1" dirty="0">
                <a:ln>
                  <a:solidFill>
                    <a:srgbClr val="FFC000"/>
                  </a:solidFill>
                </a:ln>
                <a:solidFill>
                  <a:srgbClr val="C00000"/>
                </a:solidFill>
                <a:effectLst>
                  <a:glow rad="228600">
                    <a:schemeClr val="accent4">
                      <a:satMod val="175000"/>
                      <a:alpha val="40000"/>
                    </a:schemeClr>
                  </a:glow>
                </a:effectLst>
              </a:rPr>
              <a:t> mai pas terrible </a:t>
            </a:r>
            <a:r>
              <a:rPr lang="fr-FR" sz="3200" b="1" dirty="0" err="1">
                <a:ln>
                  <a:solidFill>
                    <a:srgbClr val="FFC000"/>
                  </a:solidFill>
                </a:ln>
                <a:solidFill>
                  <a:srgbClr val="C00000"/>
                </a:solidFill>
                <a:effectLst>
                  <a:glow rad="228600">
                    <a:schemeClr val="accent4">
                      <a:satMod val="175000"/>
                      <a:alpha val="40000"/>
                    </a:schemeClr>
                  </a:glow>
                </a:effectLst>
              </a:rPr>
              <a:t>tou</a:t>
            </a:r>
            <a:r>
              <a:rPr lang="fr-FR" sz="3200" b="1" dirty="0">
                <a:ln>
                  <a:solidFill>
                    <a:srgbClr val="FFC000"/>
                  </a:solidFill>
                </a:ln>
                <a:solidFill>
                  <a:srgbClr val="C00000"/>
                </a:solidFill>
                <a:effectLst>
                  <a:glow rad="228600">
                    <a:schemeClr val="accent4">
                      <a:satMod val="175000"/>
                      <a:alpha val="40000"/>
                    </a:schemeClr>
                  </a:glow>
                </a:effectLst>
              </a:rPr>
              <a:t> a glace [:))] </a:t>
            </a:r>
            <a:r>
              <a:rPr lang="fr-FR" sz="3200" b="1" dirty="0" err="1">
                <a:ln>
                  <a:solidFill>
                    <a:srgbClr val="FFC000"/>
                  </a:solidFill>
                </a:ln>
                <a:solidFill>
                  <a:srgbClr val="C00000"/>
                </a:solidFill>
                <a:effectLst>
                  <a:glow rad="228600">
                    <a:schemeClr val="accent4">
                      <a:satMod val="175000"/>
                      <a:alpha val="40000"/>
                    </a:schemeClr>
                  </a:glow>
                </a:effectLst>
              </a:rPr>
              <a:t>apres</a:t>
            </a:r>
            <a:r>
              <a:rPr lang="fr-FR" sz="3200" b="1" dirty="0">
                <a:ln>
                  <a:solidFill>
                    <a:srgbClr val="FFC000"/>
                  </a:solidFill>
                </a:ln>
                <a:solidFill>
                  <a:srgbClr val="C00000"/>
                </a:solidFill>
                <a:effectLst>
                  <a:glow rad="228600">
                    <a:schemeClr val="accent4">
                      <a:satMod val="175000"/>
                      <a:alpha val="40000"/>
                    </a:schemeClr>
                  </a:glow>
                </a:effectLst>
              </a:rPr>
              <a:t> partie au bassin d eau potable vu environ 8000 siffleur et 2000 colvert et 1500 </a:t>
            </a:r>
            <a:r>
              <a:rPr lang="fr-FR" sz="3200" b="1" dirty="0" err="1">
                <a:ln>
                  <a:solidFill>
                    <a:srgbClr val="FFC000"/>
                  </a:solidFill>
                </a:ln>
                <a:solidFill>
                  <a:srgbClr val="C00000"/>
                </a:solidFill>
                <a:effectLst>
                  <a:glow rad="228600">
                    <a:schemeClr val="accent4">
                      <a:satMod val="175000"/>
                      <a:alpha val="40000"/>
                    </a:schemeClr>
                  </a:glow>
                </a:effectLst>
              </a:rPr>
              <a:t>espece</a:t>
            </a:r>
            <a:r>
              <a:rPr lang="fr-FR" sz="3200" b="1" dirty="0">
                <a:ln>
                  <a:solidFill>
                    <a:srgbClr val="FFC000"/>
                  </a:solidFill>
                </a:ln>
                <a:solidFill>
                  <a:srgbClr val="C00000"/>
                </a:solidFill>
                <a:effectLst>
                  <a:glow rad="228600">
                    <a:schemeClr val="accent4">
                      <a:satMod val="175000"/>
                      <a:alpha val="40000"/>
                    </a:schemeClr>
                  </a:glow>
                </a:effectLst>
              </a:rPr>
              <a:t> </a:t>
            </a:r>
            <a:r>
              <a:rPr lang="fr-FR" sz="3200" b="1" dirty="0" err="1">
                <a:ln>
                  <a:solidFill>
                    <a:srgbClr val="FFC000"/>
                  </a:solidFill>
                </a:ln>
                <a:solidFill>
                  <a:srgbClr val="C00000"/>
                </a:solidFill>
                <a:effectLst>
                  <a:glow rad="228600">
                    <a:schemeClr val="accent4">
                      <a:satMod val="175000"/>
                      <a:alpha val="40000"/>
                    </a:schemeClr>
                  </a:glow>
                </a:effectLst>
              </a:rPr>
              <a:t>melange</a:t>
            </a:r>
            <a:r>
              <a:rPr lang="fr-FR" sz="3200" b="1" dirty="0">
                <a:ln>
                  <a:solidFill>
                    <a:srgbClr val="FFC000"/>
                  </a:solidFill>
                </a:ln>
                <a:solidFill>
                  <a:srgbClr val="C00000"/>
                </a:solidFill>
                <a:effectLst>
                  <a:glow rad="228600">
                    <a:schemeClr val="accent4">
                      <a:satMod val="175000"/>
                      <a:alpha val="40000"/>
                    </a:schemeClr>
                  </a:glow>
                </a:effectLst>
              </a:rPr>
              <a:t> "sh </a:t>
            </a:r>
            <a:r>
              <a:rPr lang="fr-FR" sz="3200" b="1" dirty="0" err="1">
                <a:ln>
                  <a:solidFill>
                    <a:srgbClr val="FFC000"/>
                  </a:solidFill>
                </a:ln>
                <a:solidFill>
                  <a:srgbClr val="C00000"/>
                </a:solidFill>
                <a:effectLst>
                  <a:glow rad="228600">
                    <a:schemeClr val="accent4">
                      <a:satMod val="175000"/>
                      <a:alpha val="40000"/>
                    </a:schemeClr>
                  </a:glow>
                </a:effectLst>
              </a:rPr>
              <a:t>chipo</a:t>
            </a:r>
            <a:r>
              <a:rPr lang="fr-FR" sz="3200" b="1" dirty="0">
                <a:ln>
                  <a:solidFill>
                    <a:srgbClr val="FFC000"/>
                  </a:solidFill>
                </a:ln>
                <a:solidFill>
                  <a:srgbClr val="C00000"/>
                </a:solidFill>
                <a:effectLst>
                  <a:glow rad="228600">
                    <a:schemeClr val="accent4">
                      <a:satMod val="175000"/>
                      <a:alpha val="40000"/>
                    </a:schemeClr>
                  </a:glow>
                </a:effectLst>
              </a:rPr>
              <a:t> pilet morillon " [:C] [:C] et </a:t>
            </a:r>
            <a:r>
              <a:rPr lang="fr-FR" sz="3200" b="1" dirty="0" err="1">
                <a:ln>
                  <a:solidFill>
                    <a:srgbClr val="FFC000"/>
                  </a:solidFill>
                </a:ln>
                <a:solidFill>
                  <a:srgbClr val="C00000"/>
                </a:solidFill>
                <a:effectLst>
                  <a:glow rad="228600">
                    <a:schemeClr val="accent4">
                      <a:satMod val="175000"/>
                      <a:alpha val="40000"/>
                    </a:schemeClr>
                  </a:glow>
                </a:effectLst>
              </a:rPr>
              <a:t>apres</a:t>
            </a:r>
            <a:r>
              <a:rPr lang="fr-FR" sz="3200" b="1" dirty="0">
                <a:ln>
                  <a:solidFill>
                    <a:srgbClr val="FFC000"/>
                  </a:solidFill>
                </a:ln>
                <a:solidFill>
                  <a:srgbClr val="C00000"/>
                </a:solidFill>
                <a:effectLst>
                  <a:glow rad="228600">
                    <a:schemeClr val="accent4">
                      <a:satMod val="175000"/>
                      <a:alpha val="40000"/>
                    </a:schemeClr>
                  </a:glow>
                </a:effectLst>
              </a:rPr>
              <a:t> dans les </a:t>
            </a:r>
            <a:r>
              <a:rPr lang="fr-FR" sz="3200" b="1" dirty="0" err="1">
                <a:ln>
                  <a:solidFill>
                    <a:srgbClr val="FFC000"/>
                  </a:solidFill>
                </a:ln>
                <a:solidFill>
                  <a:srgbClr val="C00000"/>
                </a:solidFill>
                <a:effectLst>
                  <a:glow rad="228600">
                    <a:schemeClr val="accent4">
                      <a:satMod val="175000"/>
                      <a:alpha val="40000"/>
                    </a:schemeClr>
                  </a:glow>
                </a:effectLst>
              </a:rPr>
              <a:t>pature</a:t>
            </a:r>
            <a:r>
              <a:rPr lang="fr-FR" sz="3200" b="1" dirty="0">
                <a:ln>
                  <a:solidFill>
                    <a:srgbClr val="FFC000"/>
                  </a:solidFill>
                </a:ln>
                <a:solidFill>
                  <a:srgbClr val="C00000"/>
                </a:solidFill>
                <a:effectLst>
                  <a:glow rad="228600">
                    <a:schemeClr val="accent4">
                      <a:satMod val="175000"/>
                      <a:alpha val="40000"/>
                    </a:schemeClr>
                  </a:glow>
                </a:effectLst>
              </a:rPr>
              <a:t> vue 4000 rieuse et on a approche </a:t>
            </a:r>
            <a:r>
              <a:rPr lang="fr-FR" sz="3200" b="1" dirty="0" err="1">
                <a:ln>
                  <a:solidFill>
                    <a:srgbClr val="FFC000"/>
                  </a:solidFill>
                </a:ln>
                <a:solidFill>
                  <a:srgbClr val="C00000"/>
                </a:solidFill>
                <a:effectLst>
                  <a:glow rad="228600">
                    <a:schemeClr val="accent4">
                      <a:satMod val="175000"/>
                      <a:alpha val="40000"/>
                    </a:schemeClr>
                  </a:glow>
                </a:effectLst>
              </a:rPr>
              <a:t>env</a:t>
            </a:r>
            <a:r>
              <a:rPr lang="fr-FR" sz="3200" b="1" dirty="0">
                <a:ln>
                  <a:solidFill>
                    <a:srgbClr val="FFC000"/>
                  </a:solidFill>
                </a:ln>
                <a:solidFill>
                  <a:srgbClr val="C00000"/>
                </a:solidFill>
                <a:effectLst>
                  <a:glow rad="228600">
                    <a:schemeClr val="accent4">
                      <a:satMod val="175000"/>
                      <a:alpha val="40000"/>
                    </a:schemeClr>
                  </a:glow>
                </a:effectLst>
              </a:rPr>
              <a:t> 600 dans une </a:t>
            </a:r>
            <a:r>
              <a:rPr lang="fr-FR" sz="3200" b="1" dirty="0" err="1">
                <a:ln>
                  <a:solidFill>
                    <a:srgbClr val="FFC000"/>
                  </a:solidFill>
                </a:ln>
                <a:solidFill>
                  <a:srgbClr val="C00000"/>
                </a:solidFill>
                <a:effectLst>
                  <a:glow rad="228600">
                    <a:schemeClr val="accent4">
                      <a:satMod val="175000"/>
                      <a:alpha val="40000"/>
                    </a:schemeClr>
                  </a:glow>
                </a:effectLst>
              </a:rPr>
              <a:t>pature</a:t>
            </a:r>
            <a:r>
              <a:rPr lang="fr-FR" sz="3200" b="1" dirty="0">
                <a:ln>
                  <a:solidFill>
                    <a:srgbClr val="FFC000"/>
                  </a:solidFill>
                </a:ln>
                <a:solidFill>
                  <a:srgbClr val="C00000"/>
                </a:solidFill>
                <a:effectLst>
                  <a:glow rad="228600">
                    <a:schemeClr val="accent4">
                      <a:satMod val="175000"/>
                      <a:alpha val="40000"/>
                    </a:schemeClr>
                  </a:glow>
                </a:effectLst>
              </a:rPr>
              <a:t> a 40m magnifique quand sa s envole belle photo </a:t>
            </a:r>
            <a:r>
              <a:rPr lang="fr-FR" sz="3200" b="1" dirty="0" smtClean="0">
                <a:ln>
                  <a:solidFill>
                    <a:srgbClr val="FFC000"/>
                  </a:solidFill>
                </a:ln>
                <a:solidFill>
                  <a:srgbClr val="C00000"/>
                </a:solidFill>
                <a:effectLst>
                  <a:glow rad="228600">
                    <a:schemeClr val="accent4">
                      <a:satMod val="175000"/>
                      <a:alpha val="40000"/>
                    </a:schemeClr>
                  </a:glow>
                </a:effectLst>
              </a:rPr>
              <a:t>a </a:t>
            </a:r>
            <a:r>
              <a:rPr lang="fr-FR" sz="3200" b="1" dirty="0">
                <a:ln>
                  <a:solidFill>
                    <a:srgbClr val="FFC000"/>
                  </a:solidFill>
                </a:ln>
                <a:solidFill>
                  <a:srgbClr val="C00000"/>
                </a:solidFill>
                <a:effectLst>
                  <a:glow rad="228600">
                    <a:schemeClr val="accent4">
                      <a:satMod val="175000"/>
                      <a:alpha val="40000"/>
                    </a:schemeClr>
                  </a:glow>
                </a:effectLst>
              </a:rPr>
              <a:t>plume</a:t>
            </a: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3AAA85A9-4F75-48FB-88C5-1226DFA28D35}"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2481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838200" y="471487"/>
            <a:ext cx="10363202" cy="5829301"/>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9205533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515A56D-4852-453D-89AE-8CE3D3C8490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4813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359694" y="1166842"/>
            <a:ext cx="9472612" cy="4524315"/>
          </a:xfrm>
          <a:prstGeom prst="rect">
            <a:avLst/>
          </a:prstGeom>
          <a:ln w="76200">
            <a:solidFill>
              <a:srgbClr val="FFFF00"/>
            </a:solidFill>
          </a:ln>
        </p:spPr>
        <p:txBody>
          <a:bodyPr wrap="square">
            <a:spAutoFit/>
          </a:bodyPr>
          <a:lstStyle/>
          <a:p>
            <a:r>
              <a:rPr lang="fr-FR" sz="3200" b="1" dirty="0">
                <a:ln>
                  <a:solidFill>
                    <a:srgbClr val="FFC000"/>
                  </a:solidFill>
                </a:ln>
                <a:solidFill>
                  <a:srgbClr val="C00000"/>
                </a:solidFill>
                <a:effectLst>
                  <a:glow rad="228600">
                    <a:schemeClr val="accent4">
                      <a:satMod val="175000"/>
                      <a:alpha val="40000"/>
                    </a:schemeClr>
                  </a:glow>
                </a:effectLst>
              </a:rPr>
              <a:t>hier petit tout au </a:t>
            </a:r>
            <a:r>
              <a:rPr lang="fr-FR" sz="3200" b="1" dirty="0" err="1">
                <a:ln>
                  <a:solidFill>
                    <a:srgbClr val="FFC000"/>
                  </a:solidFill>
                </a:ln>
                <a:solidFill>
                  <a:srgbClr val="C00000"/>
                </a:solidFill>
                <a:effectLst>
                  <a:glow rad="228600">
                    <a:schemeClr val="accent4">
                      <a:satMod val="175000"/>
                      <a:alpha val="40000"/>
                    </a:schemeClr>
                  </a:glow>
                </a:effectLst>
              </a:rPr>
              <a:t>blankaaert</a:t>
            </a:r>
            <a:r>
              <a:rPr lang="fr-FR" sz="3200" b="1" dirty="0">
                <a:ln>
                  <a:solidFill>
                    <a:srgbClr val="FFC000"/>
                  </a:solidFill>
                </a:ln>
                <a:solidFill>
                  <a:srgbClr val="C00000"/>
                </a:solidFill>
                <a:effectLst>
                  <a:glow rad="228600">
                    <a:schemeClr val="accent4">
                      <a:satMod val="175000"/>
                      <a:alpha val="40000"/>
                    </a:schemeClr>
                  </a:glow>
                </a:effectLst>
              </a:rPr>
              <a:t> pour pas grand chose vu a peu près 200 oies </a:t>
            </a:r>
            <a:r>
              <a:rPr lang="fr-FR" sz="3200" b="1" dirty="0" err="1">
                <a:ln>
                  <a:solidFill>
                    <a:srgbClr val="FFC000"/>
                  </a:solidFill>
                </a:ln>
                <a:solidFill>
                  <a:srgbClr val="C00000"/>
                </a:solidFill>
                <a:effectLst>
                  <a:glow rad="228600">
                    <a:schemeClr val="accent4">
                      <a:satMod val="175000"/>
                      <a:alpha val="40000"/>
                    </a:schemeClr>
                  </a:glow>
                </a:effectLst>
              </a:rPr>
              <a:t>rieuses,moissons,cendrée,et</a:t>
            </a:r>
            <a:r>
              <a:rPr lang="fr-FR" sz="3200" b="1" dirty="0">
                <a:ln>
                  <a:solidFill>
                    <a:srgbClr val="FFC000"/>
                  </a:solidFill>
                </a:ln>
                <a:solidFill>
                  <a:srgbClr val="C00000"/>
                </a:solidFill>
                <a:effectLst>
                  <a:glow rad="228600">
                    <a:schemeClr val="accent4">
                      <a:satMod val="175000"/>
                      <a:alpha val="40000"/>
                    </a:schemeClr>
                  </a:glow>
                </a:effectLst>
              </a:rPr>
              <a:t> quelques blanches quelques siffleurs et par contre </a:t>
            </a:r>
            <a:r>
              <a:rPr lang="fr-FR" sz="3200" b="1" dirty="0" err="1">
                <a:ln>
                  <a:solidFill>
                    <a:srgbClr val="FFC000"/>
                  </a:solidFill>
                </a:ln>
                <a:solidFill>
                  <a:srgbClr val="C00000"/>
                </a:solidFill>
                <a:effectLst>
                  <a:glow rad="228600">
                    <a:schemeClr val="accent4">
                      <a:satMod val="175000"/>
                      <a:alpha val="40000"/>
                    </a:schemeClr>
                  </a:glow>
                </a:effectLst>
              </a:rPr>
              <a:t>encor</a:t>
            </a:r>
            <a:r>
              <a:rPr lang="fr-FR" sz="3200" b="1" dirty="0">
                <a:ln>
                  <a:solidFill>
                    <a:srgbClr val="FFC000"/>
                  </a:solidFill>
                </a:ln>
                <a:solidFill>
                  <a:srgbClr val="C00000"/>
                </a:solidFill>
                <a:effectLst>
                  <a:glow rad="228600">
                    <a:schemeClr val="accent4">
                      <a:satMod val="175000"/>
                      <a:alpha val="40000"/>
                    </a:schemeClr>
                  </a:glow>
                </a:effectLst>
              </a:rPr>
              <a:t> bien du pilet sinon sarcelles souchet colvert en nombres et au bassin vu quelques bandes de plongeur et beaucoup de mouettes c'est pas folichon.... Ps: a était </a:t>
            </a:r>
            <a:r>
              <a:rPr lang="fr-FR" sz="3200" b="1" dirty="0" err="1">
                <a:ln>
                  <a:solidFill>
                    <a:srgbClr val="FFC000"/>
                  </a:solidFill>
                </a:ln>
                <a:solidFill>
                  <a:srgbClr val="C00000"/>
                </a:solidFill>
                <a:effectLst>
                  <a:glow rad="228600">
                    <a:schemeClr val="accent4">
                      <a:satMod val="175000"/>
                      <a:alpha val="40000"/>
                    </a:schemeClr>
                  </a:glow>
                </a:effectLst>
              </a:rPr>
              <a:t>aujoud'hui</a:t>
            </a:r>
            <a:r>
              <a:rPr lang="fr-FR" sz="3200" b="1" dirty="0">
                <a:ln>
                  <a:solidFill>
                    <a:srgbClr val="FFC000"/>
                  </a:solidFill>
                </a:ln>
                <a:solidFill>
                  <a:srgbClr val="C00000"/>
                </a:solidFill>
                <a:effectLst>
                  <a:glow rad="228600">
                    <a:schemeClr val="accent4">
                      <a:satMod val="175000"/>
                      <a:alpha val="40000"/>
                    </a:schemeClr>
                  </a:glow>
                </a:effectLst>
              </a:rPr>
              <a:t> a terre et eaux et pour cela qui on l'opportunité d'aller sa vaut vraiment le coup d'</a:t>
            </a:r>
            <a:r>
              <a:rPr lang="fr-FR" sz="3200" b="1" dirty="0" err="1">
                <a:ln>
                  <a:solidFill>
                    <a:srgbClr val="FFC000"/>
                  </a:solidFill>
                </a:ln>
                <a:solidFill>
                  <a:srgbClr val="C00000"/>
                </a:solidFill>
                <a:effectLst>
                  <a:glow rad="228600">
                    <a:schemeClr val="accent4">
                      <a:satMod val="175000"/>
                      <a:alpha val="40000"/>
                    </a:schemeClr>
                  </a:glow>
                </a:effectLst>
              </a:rPr>
              <a:t>oeil</a:t>
            </a:r>
            <a:r>
              <a:rPr lang="fr-FR" sz="3200" b="1" dirty="0">
                <a:ln>
                  <a:solidFill>
                    <a:srgbClr val="FFC000"/>
                  </a:solidFill>
                </a:ln>
                <a:solidFill>
                  <a:srgbClr val="C00000"/>
                </a:solidFill>
                <a:effectLst>
                  <a:glow rad="228600">
                    <a:schemeClr val="accent4">
                      <a:satMod val="175000"/>
                      <a:alpha val="40000"/>
                    </a:schemeClr>
                  </a:glow>
                </a:effectLst>
              </a:rPr>
              <a:t> et de carte bleue</a:t>
            </a:r>
          </a:p>
        </p:txBody>
      </p:sp>
    </p:spTree>
    <p:extLst>
      <p:ext uri="{BB962C8B-B14F-4D97-AF65-F5344CB8AC3E}">
        <p14:creationId xmlns:p14="http://schemas.microsoft.com/office/powerpoint/2010/main" val="3174875725"/>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47521BA7-8ADB-47EC-B34F-F91BB2FFF60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3386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rotWithShape="1">
          <a:blip r:embed="rId3"/>
          <a:srcRect l="-1" t="7500" r="370" b="7917"/>
          <a:stretch/>
        </p:blipFill>
        <p:spPr>
          <a:xfrm>
            <a:off x="952501" y="514350"/>
            <a:ext cx="10248900" cy="580072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35269006"/>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2FD1FB8-82F8-44EC-B85D-8F1DBA595E6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3048000" y="1905506"/>
            <a:ext cx="6096000" cy="3046988"/>
          </a:xfrm>
          <a:prstGeom prst="rect">
            <a:avLst/>
          </a:prstGeom>
          <a:ln w="76200">
            <a:solidFill>
              <a:srgbClr val="FFFF00"/>
            </a:solidFill>
          </a:ln>
        </p:spPr>
        <p:txBody>
          <a:bodyPr>
            <a:spAutoFit/>
          </a:bodyPr>
          <a:lstStyle/>
          <a:p>
            <a:r>
              <a:rPr lang="fr-FR" sz="3200" b="1" dirty="0" err="1">
                <a:ln>
                  <a:solidFill>
                    <a:srgbClr val="FFC000"/>
                  </a:solidFill>
                </a:ln>
                <a:solidFill>
                  <a:srgbClr val="C00000"/>
                </a:solidFill>
                <a:effectLst>
                  <a:glow rad="228600">
                    <a:schemeClr val="accent4">
                      <a:satMod val="175000"/>
                      <a:alpha val="40000"/>
                    </a:schemeClr>
                  </a:glow>
                </a:effectLst>
              </a:rPr>
              <a:t>Aprés</a:t>
            </a:r>
            <a:r>
              <a:rPr lang="fr-FR" sz="3200" b="1" dirty="0">
                <a:ln>
                  <a:solidFill>
                    <a:srgbClr val="FFC000"/>
                  </a:solidFill>
                </a:ln>
                <a:solidFill>
                  <a:srgbClr val="C00000"/>
                </a:solidFill>
                <a:effectLst>
                  <a:glow rad="228600">
                    <a:schemeClr val="accent4">
                      <a:satMod val="175000"/>
                      <a:alpha val="40000"/>
                    </a:schemeClr>
                  </a:glow>
                </a:effectLst>
              </a:rPr>
              <a:t> midi a la réserve du </a:t>
            </a:r>
            <a:r>
              <a:rPr lang="fr-FR" sz="3200" b="1" dirty="0" err="1">
                <a:ln>
                  <a:solidFill>
                    <a:srgbClr val="FFC000"/>
                  </a:solidFill>
                </a:ln>
                <a:solidFill>
                  <a:srgbClr val="C00000"/>
                </a:solidFill>
                <a:effectLst>
                  <a:glow rad="228600">
                    <a:schemeClr val="accent4">
                      <a:satMod val="175000"/>
                      <a:alpha val="40000"/>
                    </a:schemeClr>
                  </a:glow>
                </a:effectLst>
              </a:rPr>
              <a:t>Blankaart</a:t>
            </a:r>
            <a:r>
              <a:rPr lang="fr-FR" sz="3200" b="1" dirty="0">
                <a:ln>
                  <a:solidFill>
                    <a:srgbClr val="FFC000"/>
                  </a:solidFill>
                </a:ln>
                <a:solidFill>
                  <a:srgbClr val="C00000"/>
                </a:solidFill>
                <a:effectLst>
                  <a:glow rad="228600">
                    <a:schemeClr val="accent4">
                      <a:satMod val="175000"/>
                      <a:alpha val="40000"/>
                    </a:schemeClr>
                  </a:glow>
                </a:effectLst>
              </a:rPr>
              <a:t>. Grosse présence de rouges et CV, quelques pilets!! Présence de </a:t>
            </a:r>
            <a:r>
              <a:rPr lang="fr-FR" sz="3200" b="1" dirty="0" err="1">
                <a:ln>
                  <a:solidFill>
                    <a:srgbClr val="FFC000"/>
                  </a:solidFill>
                </a:ln>
                <a:solidFill>
                  <a:srgbClr val="C00000"/>
                </a:solidFill>
                <a:effectLst>
                  <a:glow rad="228600">
                    <a:schemeClr val="accent4">
                      <a:satMod val="175000"/>
                      <a:alpha val="40000"/>
                    </a:schemeClr>
                  </a:glow>
                </a:effectLst>
              </a:rPr>
              <a:t>riri</a:t>
            </a:r>
            <a:r>
              <a:rPr lang="fr-FR" sz="3200" b="1" dirty="0">
                <a:ln>
                  <a:solidFill>
                    <a:srgbClr val="FFC000"/>
                  </a:solidFill>
                </a:ln>
                <a:solidFill>
                  <a:srgbClr val="C00000"/>
                </a:solidFill>
                <a:effectLst>
                  <a:glow rad="228600">
                    <a:schemeClr val="accent4">
                      <a:satMod val="175000"/>
                      <a:alpha val="40000"/>
                    </a:schemeClr>
                  </a:glow>
                </a:effectLst>
              </a:rPr>
              <a:t> et cendrées!!!!!!!!! Encore des </a:t>
            </a:r>
            <a:r>
              <a:rPr lang="fr-FR" sz="3200" b="1" dirty="0" err="1">
                <a:ln>
                  <a:solidFill>
                    <a:srgbClr val="FFC000"/>
                  </a:solidFill>
                </a:ln>
                <a:solidFill>
                  <a:srgbClr val="C00000"/>
                </a:solidFill>
                <a:effectLst>
                  <a:glow rad="228600">
                    <a:schemeClr val="accent4">
                      <a:satMod val="175000"/>
                      <a:alpha val="40000"/>
                    </a:schemeClr>
                  </a:glow>
                </a:effectLst>
              </a:rPr>
              <a:t>riri</a:t>
            </a:r>
            <a:r>
              <a:rPr lang="fr-FR" sz="3200" b="1" dirty="0">
                <a:ln>
                  <a:solidFill>
                    <a:srgbClr val="FFC000"/>
                  </a:solidFill>
                </a:ln>
                <a:solidFill>
                  <a:srgbClr val="C00000"/>
                </a:solidFill>
                <a:effectLst>
                  <a:glow rad="228600">
                    <a:schemeClr val="accent4">
                      <a:satMod val="175000"/>
                      <a:alpha val="40000"/>
                    </a:schemeClr>
                  </a:glow>
                </a:effectLst>
              </a:rPr>
              <a:t> et courlis dans les pâtures !!!</a:t>
            </a:r>
          </a:p>
        </p:txBody>
      </p:sp>
    </p:spTree>
    <p:extLst>
      <p:ext uri="{BB962C8B-B14F-4D97-AF65-F5344CB8AC3E}">
        <p14:creationId xmlns:p14="http://schemas.microsoft.com/office/powerpoint/2010/main" val="4080703259"/>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8E66E19-CE11-4A00-BDD4-CFEA18D120A1}"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838200" y="475072"/>
            <a:ext cx="10515600" cy="590785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0217274"/>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60CBCE6-62CA-4963-9B5E-51390EED46E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9062" y="6480507"/>
            <a:ext cx="435768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014538" y="367902"/>
            <a:ext cx="8043862" cy="6032897"/>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Rectangle 7"/>
          <p:cNvSpPr/>
          <p:nvPr/>
        </p:nvSpPr>
        <p:spPr>
          <a:xfrm>
            <a:off x="2759798" y="2644170"/>
            <a:ext cx="6672404"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4">
                      <a:satMod val="175000"/>
                      <a:alpha val="40000"/>
                    </a:schemeClr>
                  </a:glow>
                </a:effectLst>
                <a:latin typeface="Broadway" panose="04040905080B02020502" pitchFamily="82" charset="0"/>
              </a:rPr>
              <a:t>             </a:t>
            </a:r>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C’était</a:t>
            </a:r>
          </a:p>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596231472"/>
      </p:ext>
    </p:extLst>
  </p:cSld>
  <p:clrMapOvr>
    <a:masterClrMapping/>
  </p:clrMapOvr>
  <mc:AlternateContent xmlns:mc="http://schemas.openxmlformats.org/markup-compatibility/2006">
    <mc:Choice xmlns:p14="http://schemas.microsoft.com/office/powerpoint/2010/main" Requires="p14">
      <p:transition spd="slow" p14:dur="3250" advTm="19000">
        <p14:warp/>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calcmode="lin" valueType="num">
                                      <p:cBhvr>
                                        <p:cTn id="23"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454</TotalTime>
  <Words>682</Words>
  <Application>Microsoft Office PowerPoint</Application>
  <PresentationFormat>Grand écran</PresentationFormat>
  <Paragraphs>90</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53</cp:revision>
  <dcterms:created xsi:type="dcterms:W3CDTF">2021-06-28T12:17:30Z</dcterms:created>
  <dcterms:modified xsi:type="dcterms:W3CDTF">2021-07-01T18:55:22Z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