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sXxPVUMZ1OT9597iLBsng==" hashData="DOXMpM7UzPHlupDpZ0H59VGrEVb3XraLeuIRs2pFTCn1mRSInENKhN2VPK40GARAWl4RAGWxhv+v6s31gtJv8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2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28/03/2019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21512614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1896748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21335229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39074241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14375659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35147627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12812384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8619978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1457921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12</a:t>
            </a:fld>
            <a:endParaRPr lang="fr-FR"/>
          </a:p>
        </p:txBody>
      </p:sp>
    </p:spTree>
    <p:extLst>
      <p:ext uri="{BB962C8B-B14F-4D97-AF65-F5344CB8AC3E}">
        <p14:creationId xmlns:p14="http://schemas.microsoft.com/office/powerpoint/2010/main" val="21377227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13</a:t>
            </a:fld>
            <a:endParaRPr lang="fr-FR"/>
          </a:p>
        </p:txBody>
      </p:sp>
    </p:spTree>
    <p:extLst>
      <p:ext uri="{BB962C8B-B14F-4D97-AF65-F5344CB8AC3E}">
        <p14:creationId xmlns:p14="http://schemas.microsoft.com/office/powerpoint/2010/main" val="181658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14</a:t>
            </a:fld>
            <a:endParaRPr lang="fr-FR"/>
          </a:p>
        </p:txBody>
      </p:sp>
    </p:spTree>
    <p:extLst>
      <p:ext uri="{BB962C8B-B14F-4D97-AF65-F5344CB8AC3E}">
        <p14:creationId xmlns:p14="http://schemas.microsoft.com/office/powerpoint/2010/main" val="135111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15</a:t>
            </a:fld>
            <a:endParaRPr lang="fr-FR"/>
          </a:p>
        </p:txBody>
      </p:sp>
    </p:spTree>
    <p:extLst>
      <p:ext uri="{BB962C8B-B14F-4D97-AF65-F5344CB8AC3E}">
        <p14:creationId xmlns:p14="http://schemas.microsoft.com/office/powerpoint/2010/main" val="36400799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16</a:t>
            </a:fld>
            <a:endParaRPr lang="fr-FR"/>
          </a:p>
        </p:txBody>
      </p:sp>
    </p:spTree>
    <p:extLst>
      <p:ext uri="{BB962C8B-B14F-4D97-AF65-F5344CB8AC3E}">
        <p14:creationId xmlns:p14="http://schemas.microsoft.com/office/powerpoint/2010/main" val="13880282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17</a:t>
            </a:fld>
            <a:endParaRPr lang="fr-FR"/>
          </a:p>
        </p:txBody>
      </p:sp>
    </p:spTree>
    <p:extLst>
      <p:ext uri="{BB962C8B-B14F-4D97-AF65-F5344CB8AC3E}">
        <p14:creationId xmlns:p14="http://schemas.microsoft.com/office/powerpoint/2010/main" val="1075069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18</a:t>
            </a:fld>
            <a:endParaRPr lang="fr-FR"/>
          </a:p>
        </p:txBody>
      </p:sp>
    </p:spTree>
    <p:extLst>
      <p:ext uri="{BB962C8B-B14F-4D97-AF65-F5344CB8AC3E}">
        <p14:creationId xmlns:p14="http://schemas.microsoft.com/office/powerpoint/2010/main" val="24722322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19</a:t>
            </a:fld>
            <a:endParaRPr lang="fr-FR"/>
          </a:p>
        </p:txBody>
      </p:sp>
    </p:spTree>
    <p:extLst>
      <p:ext uri="{BB962C8B-B14F-4D97-AF65-F5344CB8AC3E}">
        <p14:creationId xmlns:p14="http://schemas.microsoft.com/office/powerpoint/2010/main" val="11677690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28/03/2019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28/03/2019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28/03/2019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28/03/2019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28/03/2019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28/03/2019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28/03/2019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09010" y="174000"/>
            <a:ext cx="9173980" cy="6114175"/>
          </a:xfrm>
          <a:prstGeom prst="rect">
            <a:avLst/>
          </a:prstGeom>
        </p:spPr>
      </p:pic>
      <p:sp>
        <p:nvSpPr>
          <p:cNvPr id="2" name="Rectangle 1"/>
          <p:cNvSpPr/>
          <p:nvPr/>
        </p:nvSpPr>
        <p:spPr>
          <a:xfrm>
            <a:off x="2177479" y="2216630"/>
            <a:ext cx="7334059" cy="2462213"/>
          </a:xfrm>
          <a:prstGeom prst="rect">
            <a:avLst/>
          </a:prstGeom>
        </p:spPr>
        <p:txBody>
          <a:bodyPr wrap="none">
            <a:spAutoFit/>
          </a:bodyPr>
          <a:lstStyle/>
          <a:p>
            <a:r>
              <a:rPr lang="fr-FR" sz="6600" b="1" dirty="0" smtClean="0">
                <a:latin typeface="Brush Script MT" panose="03060802040406070304" pitchFamily="66" charset="0"/>
              </a:rPr>
              <a:t>  </a:t>
            </a:r>
            <a:r>
              <a:rPr lang="fr-FR" sz="8800" b="1" dirty="0" smtClean="0">
                <a:latin typeface="Brush Script MT" panose="03060802040406070304" pitchFamily="66" charset="0"/>
              </a:rPr>
              <a:t>15 </a:t>
            </a:r>
            <a:r>
              <a:rPr lang="fr-FR" sz="8800" b="1" dirty="0">
                <a:latin typeface="Brush Script MT" panose="03060802040406070304" pitchFamily="66" charset="0"/>
              </a:rPr>
              <a:t>lieux magiques </a:t>
            </a:r>
            <a:endParaRPr lang="fr-FR" sz="6600" b="1" dirty="0" smtClean="0">
              <a:latin typeface="Brush Script MT" panose="03060802040406070304" pitchFamily="66" charset="0"/>
            </a:endParaRPr>
          </a:p>
          <a:p>
            <a:r>
              <a:rPr lang="fr-FR" sz="6600" b="1" dirty="0">
                <a:latin typeface="Brush Script MT" panose="03060802040406070304" pitchFamily="66" charset="0"/>
              </a:rPr>
              <a:t> </a:t>
            </a:r>
            <a:r>
              <a:rPr lang="fr-FR" sz="6600" b="1" dirty="0" smtClean="0">
                <a:latin typeface="Brush Script MT" panose="03060802040406070304" pitchFamily="66" charset="0"/>
              </a:rPr>
              <a:t>        par Lande </a:t>
            </a:r>
            <a:endParaRPr lang="fr-FR" sz="6600" b="1" dirty="0">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sndAc>
          <p:stSnd loop="1">
            <p:snd r:embed="rId3" name="Avec des statues111_001.wav"/>
          </p:stSnd>
        </p:sndAc>
      </p:transition>
    </mc:Choice>
    <mc:Fallback>
      <p:transition spd="slow" advTm="13000">
        <p:fade/>
        <p:sndAc>
          <p:stSnd loop="1">
            <p:snd r:embed="rId3" name="Avec des statues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2">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2">
                                            <p:txEl>
                                              <p:pRg st="0" end="0"/>
                                            </p:txEl>
                                          </p:spTgt>
                                        </p:tgtEl>
                                        <p:attrNameLst>
                                          <p:attrName>ppt_w</p:attrName>
                                        </p:attrNameLst>
                                      </p:cBhvr>
                                    </p:anim>
                                    <p:anim by="(#ppt_w*0.50)" calcmode="lin" valueType="num">
                                      <p:cBhvr>
                                        <p:cTn id="23" dur="500" decel="50000" autoRev="1" fill="hold">
                                          <p:stCondLst>
                                            <p:cond delay="0"/>
                                          </p:stCondLst>
                                        </p:cTn>
                                        <p:tgtEl>
                                          <p:spTgt spid="2">
                                            <p:txEl>
                                              <p:pRg st="0" end="0"/>
                                            </p:txEl>
                                          </p:spTgt>
                                        </p:tgtEl>
                                        <p:attrNameLst>
                                          <p:attrName>ppt_x</p:attrName>
                                        </p:attrNameLst>
                                      </p:cBhvr>
                                    </p:anim>
                                    <p:anim from="(-#ppt_h/2)" to="(#ppt_y)" calcmode="lin" valueType="num">
                                      <p:cBhvr>
                                        <p:cTn id="24" dur="1000" fill="hold">
                                          <p:stCondLst>
                                            <p:cond delay="0"/>
                                          </p:stCondLst>
                                        </p:cTn>
                                        <p:tgtEl>
                                          <p:spTgt spid="2">
                                            <p:txEl>
                                              <p:pRg st="0" end="0"/>
                                            </p:txEl>
                                          </p:spTgt>
                                        </p:tgtEl>
                                        <p:attrNameLst>
                                          <p:attrName>ppt_y</p:attrName>
                                        </p:attrNameLst>
                                      </p:cBhvr>
                                    </p:anim>
                                    <p:animRot by="21600000">
                                      <p:cBhvr>
                                        <p:cTn id="25" dur="1000" fill="hold">
                                          <p:stCondLst>
                                            <p:cond delay="0"/>
                                          </p:stCondLst>
                                        </p:cTn>
                                        <p:tgtEl>
                                          <p:spTgt spid="2">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2">
                                            <p:txEl>
                                              <p:pRg st="1" end="1"/>
                                            </p:txEl>
                                          </p:spTgt>
                                        </p:tgtEl>
                                        <p:attrNameLst>
                                          <p:attrName>ppt_w</p:attrName>
                                        </p:attrNameLst>
                                      </p:cBhvr>
                                    </p:anim>
                                    <p:anim by="(#ppt_w*0.50)" calcmode="lin" valueType="num">
                                      <p:cBhvr>
                                        <p:cTn id="31" dur="500" decel="50000" autoRev="1" fill="hold">
                                          <p:stCondLst>
                                            <p:cond delay="0"/>
                                          </p:stCondLst>
                                        </p:cTn>
                                        <p:tgtEl>
                                          <p:spTgt spid="2">
                                            <p:txEl>
                                              <p:pRg st="1" end="1"/>
                                            </p:txEl>
                                          </p:spTgt>
                                        </p:tgtEl>
                                        <p:attrNameLst>
                                          <p:attrName>ppt_x</p:attrName>
                                        </p:attrNameLst>
                                      </p:cBhvr>
                                    </p:anim>
                                    <p:anim from="(-#ppt_h/2)" to="(#ppt_y)" calcmode="lin" valueType="num">
                                      <p:cBhvr>
                                        <p:cTn id="32" dur="1000" fill="hold">
                                          <p:stCondLst>
                                            <p:cond delay="0"/>
                                          </p:stCondLst>
                                        </p:cTn>
                                        <p:tgtEl>
                                          <p:spTgt spid="2">
                                            <p:txEl>
                                              <p:pRg st="1" end="1"/>
                                            </p:txEl>
                                          </p:spTgt>
                                        </p:tgtEl>
                                        <p:attrNameLst>
                                          <p:attrName>ppt_y</p:attrName>
                                        </p:attrNameLst>
                                      </p:cBhvr>
                                    </p:anim>
                                    <p:animRot by="21600000">
                                      <p:cBhvr>
                                        <p:cTn id="33"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
        <p:nvSpPr>
          <p:cNvPr id="3" name="Rectangle 2"/>
          <p:cNvSpPr/>
          <p:nvPr/>
        </p:nvSpPr>
        <p:spPr>
          <a:xfrm>
            <a:off x="1499697" y="2397593"/>
            <a:ext cx="9217588" cy="2308324"/>
          </a:xfrm>
          <a:prstGeom prst="rect">
            <a:avLst/>
          </a:prstGeom>
        </p:spPr>
        <p:txBody>
          <a:bodyPr wrap="none">
            <a:spAutoFit/>
          </a:bodyPr>
          <a:lstStyle/>
          <a:p>
            <a:r>
              <a:rPr lang="fr-FR" sz="7200" b="1" dirty="0">
                <a:latin typeface="Brush Script MT" panose="03060802040406070304" pitchFamily="66" charset="0"/>
              </a:rPr>
              <a:t>15 lieux magiques où le temps </a:t>
            </a:r>
            <a:endParaRPr lang="fr-FR" sz="7200" b="1" dirty="0" smtClean="0">
              <a:latin typeface="Brush Script MT" panose="03060802040406070304" pitchFamily="66" charset="0"/>
            </a:endParaRPr>
          </a:p>
          <a:p>
            <a:r>
              <a:rPr lang="fr-FR" sz="7200" b="1" dirty="0">
                <a:latin typeface="Brush Script MT" panose="03060802040406070304" pitchFamily="66" charset="0"/>
              </a:rPr>
              <a:t> </a:t>
            </a:r>
            <a:r>
              <a:rPr lang="fr-FR" sz="7200" b="1" dirty="0" smtClean="0">
                <a:latin typeface="Brush Script MT" panose="03060802040406070304" pitchFamily="66" charset="0"/>
              </a:rPr>
              <a:t>    a </a:t>
            </a:r>
            <a:r>
              <a:rPr lang="fr-FR" sz="7200" b="1" dirty="0">
                <a:latin typeface="Brush Script MT" panose="03060802040406070304" pitchFamily="66" charset="0"/>
              </a:rPr>
              <a:t>laissé son empreinte</a:t>
            </a: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sp>
        <p:nvSpPr>
          <p:cNvPr id="3" name="Rectangle 2"/>
          <p:cNvSpPr/>
          <p:nvPr/>
        </p:nvSpPr>
        <p:spPr>
          <a:xfrm>
            <a:off x="1696278" y="1208405"/>
            <a:ext cx="8799444" cy="4524315"/>
          </a:xfrm>
          <a:prstGeom prst="rect">
            <a:avLst/>
          </a:prstGeom>
        </p:spPr>
        <p:txBody>
          <a:bodyPr wrap="square">
            <a:spAutoFit/>
          </a:bodyPr>
          <a:lstStyle/>
          <a:p>
            <a:r>
              <a:rPr lang="fr-FR" sz="4800" b="1" dirty="0">
                <a:latin typeface="Brush Script MT" panose="03060802040406070304" pitchFamily="66" charset="0"/>
              </a:rPr>
              <a:t>Certaines grandes cités du passé sont tombées en ruine. Malgré tout, elles gardent une aura incroyable qui attire encore les hommes et les femmes du monde entier. Laissez vous fasciner par quelques-uns de ces lieux magiques.</a:t>
            </a:r>
          </a:p>
        </p:txBody>
      </p:sp>
    </p:spTree>
    <p:extLst>
      <p:ext uri="{BB962C8B-B14F-4D97-AF65-F5344CB8AC3E}">
        <p14:creationId xmlns:p14="http://schemas.microsoft.com/office/powerpoint/2010/main" val="331475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2047875" y="719137"/>
            <a:ext cx="8096250" cy="5419725"/>
          </a:xfrm>
          <a:prstGeom prst="rect">
            <a:avLst/>
          </a:prstGeom>
          <a:effectLst>
            <a:softEdge rad="127000"/>
          </a:effectLst>
        </p:spPr>
      </p:pic>
      <p:sp>
        <p:nvSpPr>
          <p:cNvPr id="3" name="Rectangle 2"/>
          <p:cNvSpPr/>
          <p:nvPr/>
        </p:nvSpPr>
        <p:spPr>
          <a:xfrm>
            <a:off x="943948" y="5554087"/>
            <a:ext cx="10304103" cy="584775"/>
          </a:xfrm>
          <a:prstGeom prst="rect">
            <a:avLst/>
          </a:prstGeom>
        </p:spPr>
        <p:txBody>
          <a:bodyPr wrap="none">
            <a:spAutoFit/>
          </a:bodyPr>
          <a:lstStyle/>
          <a:p>
            <a:r>
              <a:rPr lang="fr-FR" sz="3200" b="1" dirty="0"/>
              <a:t>Des vieux bâtiments dans la vieille ville de Troie en Turquie.</a:t>
            </a:r>
          </a:p>
        </p:txBody>
      </p:sp>
    </p:spTree>
    <p:extLst>
      <p:ext uri="{BB962C8B-B14F-4D97-AF65-F5344CB8AC3E}">
        <p14:creationId xmlns:p14="http://schemas.microsoft.com/office/powerpoint/2010/main" val="33659539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2047875" y="717837"/>
            <a:ext cx="8096250" cy="5505450"/>
          </a:xfrm>
          <a:prstGeom prst="rect">
            <a:avLst/>
          </a:prstGeom>
          <a:effectLst>
            <a:softEdge rad="127000"/>
          </a:effectLst>
        </p:spPr>
      </p:pic>
      <p:sp>
        <p:nvSpPr>
          <p:cNvPr id="3" name="Rectangle 2"/>
          <p:cNvSpPr/>
          <p:nvPr/>
        </p:nvSpPr>
        <p:spPr>
          <a:xfrm>
            <a:off x="2357230" y="4720159"/>
            <a:ext cx="7477539" cy="1569660"/>
          </a:xfrm>
          <a:prstGeom prst="rect">
            <a:avLst/>
          </a:prstGeom>
        </p:spPr>
        <p:txBody>
          <a:bodyPr wrap="square">
            <a:spAutoFit/>
          </a:bodyPr>
          <a:lstStyle/>
          <a:p>
            <a:endParaRPr lang="fr-FR" sz="3200" b="1" dirty="0"/>
          </a:p>
          <a:p>
            <a:r>
              <a:rPr lang="fr-FR" sz="3200" b="1" dirty="0"/>
              <a:t>Ani, aujourd’hui en ruine, fut la capitale de l’Arménie il y a plus de 1000 ans.</a:t>
            </a:r>
          </a:p>
        </p:txBody>
      </p:sp>
    </p:spTree>
    <p:extLst>
      <p:ext uri="{BB962C8B-B14F-4D97-AF65-F5344CB8AC3E}">
        <p14:creationId xmlns:p14="http://schemas.microsoft.com/office/powerpoint/2010/main" val="1613940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42052" y="684833"/>
            <a:ext cx="8441635" cy="5531754"/>
          </a:xfrm>
          <a:prstGeom prst="rect">
            <a:avLst/>
          </a:prstGeom>
          <a:effectLst>
            <a:softEdge rad="127000"/>
          </a:effectLst>
        </p:spPr>
      </p:pic>
      <p:sp>
        <p:nvSpPr>
          <p:cNvPr id="3" name="Rectangle 2"/>
          <p:cNvSpPr/>
          <p:nvPr/>
        </p:nvSpPr>
        <p:spPr>
          <a:xfrm>
            <a:off x="1644925" y="5020261"/>
            <a:ext cx="8835887" cy="1077218"/>
          </a:xfrm>
          <a:prstGeom prst="rect">
            <a:avLst/>
          </a:prstGeom>
        </p:spPr>
        <p:txBody>
          <a:bodyPr wrap="square">
            <a:spAutoFit/>
          </a:bodyPr>
          <a:lstStyle/>
          <a:p>
            <a:r>
              <a:rPr lang="fr-FR" sz="3200" b="1" dirty="0" err="1"/>
              <a:t>Caral</a:t>
            </a:r>
            <a:r>
              <a:rPr lang="fr-FR" sz="3200" b="1" dirty="0"/>
              <a:t>, situé dans le désert près de la côte du Pérou, dans la région de Lima.</a:t>
            </a:r>
          </a:p>
        </p:txBody>
      </p:sp>
    </p:spTree>
    <p:extLst>
      <p:ext uri="{BB962C8B-B14F-4D97-AF65-F5344CB8AC3E}">
        <p14:creationId xmlns:p14="http://schemas.microsoft.com/office/powerpoint/2010/main" val="35484119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17679" y="697881"/>
            <a:ext cx="7322669" cy="5487695"/>
          </a:xfrm>
          <a:prstGeom prst="rect">
            <a:avLst/>
          </a:prstGeom>
          <a:effectLst>
            <a:softEdge rad="127000"/>
          </a:effectLst>
        </p:spPr>
      </p:pic>
      <p:sp>
        <p:nvSpPr>
          <p:cNvPr id="3" name="Rectangle 2"/>
          <p:cNvSpPr/>
          <p:nvPr/>
        </p:nvSpPr>
        <p:spPr>
          <a:xfrm>
            <a:off x="3113201" y="5686188"/>
            <a:ext cx="5931624" cy="584775"/>
          </a:xfrm>
          <a:prstGeom prst="rect">
            <a:avLst/>
          </a:prstGeom>
        </p:spPr>
        <p:txBody>
          <a:bodyPr wrap="none">
            <a:spAutoFit/>
          </a:bodyPr>
          <a:lstStyle/>
          <a:p>
            <a:r>
              <a:rPr lang="fr-FR" sz="3200" b="1" dirty="0"/>
              <a:t>Les ruines de Carthage en Tunisie.</a:t>
            </a:r>
          </a:p>
        </p:txBody>
      </p:sp>
    </p:spTree>
    <p:extLst>
      <p:ext uri="{BB962C8B-B14F-4D97-AF65-F5344CB8AC3E}">
        <p14:creationId xmlns:p14="http://schemas.microsoft.com/office/powerpoint/2010/main" val="952219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2139" y="643861"/>
            <a:ext cx="7434470" cy="5580225"/>
          </a:xfrm>
          <a:prstGeom prst="rect">
            <a:avLst/>
          </a:prstGeom>
          <a:effectLst>
            <a:softEdge rad="127000"/>
          </a:effectLst>
        </p:spPr>
      </p:pic>
      <p:sp>
        <p:nvSpPr>
          <p:cNvPr id="3" name="Rectangle 2"/>
          <p:cNvSpPr/>
          <p:nvPr/>
        </p:nvSpPr>
        <p:spPr>
          <a:xfrm>
            <a:off x="2384630" y="4786690"/>
            <a:ext cx="7447722" cy="1569660"/>
          </a:xfrm>
          <a:prstGeom prst="rect">
            <a:avLst/>
          </a:prstGeom>
        </p:spPr>
        <p:txBody>
          <a:bodyPr wrap="square">
            <a:spAutoFit/>
          </a:bodyPr>
          <a:lstStyle/>
          <a:p>
            <a:r>
              <a:rPr lang="fr-FR" sz="3200" b="1" dirty="0"/>
              <a:t>Ciudad </a:t>
            </a:r>
            <a:r>
              <a:rPr lang="fr-FR" sz="3200" b="1" dirty="0" err="1"/>
              <a:t>Perdida</a:t>
            </a:r>
            <a:r>
              <a:rPr lang="fr-FR" sz="3200" b="1" dirty="0"/>
              <a:t> (La cité perdue) une ancienne cité de la Sierra Nevada de Santa Marta, en Colombie.</a:t>
            </a:r>
          </a:p>
        </p:txBody>
      </p:sp>
    </p:spTree>
    <p:extLst>
      <p:ext uri="{BB962C8B-B14F-4D97-AF65-F5344CB8AC3E}">
        <p14:creationId xmlns:p14="http://schemas.microsoft.com/office/powerpoint/2010/main" val="4460465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649134" y="643214"/>
            <a:ext cx="8918713" cy="5571572"/>
          </a:xfrm>
          <a:prstGeom prst="rect">
            <a:avLst/>
          </a:prstGeom>
          <a:effectLst>
            <a:softEdge rad="127000"/>
          </a:effectLst>
        </p:spPr>
      </p:pic>
      <p:sp>
        <p:nvSpPr>
          <p:cNvPr id="3" name="Rectangle 2"/>
          <p:cNvSpPr/>
          <p:nvPr/>
        </p:nvSpPr>
        <p:spPr>
          <a:xfrm>
            <a:off x="1749286" y="726339"/>
            <a:ext cx="9104244" cy="1077218"/>
          </a:xfrm>
          <a:prstGeom prst="rect">
            <a:avLst/>
          </a:prstGeom>
        </p:spPr>
        <p:txBody>
          <a:bodyPr wrap="square">
            <a:spAutoFit/>
          </a:bodyPr>
          <a:lstStyle/>
          <a:p>
            <a:r>
              <a:rPr lang="fr-FR" sz="3200" b="1" dirty="0" err="1"/>
              <a:t>Hattusa</a:t>
            </a:r>
            <a:r>
              <a:rPr lang="fr-FR" sz="3200" b="1" dirty="0"/>
              <a:t>, un site archéologique situé dans la province de Çorum, en Turquie.</a:t>
            </a:r>
          </a:p>
        </p:txBody>
      </p:sp>
    </p:spTree>
    <p:extLst>
      <p:ext uri="{BB962C8B-B14F-4D97-AF65-F5344CB8AC3E}">
        <p14:creationId xmlns:p14="http://schemas.microsoft.com/office/powerpoint/2010/main" val="35581707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643270" y="672189"/>
            <a:ext cx="8865704" cy="5538457"/>
          </a:xfrm>
          <a:prstGeom prst="rect">
            <a:avLst/>
          </a:prstGeom>
          <a:effectLst>
            <a:softEdge rad="127000"/>
          </a:effectLst>
        </p:spPr>
      </p:pic>
      <p:sp>
        <p:nvSpPr>
          <p:cNvPr id="3" name="Rectangle 2"/>
          <p:cNvSpPr/>
          <p:nvPr/>
        </p:nvSpPr>
        <p:spPr>
          <a:xfrm>
            <a:off x="1868557" y="5106745"/>
            <a:ext cx="8415130" cy="1077218"/>
          </a:xfrm>
          <a:prstGeom prst="rect">
            <a:avLst/>
          </a:prstGeom>
        </p:spPr>
        <p:txBody>
          <a:bodyPr wrap="square">
            <a:spAutoFit/>
          </a:bodyPr>
          <a:lstStyle/>
          <a:p>
            <a:r>
              <a:rPr lang="fr-FR" sz="3200" b="1" dirty="0" err="1"/>
              <a:t>Machu</a:t>
            </a:r>
            <a:r>
              <a:rPr lang="fr-FR" sz="3200" b="1" dirty="0"/>
              <a:t> </a:t>
            </a:r>
            <a:r>
              <a:rPr lang="fr-FR" sz="3200" b="1" dirty="0" err="1"/>
              <a:t>Picchu</a:t>
            </a:r>
            <a:r>
              <a:rPr lang="fr-FR" sz="3200" b="1" dirty="0"/>
              <a:t>, une ancienne cité inca du XVème siècle au Pérou.</a:t>
            </a:r>
          </a:p>
        </p:txBody>
      </p:sp>
    </p:spTree>
    <p:extLst>
      <p:ext uri="{BB962C8B-B14F-4D97-AF65-F5344CB8AC3E}">
        <p14:creationId xmlns:p14="http://schemas.microsoft.com/office/powerpoint/2010/main" val="26353933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908312" y="679766"/>
            <a:ext cx="8309113" cy="5542667"/>
          </a:xfrm>
          <a:prstGeom prst="rect">
            <a:avLst/>
          </a:prstGeom>
          <a:effectLst>
            <a:softEdge rad="127000"/>
          </a:effectLst>
        </p:spPr>
      </p:pic>
      <p:sp>
        <p:nvSpPr>
          <p:cNvPr id="3" name="Rectangle 2"/>
          <p:cNvSpPr/>
          <p:nvPr/>
        </p:nvSpPr>
        <p:spPr>
          <a:xfrm>
            <a:off x="2140226" y="718692"/>
            <a:ext cx="7911548" cy="2062103"/>
          </a:xfrm>
          <a:prstGeom prst="rect">
            <a:avLst/>
          </a:prstGeom>
        </p:spPr>
        <p:txBody>
          <a:bodyPr wrap="square">
            <a:spAutoFit/>
          </a:bodyPr>
          <a:lstStyle/>
          <a:p>
            <a:r>
              <a:rPr lang="fr-FR" sz="3200" b="1" dirty="0"/>
              <a:t>Le parc national de Mesa Verde (qui veut dire « Plateau vert » en espagnol) est un parc national des États-Unis d’Amérique, situé dans le sud-ouest de l’État du Colorado.</a:t>
            </a:r>
          </a:p>
        </p:txBody>
      </p:sp>
    </p:spTree>
    <p:extLst>
      <p:ext uri="{BB962C8B-B14F-4D97-AF65-F5344CB8AC3E}">
        <p14:creationId xmlns:p14="http://schemas.microsoft.com/office/powerpoint/2010/main" val="20232967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12</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68557" y="584776"/>
            <a:ext cx="8498804" cy="5659204"/>
          </a:xfrm>
          <a:prstGeom prst="rect">
            <a:avLst/>
          </a:prstGeom>
          <a:effectLst>
            <a:softEdge rad="127000"/>
          </a:effectLst>
        </p:spPr>
      </p:pic>
      <p:sp>
        <p:nvSpPr>
          <p:cNvPr id="3" name="Rectangle 2"/>
          <p:cNvSpPr/>
          <p:nvPr/>
        </p:nvSpPr>
        <p:spPr>
          <a:xfrm>
            <a:off x="2014330" y="697145"/>
            <a:ext cx="8353031" cy="1569660"/>
          </a:xfrm>
          <a:prstGeom prst="rect">
            <a:avLst/>
          </a:prstGeom>
        </p:spPr>
        <p:txBody>
          <a:bodyPr wrap="square">
            <a:spAutoFit/>
          </a:bodyPr>
          <a:lstStyle/>
          <a:p>
            <a:r>
              <a:rPr lang="fr-FR" sz="3200" b="1" dirty="0"/>
              <a:t>Palenque, une cité maya qui se situe dans l’État mexicain du Chiapas, près du fleuve Usumacinta.</a:t>
            </a:r>
          </a:p>
        </p:txBody>
      </p:sp>
    </p:spTree>
    <p:extLst>
      <p:ext uri="{BB962C8B-B14F-4D97-AF65-F5344CB8AC3E}">
        <p14:creationId xmlns:p14="http://schemas.microsoft.com/office/powerpoint/2010/main" val="14212257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13</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19131" y="675556"/>
            <a:ext cx="7474226" cy="5566100"/>
          </a:xfrm>
          <a:prstGeom prst="rect">
            <a:avLst/>
          </a:prstGeom>
          <a:effectLst>
            <a:softEdge rad="127000"/>
          </a:effectLst>
        </p:spPr>
      </p:pic>
      <p:sp>
        <p:nvSpPr>
          <p:cNvPr id="3" name="Rectangle 2"/>
          <p:cNvSpPr/>
          <p:nvPr/>
        </p:nvSpPr>
        <p:spPr>
          <a:xfrm>
            <a:off x="2504661" y="4614303"/>
            <a:ext cx="7182678" cy="1569660"/>
          </a:xfrm>
          <a:prstGeom prst="rect">
            <a:avLst/>
          </a:prstGeom>
        </p:spPr>
        <p:txBody>
          <a:bodyPr wrap="square">
            <a:spAutoFit/>
          </a:bodyPr>
          <a:lstStyle/>
          <a:p>
            <a:r>
              <a:rPr lang="fr-FR" sz="3200" b="1" dirty="0"/>
              <a:t>Pétra, est une cité nabatéenne préislamique de l’actuelle Jordanie située dans le Wadi </a:t>
            </a:r>
            <a:r>
              <a:rPr lang="fr-FR" sz="3200" b="1" dirty="0" err="1"/>
              <a:t>Rum</a:t>
            </a:r>
            <a:r>
              <a:rPr lang="fr-FR" sz="3200" b="1" dirty="0"/>
              <a:t>.</a:t>
            </a:r>
          </a:p>
        </p:txBody>
      </p:sp>
    </p:spTree>
    <p:extLst>
      <p:ext uri="{BB962C8B-B14F-4D97-AF65-F5344CB8AC3E}">
        <p14:creationId xmlns:p14="http://schemas.microsoft.com/office/powerpoint/2010/main" val="34551457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14</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908313" y="609046"/>
            <a:ext cx="8415130" cy="5613387"/>
          </a:xfrm>
          <a:prstGeom prst="rect">
            <a:avLst/>
          </a:prstGeom>
          <a:effectLst>
            <a:softEdge rad="127000"/>
          </a:effectLst>
        </p:spPr>
      </p:pic>
      <p:sp>
        <p:nvSpPr>
          <p:cNvPr id="3" name="Rectangle 2"/>
          <p:cNvSpPr/>
          <p:nvPr/>
        </p:nvSpPr>
        <p:spPr>
          <a:xfrm>
            <a:off x="3067878" y="4123473"/>
            <a:ext cx="6096000" cy="2062103"/>
          </a:xfrm>
          <a:prstGeom prst="rect">
            <a:avLst/>
          </a:prstGeom>
        </p:spPr>
        <p:txBody>
          <a:bodyPr>
            <a:spAutoFit/>
          </a:bodyPr>
          <a:lstStyle/>
          <a:p>
            <a:r>
              <a:rPr lang="fr-FR" sz="3200" b="1" dirty="0"/>
              <a:t>Skara </a:t>
            </a:r>
            <a:r>
              <a:rPr lang="fr-FR" sz="3200" b="1" dirty="0" err="1"/>
              <a:t>Brae</a:t>
            </a:r>
            <a:r>
              <a:rPr lang="fr-FR" sz="3200" b="1" dirty="0"/>
              <a:t> situé sur la côte occidentale de Mainland, l’île principale des Orcades, archipel situé au nord de l’Écosse</a:t>
            </a:r>
            <a:r>
              <a:rPr lang="fr-FR" dirty="0"/>
              <a:t>.</a:t>
            </a:r>
          </a:p>
        </p:txBody>
      </p:sp>
    </p:spTree>
    <p:extLst>
      <p:ext uri="{BB962C8B-B14F-4D97-AF65-F5344CB8AC3E}">
        <p14:creationId xmlns:p14="http://schemas.microsoft.com/office/powerpoint/2010/main" val="7597561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15</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95061" y="689113"/>
            <a:ext cx="8308351" cy="5542159"/>
          </a:xfrm>
          <a:prstGeom prst="rect">
            <a:avLst/>
          </a:prstGeom>
          <a:effectLst>
            <a:softEdge rad="127000"/>
          </a:effectLst>
        </p:spPr>
      </p:pic>
      <p:sp>
        <p:nvSpPr>
          <p:cNvPr id="3" name="Rectangle 2"/>
          <p:cNvSpPr/>
          <p:nvPr/>
        </p:nvSpPr>
        <p:spPr>
          <a:xfrm>
            <a:off x="3060491" y="709853"/>
            <a:ext cx="6096000" cy="1569660"/>
          </a:xfrm>
          <a:prstGeom prst="rect">
            <a:avLst/>
          </a:prstGeom>
        </p:spPr>
        <p:txBody>
          <a:bodyPr>
            <a:spAutoFit/>
          </a:bodyPr>
          <a:lstStyle/>
          <a:p>
            <a:r>
              <a:rPr lang="fr-FR" sz="3200" b="1" dirty="0" err="1"/>
              <a:t>Sukhothaï</a:t>
            </a:r>
            <a:r>
              <a:rPr lang="fr-FR" sz="3200" b="1" dirty="0"/>
              <a:t> (ou </a:t>
            </a:r>
            <a:r>
              <a:rPr lang="fr-FR" sz="3200" b="1" dirty="0" err="1"/>
              <a:t>Sukothaï</a:t>
            </a:r>
            <a:r>
              <a:rPr lang="fr-FR" sz="3200" b="1" dirty="0"/>
              <a:t>), première capitale du Siam (Thaïlande), aujourd’hui en ruine.</a:t>
            </a:r>
          </a:p>
        </p:txBody>
      </p:sp>
    </p:spTree>
    <p:extLst>
      <p:ext uri="{BB962C8B-B14F-4D97-AF65-F5344CB8AC3E}">
        <p14:creationId xmlns:p14="http://schemas.microsoft.com/office/powerpoint/2010/main" val="1320548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16</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68556" y="666061"/>
            <a:ext cx="8362121" cy="5587865"/>
          </a:xfrm>
          <a:prstGeom prst="rect">
            <a:avLst/>
          </a:prstGeom>
          <a:effectLst>
            <a:softEdge rad="127000"/>
          </a:effectLst>
        </p:spPr>
      </p:pic>
      <p:sp>
        <p:nvSpPr>
          <p:cNvPr id="3" name="Rectangle 2"/>
          <p:cNvSpPr/>
          <p:nvPr/>
        </p:nvSpPr>
        <p:spPr>
          <a:xfrm>
            <a:off x="2331620" y="4191823"/>
            <a:ext cx="7553741" cy="2062103"/>
          </a:xfrm>
          <a:prstGeom prst="rect">
            <a:avLst/>
          </a:prstGeom>
        </p:spPr>
        <p:txBody>
          <a:bodyPr wrap="square">
            <a:spAutoFit/>
          </a:bodyPr>
          <a:lstStyle/>
          <a:p>
            <a:r>
              <a:rPr lang="fr-FR" sz="3200" b="1" dirty="0"/>
              <a:t>Taxila une ville et un important site archéologique de l’ancien Gandhara. Il est situé dans le district de </a:t>
            </a:r>
            <a:r>
              <a:rPr lang="fr-FR" sz="3200" b="1" dirty="0" err="1"/>
              <a:t>Râwalpindî</a:t>
            </a:r>
            <a:r>
              <a:rPr lang="fr-FR" sz="3200" b="1" dirty="0"/>
              <a:t>, dans la province pakistanaise du Pendjab.</a:t>
            </a:r>
          </a:p>
        </p:txBody>
      </p:sp>
    </p:spTree>
    <p:extLst>
      <p:ext uri="{BB962C8B-B14F-4D97-AF65-F5344CB8AC3E}">
        <p14:creationId xmlns:p14="http://schemas.microsoft.com/office/powerpoint/2010/main" val="8965792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17</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920804" y="686982"/>
            <a:ext cx="8375374" cy="5567160"/>
          </a:xfrm>
          <a:prstGeom prst="rect">
            <a:avLst/>
          </a:prstGeom>
          <a:effectLst>
            <a:softEdge rad="127000"/>
          </a:effectLst>
        </p:spPr>
      </p:pic>
      <p:sp>
        <p:nvSpPr>
          <p:cNvPr id="3" name="Rectangle 2"/>
          <p:cNvSpPr/>
          <p:nvPr/>
        </p:nvSpPr>
        <p:spPr>
          <a:xfrm>
            <a:off x="2796623" y="5600801"/>
            <a:ext cx="6714915" cy="584775"/>
          </a:xfrm>
          <a:prstGeom prst="rect">
            <a:avLst/>
          </a:prstGeom>
        </p:spPr>
        <p:txBody>
          <a:bodyPr wrap="none">
            <a:spAutoFit/>
          </a:bodyPr>
          <a:lstStyle/>
          <a:p>
            <a:r>
              <a:rPr lang="fr-FR" sz="3200" b="1" dirty="0" err="1"/>
              <a:t>Thuburbo</a:t>
            </a:r>
            <a:r>
              <a:rPr lang="fr-FR" sz="3200" b="1" dirty="0"/>
              <a:t> </a:t>
            </a:r>
            <a:r>
              <a:rPr lang="fr-FR" sz="3200" b="1" dirty="0" err="1"/>
              <a:t>Majus</a:t>
            </a:r>
            <a:r>
              <a:rPr lang="fr-FR" sz="3200" b="1" dirty="0"/>
              <a:t> au nord de la Tunisie.</a:t>
            </a:r>
          </a:p>
        </p:txBody>
      </p:sp>
    </p:spTree>
    <p:extLst>
      <p:ext uri="{BB962C8B-B14F-4D97-AF65-F5344CB8AC3E}">
        <p14:creationId xmlns:p14="http://schemas.microsoft.com/office/powerpoint/2010/main" val="41140977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18</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152939" y="690817"/>
            <a:ext cx="9886122" cy="5559490"/>
          </a:xfrm>
          <a:prstGeom prst="rect">
            <a:avLst/>
          </a:prstGeom>
          <a:effectLst>
            <a:softEdge rad="127000"/>
          </a:effectLst>
        </p:spPr>
      </p:pic>
      <p:sp>
        <p:nvSpPr>
          <p:cNvPr id="3" name="Rectangle 2"/>
          <p:cNvSpPr/>
          <p:nvPr/>
        </p:nvSpPr>
        <p:spPr>
          <a:xfrm>
            <a:off x="3060491" y="4729370"/>
            <a:ext cx="6096000" cy="1384995"/>
          </a:xfrm>
          <a:prstGeom prst="rect">
            <a:avLst/>
          </a:prstGeom>
        </p:spPr>
        <p:txBody>
          <a:bodyPr>
            <a:spAutoFit/>
          </a:bodyPr>
          <a:lstStyle/>
          <a:p>
            <a:r>
              <a:rPr lang="fr-FR" sz="2800" b="1" dirty="0"/>
              <a:t>Timgad (ou </a:t>
            </a:r>
            <a:r>
              <a:rPr lang="fr-FR" sz="2800" b="1" dirty="0" err="1"/>
              <a:t>Thamugadi</a:t>
            </a:r>
            <a:r>
              <a:rPr lang="fr-FR" sz="2800" b="1" dirty="0"/>
              <a:t>), cité antique située sur le territoire de la commune de Timgad, au nord-est de l’Algérie.</a:t>
            </a:r>
          </a:p>
        </p:txBody>
      </p:sp>
    </p:spTree>
    <p:extLst>
      <p:ext uri="{BB962C8B-B14F-4D97-AF65-F5344CB8AC3E}">
        <p14:creationId xmlns:p14="http://schemas.microsoft.com/office/powerpoint/2010/main" val="6596695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19</a:t>
            </a:fld>
            <a:endParaRPr lang="fr-FR" b="1" dirty="0">
              <a:latin typeface="Brush Script MT" panose="030608020404060703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09010" y="174000"/>
            <a:ext cx="9173980" cy="6114175"/>
          </a:xfrm>
          <a:prstGeom prst="rect">
            <a:avLst/>
          </a:prstGeom>
        </p:spPr>
      </p:pic>
      <p:sp>
        <p:nvSpPr>
          <p:cNvPr id="2" name="Rectangle 1"/>
          <p:cNvSpPr/>
          <p:nvPr/>
        </p:nvSpPr>
        <p:spPr>
          <a:xfrm>
            <a:off x="2177479" y="2216630"/>
            <a:ext cx="7334059" cy="2462213"/>
          </a:xfrm>
          <a:prstGeom prst="rect">
            <a:avLst/>
          </a:prstGeom>
        </p:spPr>
        <p:txBody>
          <a:bodyPr wrap="none">
            <a:spAutoFit/>
          </a:bodyPr>
          <a:lstStyle/>
          <a:p>
            <a:r>
              <a:rPr lang="fr-FR" sz="6600" b="1" dirty="0" smtClean="0">
                <a:latin typeface="Brush Script MT" panose="03060802040406070304" pitchFamily="66" charset="0"/>
              </a:rPr>
              <a:t>  </a:t>
            </a:r>
            <a:r>
              <a:rPr lang="fr-FR" sz="8800" b="1" dirty="0" smtClean="0">
                <a:latin typeface="Brush Script MT" panose="03060802040406070304" pitchFamily="66" charset="0"/>
              </a:rPr>
              <a:t>15 </a:t>
            </a:r>
            <a:r>
              <a:rPr lang="fr-FR" sz="8800" b="1" dirty="0">
                <a:latin typeface="Brush Script MT" panose="03060802040406070304" pitchFamily="66" charset="0"/>
              </a:rPr>
              <a:t>lieux magiques </a:t>
            </a:r>
            <a:endParaRPr lang="fr-FR" sz="6600" b="1" dirty="0" smtClean="0">
              <a:latin typeface="Brush Script MT" panose="03060802040406070304" pitchFamily="66" charset="0"/>
            </a:endParaRPr>
          </a:p>
          <a:p>
            <a:r>
              <a:rPr lang="fr-FR" sz="6600" b="1" dirty="0">
                <a:latin typeface="Brush Script MT" panose="03060802040406070304" pitchFamily="66" charset="0"/>
              </a:rPr>
              <a:t> </a:t>
            </a:r>
            <a:r>
              <a:rPr lang="fr-FR" sz="6600" b="1" dirty="0" smtClean="0">
                <a:latin typeface="Brush Script MT" panose="03060802040406070304" pitchFamily="66" charset="0"/>
              </a:rPr>
              <a:t>        par Lande </a:t>
            </a:r>
            <a:endParaRPr lang="fr-FR" sz="6600" b="1" dirty="0">
              <a:latin typeface="Brush Script MT" panose="03060802040406070304" pitchFamily="66" charset="0"/>
            </a:endParaRPr>
          </a:p>
        </p:txBody>
      </p:sp>
    </p:spTree>
    <p:extLst>
      <p:ext uri="{BB962C8B-B14F-4D97-AF65-F5344CB8AC3E}">
        <p14:creationId xmlns:p14="http://schemas.microsoft.com/office/powerpoint/2010/main" val="2877039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sndAc>
          <p:stSnd loop="1">
            <p:snd r:embed="rId3" name="Avec des statues111_001.wav"/>
          </p:stSnd>
        </p:sndAc>
      </p:transition>
    </mc:Choice>
    <mc:Fallback>
      <p:transition spd="slow" advTm="13000">
        <p:fade/>
        <p:sndAc>
          <p:stSnd loop="1">
            <p:snd r:embed="rId3" name="Avec des statues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2">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2">
                                            <p:txEl>
                                              <p:pRg st="0" end="0"/>
                                            </p:txEl>
                                          </p:spTgt>
                                        </p:tgtEl>
                                        <p:attrNameLst>
                                          <p:attrName>ppt_w</p:attrName>
                                        </p:attrNameLst>
                                      </p:cBhvr>
                                    </p:anim>
                                    <p:anim by="(#ppt_w*0.50)" calcmode="lin" valueType="num">
                                      <p:cBhvr>
                                        <p:cTn id="23" dur="500" decel="50000" autoRev="1" fill="hold">
                                          <p:stCondLst>
                                            <p:cond delay="0"/>
                                          </p:stCondLst>
                                        </p:cTn>
                                        <p:tgtEl>
                                          <p:spTgt spid="2">
                                            <p:txEl>
                                              <p:pRg st="0" end="0"/>
                                            </p:txEl>
                                          </p:spTgt>
                                        </p:tgtEl>
                                        <p:attrNameLst>
                                          <p:attrName>ppt_x</p:attrName>
                                        </p:attrNameLst>
                                      </p:cBhvr>
                                    </p:anim>
                                    <p:anim from="(-#ppt_h/2)" to="(#ppt_y)" calcmode="lin" valueType="num">
                                      <p:cBhvr>
                                        <p:cTn id="24" dur="1000" fill="hold">
                                          <p:stCondLst>
                                            <p:cond delay="0"/>
                                          </p:stCondLst>
                                        </p:cTn>
                                        <p:tgtEl>
                                          <p:spTgt spid="2">
                                            <p:txEl>
                                              <p:pRg st="0" end="0"/>
                                            </p:txEl>
                                          </p:spTgt>
                                        </p:tgtEl>
                                        <p:attrNameLst>
                                          <p:attrName>ppt_y</p:attrName>
                                        </p:attrNameLst>
                                      </p:cBhvr>
                                    </p:anim>
                                    <p:animRot by="21600000">
                                      <p:cBhvr>
                                        <p:cTn id="25" dur="1000" fill="hold">
                                          <p:stCondLst>
                                            <p:cond delay="0"/>
                                          </p:stCondLst>
                                        </p:cTn>
                                        <p:tgtEl>
                                          <p:spTgt spid="2">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2">
                                            <p:txEl>
                                              <p:pRg st="1" end="1"/>
                                            </p:txEl>
                                          </p:spTgt>
                                        </p:tgtEl>
                                        <p:attrNameLst>
                                          <p:attrName>ppt_w</p:attrName>
                                        </p:attrNameLst>
                                      </p:cBhvr>
                                    </p:anim>
                                    <p:anim by="(#ppt_w*0.50)" calcmode="lin" valueType="num">
                                      <p:cBhvr>
                                        <p:cTn id="31" dur="500" decel="50000" autoRev="1" fill="hold">
                                          <p:stCondLst>
                                            <p:cond delay="0"/>
                                          </p:stCondLst>
                                        </p:cTn>
                                        <p:tgtEl>
                                          <p:spTgt spid="2">
                                            <p:txEl>
                                              <p:pRg st="1" end="1"/>
                                            </p:txEl>
                                          </p:spTgt>
                                        </p:tgtEl>
                                        <p:attrNameLst>
                                          <p:attrName>ppt_x</p:attrName>
                                        </p:attrNameLst>
                                      </p:cBhvr>
                                    </p:anim>
                                    <p:anim from="(-#ppt_h/2)" to="(#ppt_y)" calcmode="lin" valueType="num">
                                      <p:cBhvr>
                                        <p:cTn id="32" dur="1000" fill="hold">
                                          <p:stCondLst>
                                            <p:cond delay="0"/>
                                          </p:stCondLst>
                                        </p:cTn>
                                        <p:tgtEl>
                                          <p:spTgt spid="2">
                                            <p:txEl>
                                              <p:pRg st="1" end="1"/>
                                            </p:txEl>
                                          </p:spTgt>
                                        </p:tgtEl>
                                        <p:attrNameLst>
                                          <p:attrName>ppt_y</p:attrName>
                                        </p:attrNameLst>
                                      </p:cBhvr>
                                    </p:anim>
                                    <p:animRot by="21600000">
                                      <p:cBhvr>
                                        <p:cTn id="33"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54</TotalTime>
  <Words>640</Words>
  <Application>Microsoft Office PowerPoint</Application>
  <PresentationFormat>Grand écran</PresentationFormat>
  <Paragraphs>118</Paragraphs>
  <Slides>19</Slides>
  <Notes>19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19</vt:i4>
      </vt:variant>
    </vt:vector>
  </HeadingPairs>
  <TitlesOfParts>
    <vt:vector size="24"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2019-02-26T12:55:36Z</dcterms:created>
  <dcterms:modified xsi:type="dcterms:W3CDTF">2019-03-28T15:59:22Z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