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1"/>
  </p:notesMasterIdLst>
  <p:sldIdLst>
    <p:sldId id="256" r:id="rId2"/>
    <p:sldId id="271" r:id="rId3"/>
    <p:sldId id="259" r:id="rId4"/>
    <p:sldId id="260" r:id="rId5"/>
    <p:sldId id="264" r:id="rId6"/>
    <p:sldId id="274" r:id="rId7"/>
    <p:sldId id="273" r:id="rId8"/>
    <p:sldId id="262" r:id="rId9"/>
    <p:sldId id="261" r:id="rId10"/>
    <p:sldId id="263" r:id="rId11"/>
    <p:sldId id="265" r:id="rId12"/>
    <p:sldId id="272" r:id="rId13"/>
    <p:sldId id="267" r:id="rId14"/>
    <p:sldId id="266" r:id="rId15"/>
    <p:sldId id="270" r:id="rId16"/>
    <p:sldId id="257" r:id="rId17"/>
    <p:sldId id="268" r:id="rId18"/>
    <p:sldId id="269" r:id="rId19"/>
    <p:sldId id="275" r:id="rId20"/>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xwwM/Fr/gG8MKHXm6CEj2w==" hashData="bDusUaEeRweSaJ6OkeYExA4l/7+0ryAb7hV2z9nRdFM8gq8b5rhXKrmUJ5s9wpoAnYXgrA469NC32MUNU/Y+G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56" autoAdjust="0"/>
    <p:restoredTop sz="94660"/>
  </p:normalViewPr>
  <p:slideViewPr>
    <p:cSldViewPr snapToGrid="0" showGuides="1">
      <p:cViewPr varScale="1">
        <p:scale>
          <a:sx n="44" d="100"/>
          <a:sy n="44" d="100"/>
        </p:scale>
        <p:origin x="60" y="3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EF90A8C-93DC-4CA9-A799-292A13663921}" type="datetimeFigureOut">
              <a:rPr lang="fr-FR" smtClean="0"/>
              <a:t>01/07/2021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22BC321-EB84-462D-A8D5-D60012CAD775}" type="slidenum">
              <a:rPr lang="fr-FR" smtClean="0"/>
              <a:t>‹N°›</a:t>
            </a:fld>
            <a:endParaRPr lang="fr-FR"/>
          </a:p>
        </p:txBody>
      </p:sp>
    </p:spTree>
    <p:extLst>
      <p:ext uri="{BB962C8B-B14F-4D97-AF65-F5344CB8AC3E}">
        <p14:creationId xmlns:p14="http://schemas.microsoft.com/office/powerpoint/2010/main" val="40564099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a:t>
            </a:fld>
            <a:endParaRPr lang="fr-FR"/>
          </a:p>
        </p:txBody>
      </p:sp>
    </p:spTree>
    <p:extLst>
      <p:ext uri="{BB962C8B-B14F-4D97-AF65-F5344CB8AC3E}">
        <p14:creationId xmlns:p14="http://schemas.microsoft.com/office/powerpoint/2010/main" val="434468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2</a:t>
            </a:fld>
            <a:endParaRPr lang="fr-FR"/>
          </a:p>
        </p:txBody>
      </p:sp>
    </p:spTree>
    <p:extLst>
      <p:ext uri="{BB962C8B-B14F-4D97-AF65-F5344CB8AC3E}">
        <p14:creationId xmlns:p14="http://schemas.microsoft.com/office/powerpoint/2010/main" val="3273007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3</a:t>
            </a:fld>
            <a:endParaRPr lang="fr-FR"/>
          </a:p>
        </p:txBody>
      </p:sp>
    </p:spTree>
    <p:extLst>
      <p:ext uri="{BB962C8B-B14F-4D97-AF65-F5344CB8AC3E}">
        <p14:creationId xmlns:p14="http://schemas.microsoft.com/office/powerpoint/2010/main" val="11776579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4</a:t>
            </a:fld>
            <a:endParaRPr lang="fr-FR"/>
          </a:p>
        </p:txBody>
      </p:sp>
    </p:spTree>
    <p:extLst>
      <p:ext uri="{BB962C8B-B14F-4D97-AF65-F5344CB8AC3E}">
        <p14:creationId xmlns:p14="http://schemas.microsoft.com/office/powerpoint/2010/main" val="25986544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5</a:t>
            </a:fld>
            <a:endParaRPr lang="fr-FR"/>
          </a:p>
        </p:txBody>
      </p:sp>
    </p:spTree>
    <p:extLst>
      <p:ext uri="{BB962C8B-B14F-4D97-AF65-F5344CB8AC3E}">
        <p14:creationId xmlns:p14="http://schemas.microsoft.com/office/powerpoint/2010/main" val="23739688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6</a:t>
            </a:fld>
            <a:endParaRPr lang="fr-FR"/>
          </a:p>
        </p:txBody>
      </p:sp>
    </p:spTree>
    <p:extLst>
      <p:ext uri="{BB962C8B-B14F-4D97-AF65-F5344CB8AC3E}">
        <p14:creationId xmlns:p14="http://schemas.microsoft.com/office/powerpoint/2010/main" val="33218858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7</a:t>
            </a:fld>
            <a:endParaRPr lang="fr-FR"/>
          </a:p>
        </p:txBody>
      </p:sp>
    </p:spTree>
    <p:extLst>
      <p:ext uri="{BB962C8B-B14F-4D97-AF65-F5344CB8AC3E}">
        <p14:creationId xmlns:p14="http://schemas.microsoft.com/office/powerpoint/2010/main" val="44126168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8</a:t>
            </a:fld>
            <a:endParaRPr lang="fr-FR"/>
          </a:p>
        </p:txBody>
      </p:sp>
    </p:spTree>
    <p:extLst>
      <p:ext uri="{BB962C8B-B14F-4D97-AF65-F5344CB8AC3E}">
        <p14:creationId xmlns:p14="http://schemas.microsoft.com/office/powerpoint/2010/main" val="147994113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9</a:t>
            </a:fld>
            <a:endParaRPr lang="fr-FR"/>
          </a:p>
        </p:txBody>
      </p:sp>
    </p:spTree>
    <p:extLst>
      <p:ext uri="{BB962C8B-B14F-4D97-AF65-F5344CB8AC3E}">
        <p14:creationId xmlns:p14="http://schemas.microsoft.com/office/powerpoint/2010/main" val="2589001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10</a:t>
            </a:fld>
            <a:endParaRPr lang="fr-FR"/>
          </a:p>
        </p:txBody>
      </p:sp>
    </p:spTree>
    <p:extLst>
      <p:ext uri="{BB962C8B-B14F-4D97-AF65-F5344CB8AC3E}">
        <p14:creationId xmlns:p14="http://schemas.microsoft.com/office/powerpoint/2010/main" val="313895832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11</a:t>
            </a:fld>
            <a:endParaRPr lang="fr-FR"/>
          </a:p>
        </p:txBody>
      </p:sp>
    </p:spTree>
    <p:extLst>
      <p:ext uri="{BB962C8B-B14F-4D97-AF65-F5344CB8AC3E}">
        <p14:creationId xmlns:p14="http://schemas.microsoft.com/office/powerpoint/2010/main" val="355164098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12</a:t>
            </a:fld>
            <a:endParaRPr lang="fr-FR"/>
          </a:p>
        </p:txBody>
      </p:sp>
    </p:spTree>
    <p:extLst>
      <p:ext uri="{BB962C8B-B14F-4D97-AF65-F5344CB8AC3E}">
        <p14:creationId xmlns:p14="http://schemas.microsoft.com/office/powerpoint/2010/main" val="325748910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13</a:t>
            </a:fld>
            <a:endParaRPr lang="fr-FR"/>
          </a:p>
        </p:txBody>
      </p:sp>
    </p:spTree>
    <p:extLst>
      <p:ext uri="{BB962C8B-B14F-4D97-AF65-F5344CB8AC3E}">
        <p14:creationId xmlns:p14="http://schemas.microsoft.com/office/powerpoint/2010/main" val="336574329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14</a:t>
            </a:fld>
            <a:endParaRPr lang="fr-FR"/>
          </a:p>
        </p:txBody>
      </p:sp>
    </p:spTree>
    <p:extLst>
      <p:ext uri="{BB962C8B-B14F-4D97-AF65-F5344CB8AC3E}">
        <p14:creationId xmlns:p14="http://schemas.microsoft.com/office/powerpoint/2010/main" val="391576753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15</a:t>
            </a:fld>
            <a:endParaRPr lang="fr-FR"/>
          </a:p>
        </p:txBody>
      </p:sp>
    </p:spTree>
    <p:extLst>
      <p:ext uri="{BB962C8B-B14F-4D97-AF65-F5344CB8AC3E}">
        <p14:creationId xmlns:p14="http://schemas.microsoft.com/office/powerpoint/2010/main" val="100344270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16</a:t>
            </a:fld>
            <a:endParaRPr lang="fr-FR"/>
          </a:p>
        </p:txBody>
      </p:sp>
    </p:spTree>
    <p:extLst>
      <p:ext uri="{BB962C8B-B14F-4D97-AF65-F5344CB8AC3E}">
        <p14:creationId xmlns:p14="http://schemas.microsoft.com/office/powerpoint/2010/main" val="264410462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17</a:t>
            </a:fld>
            <a:endParaRPr lang="fr-FR"/>
          </a:p>
        </p:txBody>
      </p:sp>
    </p:spTree>
    <p:extLst>
      <p:ext uri="{BB962C8B-B14F-4D97-AF65-F5344CB8AC3E}">
        <p14:creationId xmlns:p14="http://schemas.microsoft.com/office/powerpoint/2010/main" val="49710640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18</a:t>
            </a:fld>
            <a:endParaRPr lang="fr-FR"/>
          </a:p>
        </p:txBody>
      </p:sp>
    </p:spTree>
    <p:extLst>
      <p:ext uri="{BB962C8B-B14F-4D97-AF65-F5344CB8AC3E}">
        <p14:creationId xmlns:p14="http://schemas.microsoft.com/office/powerpoint/2010/main" val="147392171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19</a:t>
            </a:fld>
            <a:endParaRPr lang="fr-FR"/>
          </a:p>
        </p:txBody>
      </p:sp>
    </p:spTree>
    <p:extLst>
      <p:ext uri="{BB962C8B-B14F-4D97-AF65-F5344CB8AC3E}">
        <p14:creationId xmlns:p14="http://schemas.microsoft.com/office/powerpoint/2010/main" val="30671687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DA4A67B1-EDD4-402C-B32F-C42954C2740A}" type="datetime1">
              <a:rPr lang="fr-FR" smtClean="0"/>
              <a:t>01/07/2021</a:t>
            </a:fld>
            <a:endParaRPr lang="fr-FR"/>
          </a:p>
        </p:txBody>
      </p:sp>
      <p:sp>
        <p:nvSpPr>
          <p:cNvPr id="5" name="Espace réservé du pied de page 4"/>
          <p:cNvSpPr>
            <a:spLocks noGrp="1"/>
          </p:cNvSpPr>
          <p:nvPr>
            <p:ph type="ftr" sz="quarter" idx="11"/>
          </p:nvPr>
        </p:nvSpPr>
        <p:spPr/>
        <p:txBody>
          <a:bodyPr/>
          <a:lstStyle/>
          <a:p>
            <a:r>
              <a:rPr lang="fr-FR" smtClean="0"/>
              <a:t>PPS   mauricette3   2021</a:t>
            </a:r>
            <a:endParaRPr lang="fr-FR"/>
          </a:p>
        </p:txBody>
      </p:sp>
      <p:sp>
        <p:nvSpPr>
          <p:cNvPr id="6" name="Espace réservé du numéro de diapositive 5"/>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4074369660"/>
      </p:ext>
    </p:extLst>
  </p:cSld>
  <p:clrMapOvr>
    <a:masterClrMapping/>
  </p:clrMapOvr>
  <mc:AlternateContent xmlns:mc="http://schemas.openxmlformats.org/markup-compatibility/2006">
    <mc:Choice xmlns:p14="http://schemas.microsoft.com/office/powerpoint/2010/main" Requires="p14">
      <p:transition spd="slow" p14:dur="3250" advTm="13000">
        <p14:warp/>
      </p:transition>
    </mc:Choice>
    <mc:Fallback>
      <p:transition spd="slow" advTm="1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D347FB0-5724-491B-887A-781CBD47848C}" type="datetime1">
              <a:rPr lang="fr-FR" smtClean="0"/>
              <a:t>01/07/2021</a:t>
            </a:fld>
            <a:endParaRPr lang="fr-FR"/>
          </a:p>
        </p:txBody>
      </p:sp>
      <p:sp>
        <p:nvSpPr>
          <p:cNvPr id="5" name="Espace réservé du pied de page 4"/>
          <p:cNvSpPr>
            <a:spLocks noGrp="1"/>
          </p:cNvSpPr>
          <p:nvPr>
            <p:ph type="ftr" sz="quarter" idx="11"/>
          </p:nvPr>
        </p:nvSpPr>
        <p:spPr/>
        <p:txBody>
          <a:bodyPr/>
          <a:lstStyle/>
          <a:p>
            <a:r>
              <a:rPr lang="fr-FR" smtClean="0"/>
              <a:t>PPS   mauricette3   2021</a:t>
            </a:r>
            <a:endParaRPr lang="fr-FR"/>
          </a:p>
        </p:txBody>
      </p:sp>
      <p:sp>
        <p:nvSpPr>
          <p:cNvPr id="6" name="Espace réservé du numéro de diapositive 5"/>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1957471715"/>
      </p:ext>
    </p:extLst>
  </p:cSld>
  <p:clrMapOvr>
    <a:masterClrMapping/>
  </p:clrMapOvr>
  <mc:AlternateContent xmlns:mc="http://schemas.openxmlformats.org/markup-compatibility/2006">
    <mc:Choice xmlns:p14="http://schemas.microsoft.com/office/powerpoint/2010/main" Requires="p14">
      <p:transition spd="slow" p14:dur="3250" advTm="13000">
        <p14:warp/>
      </p:transition>
    </mc:Choice>
    <mc:Fallback>
      <p:transition spd="slow" advTm="1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9D8BA654-743B-4F1A-87D2-6D2CF0E0B5FC}" type="datetime1">
              <a:rPr lang="fr-FR" smtClean="0"/>
              <a:t>01/07/2021</a:t>
            </a:fld>
            <a:endParaRPr lang="fr-FR"/>
          </a:p>
        </p:txBody>
      </p:sp>
      <p:sp>
        <p:nvSpPr>
          <p:cNvPr id="5" name="Espace réservé du pied de page 4"/>
          <p:cNvSpPr>
            <a:spLocks noGrp="1"/>
          </p:cNvSpPr>
          <p:nvPr>
            <p:ph type="ftr" sz="quarter" idx="11"/>
          </p:nvPr>
        </p:nvSpPr>
        <p:spPr/>
        <p:txBody>
          <a:bodyPr/>
          <a:lstStyle/>
          <a:p>
            <a:r>
              <a:rPr lang="fr-FR" smtClean="0"/>
              <a:t>PPS   mauricette3   2021</a:t>
            </a:r>
            <a:endParaRPr lang="fr-FR"/>
          </a:p>
        </p:txBody>
      </p:sp>
      <p:sp>
        <p:nvSpPr>
          <p:cNvPr id="6" name="Espace réservé du numéro de diapositive 5"/>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1861896234"/>
      </p:ext>
    </p:extLst>
  </p:cSld>
  <p:clrMapOvr>
    <a:masterClrMapping/>
  </p:clrMapOvr>
  <mc:AlternateContent xmlns:mc="http://schemas.openxmlformats.org/markup-compatibility/2006">
    <mc:Choice xmlns:p14="http://schemas.microsoft.com/office/powerpoint/2010/main" Requires="p14">
      <p:transition spd="slow" p14:dur="3250" advTm="13000">
        <p14:warp/>
      </p:transition>
    </mc:Choice>
    <mc:Fallback>
      <p:transition spd="slow" advTm="1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99BA9C04-D3C4-4604-AC0B-7BF9F1891FBD}" type="datetime1">
              <a:rPr lang="fr-FR" smtClean="0"/>
              <a:t>01/07/2021</a:t>
            </a:fld>
            <a:endParaRPr lang="fr-FR"/>
          </a:p>
        </p:txBody>
      </p:sp>
      <p:sp>
        <p:nvSpPr>
          <p:cNvPr id="6" name="Espace réservé du pied de page 5"/>
          <p:cNvSpPr>
            <a:spLocks noGrp="1"/>
          </p:cNvSpPr>
          <p:nvPr>
            <p:ph type="ftr" sz="quarter" idx="11"/>
          </p:nvPr>
        </p:nvSpPr>
        <p:spPr/>
        <p:txBody>
          <a:bodyPr/>
          <a:lstStyle/>
          <a:p>
            <a:r>
              <a:rPr lang="fr-FR" smtClean="0"/>
              <a:t>PPS   mauricette3   2021</a:t>
            </a:r>
            <a:endParaRPr lang="fr-FR"/>
          </a:p>
        </p:txBody>
      </p:sp>
      <p:sp>
        <p:nvSpPr>
          <p:cNvPr id="7" name="Espace réservé du numéro de diapositive 6"/>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4209706118"/>
      </p:ext>
    </p:extLst>
  </p:cSld>
  <p:clrMapOvr>
    <a:masterClrMapping/>
  </p:clrMapOvr>
  <mc:AlternateContent xmlns:mc="http://schemas.openxmlformats.org/markup-compatibility/2006">
    <mc:Choice xmlns:p14="http://schemas.microsoft.com/office/powerpoint/2010/main" Requires="p14">
      <p:transition spd="slow" p14:dur="3250" advTm="13000">
        <p14:warp/>
      </p:transition>
    </mc:Choice>
    <mc:Fallback>
      <p:transition spd="slow" advTm="1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0E0F815E-CA75-4F21-950B-D3BB42E90ACB}" type="datetime1">
              <a:rPr lang="fr-FR" smtClean="0"/>
              <a:t>01/07/2021</a:t>
            </a:fld>
            <a:endParaRPr lang="fr-FR"/>
          </a:p>
        </p:txBody>
      </p:sp>
      <p:sp>
        <p:nvSpPr>
          <p:cNvPr id="8" name="Espace réservé du pied de page 7"/>
          <p:cNvSpPr>
            <a:spLocks noGrp="1"/>
          </p:cNvSpPr>
          <p:nvPr>
            <p:ph type="ftr" sz="quarter" idx="11"/>
          </p:nvPr>
        </p:nvSpPr>
        <p:spPr/>
        <p:txBody>
          <a:bodyPr/>
          <a:lstStyle/>
          <a:p>
            <a:r>
              <a:rPr lang="fr-FR" smtClean="0"/>
              <a:t>PPS   mauricette3   2021</a:t>
            </a:r>
            <a:endParaRPr lang="fr-FR"/>
          </a:p>
        </p:txBody>
      </p:sp>
      <p:sp>
        <p:nvSpPr>
          <p:cNvPr id="9" name="Espace réservé du numéro de diapositive 8"/>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938884658"/>
      </p:ext>
    </p:extLst>
  </p:cSld>
  <p:clrMapOvr>
    <a:masterClrMapping/>
  </p:clrMapOvr>
  <mc:AlternateContent xmlns:mc="http://schemas.openxmlformats.org/markup-compatibility/2006">
    <mc:Choice xmlns:p14="http://schemas.microsoft.com/office/powerpoint/2010/main" Requires="p14">
      <p:transition spd="slow" p14:dur="3250" advTm="13000">
        <p14:warp/>
      </p:transition>
    </mc:Choice>
    <mc:Fallback>
      <p:transition spd="slow" advTm="1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33FBB9C6-1687-4775-8D15-1604F4474239}" type="datetime1">
              <a:rPr lang="fr-FR" smtClean="0"/>
              <a:t>01/07/2021</a:t>
            </a:fld>
            <a:endParaRPr lang="fr-FR"/>
          </a:p>
        </p:txBody>
      </p:sp>
      <p:sp>
        <p:nvSpPr>
          <p:cNvPr id="4" name="Espace réservé du pied de page 3"/>
          <p:cNvSpPr>
            <a:spLocks noGrp="1"/>
          </p:cNvSpPr>
          <p:nvPr>
            <p:ph type="ftr" sz="quarter" idx="11"/>
          </p:nvPr>
        </p:nvSpPr>
        <p:spPr/>
        <p:txBody>
          <a:bodyPr/>
          <a:lstStyle/>
          <a:p>
            <a:r>
              <a:rPr lang="fr-FR" smtClean="0"/>
              <a:t>PPS   mauricette3   2021</a:t>
            </a:r>
            <a:endParaRPr lang="fr-FR"/>
          </a:p>
        </p:txBody>
      </p:sp>
      <p:sp>
        <p:nvSpPr>
          <p:cNvPr id="5" name="Espace réservé du numéro de diapositive 4"/>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4168562228"/>
      </p:ext>
    </p:extLst>
  </p:cSld>
  <p:clrMapOvr>
    <a:masterClrMapping/>
  </p:clrMapOvr>
  <mc:AlternateContent xmlns:mc="http://schemas.openxmlformats.org/markup-compatibility/2006">
    <mc:Choice xmlns:p14="http://schemas.microsoft.com/office/powerpoint/2010/main" Requires="p14">
      <p:transition spd="slow" p14:dur="3250" advTm="13000">
        <p14:warp/>
      </p:transition>
    </mc:Choice>
    <mc:Fallback>
      <p:transition spd="slow" advTm="1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91782490-28C7-4475-AA06-998C3861B457}" type="datetime1">
              <a:rPr lang="fr-FR" smtClean="0"/>
              <a:t>01/07/2021</a:t>
            </a:fld>
            <a:endParaRPr lang="fr-FR"/>
          </a:p>
        </p:txBody>
      </p:sp>
      <p:sp>
        <p:nvSpPr>
          <p:cNvPr id="3" name="Espace réservé du pied de page 2"/>
          <p:cNvSpPr>
            <a:spLocks noGrp="1"/>
          </p:cNvSpPr>
          <p:nvPr>
            <p:ph type="ftr" sz="quarter" idx="11"/>
          </p:nvPr>
        </p:nvSpPr>
        <p:spPr/>
        <p:txBody>
          <a:bodyPr/>
          <a:lstStyle/>
          <a:p>
            <a:r>
              <a:rPr lang="fr-FR" smtClean="0"/>
              <a:t>PPS   mauricette3   2021</a:t>
            </a:r>
            <a:endParaRPr lang="fr-FR"/>
          </a:p>
        </p:txBody>
      </p:sp>
      <p:sp>
        <p:nvSpPr>
          <p:cNvPr id="4" name="Espace réservé du numéro de diapositive 3"/>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1390085510"/>
      </p:ext>
    </p:extLst>
  </p:cSld>
  <p:clrMapOvr>
    <a:masterClrMapping/>
  </p:clrMapOvr>
  <mc:AlternateContent xmlns:mc="http://schemas.openxmlformats.org/markup-compatibility/2006">
    <mc:Choice xmlns:p14="http://schemas.microsoft.com/office/powerpoint/2010/main" Requires="p14">
      <p:transition spd="slow" p14:dur="3250" advTm="13000">
        <p14:warp/>
      </p:transition>
    </mc:Choice>
    <mc:Fallback>
      <p:transition spd="slow" advTm="1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C1E64A50-3FF2-4627-B99E-F0D2AD7FF76D}" type="datetime1">
              <a:rPr lang="fr-FR" smtClean="0"/>
              <a:t>01/07/2021</a:t>
            </a:fld>
            <a:endParaRPr lang="fr-FR"/>
          </a:p>
        </p:txBody>
      </p:sp>
      <p:sp>
        <p:nvSpPr>
          <p:cNvPr id="6" name="Espace réservé du pied de page 5"/>
          <p:cNvSpPr>
            <a:spLocks noGrp="1"/>
          </p:cNvSpPr>
          <p:nvPr>
            <p:ph type="ftr" sz="quarter" idx="11"/>
          </p:nvPr>
        </p:nvSpPr>
        <p:spPr/>
        <p:txBody>
          <a:bodyPr/>
          <a:lstStyle/>
          <a:p>
            <a:r>
              <a:rPr lang="fr-FR" smtClean="0"/>
              <a:t>PPS   mauricette3   2021</a:t>
            </a:r>
            <a:endParaRPr lang="fr-FR"/>
          </a:p>
        </p:txBody>
      </p:sp>
      <p:sp>
        <p:nvSpPr>
          <p:cNvPr id="7" name="Espace réservé du numéro de diapositive 6"/>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2712417863"/>
      </p:ext>
    </p:extLst>
  </p:cSld>
  <p:clrMapOvr>
    <a:masterClrMapping/>
  </p:clrMapOvr>
  <mc:AlternateContent xmlns:mc="http://schemas.openxmlformats.org/markup-compatibility/2006">
    <mc:Choice xmlns:p14="http://schemas.microsoft.com/office/powerpoint/2010/main" Requires="p14">
      <p:transition spd="slow" p14:dur="3250" advTm="13000">
        <p14:warp/>
      </p:transition>
    </mc:Choice>
    <mc:Fallback>
      <p:transition spd="slow" advTm="1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6A4C0F4C-4596-4A3E-92B7-177820CF9D97}" type="datetime1">
              <a:rPr lang="fr-FR" smtClean="0"/>
              <a:t>01/07/2021</a:t>
            </a:fld>
            <a:endParaRPr lang="fr-FR"/>
          </a:p>
        </p:txBody>
      </p:sp>
      <p:sp>
        <p:nvSpPr>
          <p:cNvPr id="6" name="Espace réservé du pied de page 5"/>
          <p:cNvSpPr>
            <a:spLocks noGrp="1"/>
          </p:cNvSpPr>
          <p:nvPr>
            <p:ph type="ftr" sz="quarter" idx="11"/>
          </p:nvPr>
        </p:nvSpPr>
        <p:spPr/>
        <p:txBody>
          <a:bodyPr/>
          <a:lstStyle/>
          <a:p>
            <a:r>
              <a:rPr lang="fr-FR" smtClean="0"/>
              <a:t>PPS   mauricette3   2021</a:t>
            </a:r>
            <a:endParaRPr lang="fr-FR"/>
          </a:p>
        </p:txBody>
      </p:sp>
      <p:sp>
        <p:nvSpPr>
          <p:cNvPr id="7" name="Espace réservé du numéro de diapositive 6"/>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3343518293"/>
      </p:ext>
    </p:extLst>
  </p:cSld>
  <p:clrMapOvr>
    <a:masterClrMapping/>
  </p:clrMapOvr>
  <mc:AlternateContent xmlns:mc="http://schemas.openxmlformats.org/markup-compatibility/2006">
    <mc:Choice xmlns:p14="http://schemas.microsoft.com/office/powerpoint/2010/main" Requires="p14">
      <p:transition spd="slow" p14:dur="3250" advTm="13000">
        <p14:warp/>
      </p:transition>
    </mc:Choice>
    <mc:Fallback>
      <p:transition spd="slow" advTm="1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8103A086-6637-4A0B-9514-E83843493A2E}" type="datetime1">
              <a:rPr lang="fr-FR" smtClean="0"/>
              <a:t>01/07/2021</a:t>
            </a:fld>
            <a:endParaRPr lang="fr-FR"/>
          </a:p>
        </p:txBody>
      </p:sp>
      <p:sp>
        <p:nvSpPr>
          <p:cNvPr id="5" name="Espace réservé du pied de page 4"/>
          <p:cNvSpPr>
            <a:spLocks noGrp="1"/>
          </p:cNvSpPr>
          <p:nvPr>
            <p:ph type="ftr" sz="quarter" idx="11"/>
          </p:nvPr>
        </p:nvSpPr>
        <p:spPr/>
        <p:txBody>
          <a:bodyPr/>
          <a:lstStyle/>
          <a:p>
            <a:r>
              <a:rPr lang="fr-FR" smtClean="0"/>
              <a:t>PPS   mauricette3   2021</a:t>
            </a:r>
            <a:endParaRPr lang="fr-FR"/>
          </a:p>
        </p:txBody>
      </p:sp>
      <p:sp>
        <p:nvSpPr>
          <p:cNvPr id="6" name="Espace réservé du numéro de diapositive 5"/>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3114343952"/>
      </p:ext>
    </p:extLst>
  </p:cSld>
  <p:clrMapOvr>
    <a:masterClrMapping/>
  </p:clrMapOvr>
  <mc:AlternateContent xmlns:mc="http://schemas.openxmlformats.org/markup-compatibility/2006">
    <mc:Choice xmlns:p14="http://schemas.microsoft.com/office/powerpoint/2010/main" Requires="p14">
      <p:transition spd="slow" p14:dur="3250" advTm="13000">
        <p14:warp/>
      </p:transition>
    </mc:Choice>
    <mc:Fallback>
      <p:transition spd="slow" advTm="1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FB77E18-8809-4F7D-8872-EDECF41F0F00}" type="datetime1">
              <a:rPr lang="fr-FR" smtClean="0"/>
              <a:t>01/07/2021</a:t>
            </a:fld>
            <a:endParaRPr lang="fr-FR"/>
          </a:p>
        </p:txBody>
      </p:sp>
      <p:sp>
        <p:nvSpPr>
          <p:cNvPr id="5" name="Espace réservé du pied de page 4"/>
          <p:cNvSpPr>
            <a:spLocks noGrp="1"/>
          </p:cNvSpPr>
          <p:nvPr>
            <p:ph type="ftr" sz="quarter" idx="11"/>
          </p:nvPr>
        </p:nvSpPr>
        <p:spPr/>
        <p:txBody>
          <a:bodyPr/>
          <a:lstStyle/>
          <a:p>
            <a:r>
              <a:rPr lang="fr-FR" smtClean="0"/>
              <a:t>PPS   mauricette3   2021</a:t>
            </a:r>
            <a:endParaRPr lang="fr-FR"/>
          </a:p>
        </p:txBody>
      </p:sp>
      <p:sp>
        <p:nvSpPr>
          <p:cNvPr id="6" name="Espace réservé du numéro de diapositive 5"/>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2348655688"/>
      </p:ext>
    </p:extLst>
  </p:cSld>
  <p:clrMapOvr>
    <a:masterClrMapping/>
  </p:clrMapOvr>
  <mc:AlternateContent xmlns:mc="http://schemas.openxmlformats.org/markup-compatibility/2006">
    <mc:Choice xmlns:p14="http://schemas.microsoft.com/office/powerpoint/2010/main" Requires="p14">
      <p:transition spd="slow" p14:dur="3250" advTm="13000">
        <p14:warp/>
      </p:transition>
    </mc:Choice>
    <mc:Fallback>
      <p:transition spd="slow" advTm="1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
                <a:lumOff val="95000"/>
              </a:schemeClr>
            </a:gs>
            <a:gs pos="37000">
              <a:srgbClr val="00B050"/>
            </a:gs>
            <a:gs pos="89000">
              <a:schemeClr val="accent6">
                <a:lumMod val="60000"/>
                <a:lumOff val="40000"/>
              </a:schemeClr>
            </a:gs>
            <a:gs pos="79000">
              <a:schemeClr val="accent6">
                <a:lumMod val="5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26B359F-F8A2-435B-A8A0-0C5241216E6C}" type="datetime1">
              <a:rPr lang="fr-FR" smtClean="0"/>
              <a:t>01/07/2021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mauricette3   2021</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859FC2F-CCD0-4864-AE33-815C5CBAA292}" type="slidenum">
              <a:rPr lang="fr-FR" smtClean="0"/>
              <a:t>‹N°›</a:t>
            </a:fld>
            <a:endParaRPr lang="fr-FR"/>
          </a:p>
        </p:txBody>
      </p:sp>
    </p:spTree>
    <p:extLst>
      <p:ext uri="{BB962C8B-B14F-4D97-AF65-F5344CB8AC3E}">
        <p14:creationId xmlns:p14="http://schemas.microsoft.com/office/powerpoint/2010/main" val="364739121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3250" advTm="13000">
        <p14:warp/>
      </p:transition>
    </mc:Choice>
    <mc:Fallback>
      <p:transition spd="slow" advTm="13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0B9ADC41-7DA7-42B4-81D4-10CC0BD3FE0D}"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3924299" y="6480508"/>
            <a:ext cx="4343401" cy="352757"/>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3" name="Image 2"/>
          <p:cNvPicPr>
            <a:picLocks noChangeAspect="1"/>
          </p:cNvPicPr>
          <p:nvPr/>
        </p:nvPicPr>
        <p:blipFill>
          <a:blip r:embed="rId4"/>
          <a:stretch>
            <a:fillRect/>
          </a:stretch>
        </p:blipFill>
        <p:spPr>
          <a:xfrm>
            <a:off x="1548882" y="585098"/>
            <a:ext cx="9162661" cy="5730599"/>
          </a:xfrm>
          <a:prstGeom prst="roundRect">
            <a:avLst>
              <a:gd name="adj" fmla="val 4167"/>
            </a:avLst>
          </a:prstGeom>
          <a:solidFill>
            <a:srgbClr val="FFFFFF"/>
          </a:solidFill>
          <a:ln w="76200" cap="sq">
            <a:solidFill>
              <a:srgbClr val="FFC0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8" name="Rectangle 7"/>
          <p:cNvSpPr/>
          <p:nvPr/>
        </p:nvSpPr>
        <p:spPr>
          <a:xfrm>
            <a:off x="2209800" y="3013501"/>
            <a:ext cx="7717562" cy="830997"/>
          </a:xfrm>
          <a:prstGeom prst="rect">
            <a:avLst/>
          </a:prstGeom>
        </p:spPr>
        <p:txBody>
          <a:bodyPr wrap="none">
            <a:spAutoFit/>
          </a:bodyPr>
          <a:lstStyle/>
          <a:p>
            <a:r>
              <a:rPr lang="fr-FR" sz="4800" b="1" dirty="0" smtClean="0">
                <a:ln>
                  <a:solidFill>
                    <a:srgbClr val="FF0000"/>
                  </a:solidFill>
                </a:ln>
                <a:solidFill>
                  <a:schemeClr val="accent6">
                    <a:lumMod val="50000"/>
                  </a:schemeClr>
                </a:solidFill>
                <a:effectLst>
                  <a:glow rad="228600">
                    <a:schemeClr val="accent4">
                      <a:satMod val="175000"/>
                      <a:alpha val="40000"/>
                    </a:schemeClr>
                  </a:glow>
                </a:effectLst>
                <a:latin typeface="Broadway" panose="04040905080B02020502" pitchFamily="82" charset="0"/>
              </a:rPr>
              <a:t>Dixmude Belgique N° </a:t>
            </a:r>
            <a:r>
              <a:rPr lang="fr-FR" sz="4800" b="1" dirty="0" smtClean="0">
                <a:ln>
                  <a:solidFill>
                    <a:srgbClr val="FF0000"/>
                  </a:solidFill>
                </a:ln>
                <a:solidFill>
                  <a:schemeClr val="accent6">
                    <a:lumMod val="50000"/>
                  </a:schemeClr>
                </a:solidFill>
                <a:effectLst>
                  <a:glow rad="228600">
                    <a:schemeClr val="accent4">
                      <a:satMod val="175000"/>
                      <a:alpha val="40000"/>
                    </a:schemeClr>
                  </a:glow>
                </a:effectLst>
                <a:latin typeface="Broadway" panose="04040905080B02020502" pitchFamily="82" charset="0"/>
              </a:rPr>
              <a:t>3</a:t>
            </a:r>
            <a:endParaRPr lang="fr-FR" sz="4800" b="1" dirty="0">
              <a:ln>
                <a:solidFill>
                  <a:srgbClr val="FF0000"/>
                </a:solidFill>
              </a:ln>
              <a:solidFill>
                <a:schemeClr val="accent6">
                  <a:lumMod val="50000"/>
                </a:schemeClr>
              </a:solidFill>
              <a:effectLst>
                <a:glow rad="228600">
                  <a:schemeClr val="accent4">
                    <a:satMod val="175000"/>
                    <a:alpha val="40000"/>
                  </a:schemeClr>
                </a:glow>
              </a:effectLst>
              <a:latin typeface="Broadway" panose="04040905080B02020502" pitchFamily="82" charset="0"/>
            </a:endParaRPr>
          </a:p>
        </p:txBody>
      </p:sp>
    </p:spTree>
    <p:extLst>
      <p:ext uri="{BB962C8B-B14F-4D97-AF65-F5344CB8AC3E}">
        <p14:creationId xmlns:p14="http://schemas.microsoft.com/office/powerpoint/2010/main" val="2834944092"/>
      </p:ext>
    </p:extLst>
  </p:cSld>
  <p:clrMapOvr>
    <a:masterClrMapping/>
  </p:clrMapOvr>
  <mc:AlternateContent xmlns:mc="http://schemas.openxmlformats.org/markup-compatibility/2006">
    <mc:Choice xmlns:p14="http://schemas.microsoft.com/office/powerpoint/2010/main" Requires="p14">
      <p:transition spd="slow" p14:dur="3250" advTm="13000">
        <p14:warp/>
        <p:sndAc>
          <p:stSnd loop="1">
            <p:snd r:embed="rId3" name="Biscaya - James Last.wav"/>
          </p:stSnd>
        </p:sndAc>
      </p:transition>
    </mc:Choice>
    <mc:Fallback>
      <p:transition spd="slow" advTm="13000">
        <p:fade/>
        <p:sndAc>
          <p:stSnd loop="1">
            <p:snd r:embed="rId3" name="Biscaya - James Last.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nodeType="clickEffect">
                                  <p:stCondLst>
                                    <p:cond delay="0"/>
                                  </p:stCondLst>
                                  <p:childTnLst>
                                    <p:set>
                                      <p:cBhvr>
                                        <p:cTn id="13" dur="1" fill="hold">
                                          <p:stCondLst>
                                            <p:cond delay="0"/>
                                          </p:stCondLst>
                                        </p:cTn>
                                        <p:tgtEl>
                                          <p:spTgt spid="8">
                                            <p:txEl>
                                              <p:pRg st="0" end="0"/>
                                            </p:txEl>
                                          </p:spTgt>
                                        </p:tgtEl>
                                        <p:attrNameLst>
                                          <p:attrName>style.visibility</p:attrName>
                                        </p:attrNameLst>
                                      </p:cBhvr>
                                      <p:to>
                                        <p:strVal val="visible"/>
                                      </p:to>
                                    </p:set>
                                    <p:animEffect transition="in" filter="fade">
                                      <p:cBhvr>
                                        <p:cTn id="14" dur="2000"/>
                                        <p:tgtEl>
                                          <p:spTgt spid="8">
                                            <p:txEl>
                                              <p:pRg st="0" end="0"/>
                                            </p:txEl>
                                          </p:spTgt>
                                        </p:tgtEl>
                                      </p:cBhvr>
                                    </p:animEffect>
                                    <p:anim calcmode="lin" valueType="num">
                                      <p:cBhvr>
                                        <p:cTn id="15" dur="2000" fill="hold"/>
                                        <p:tgtEl>
                                          <p:spTgt spid="8">
                                            <p:txEl>
                                              <p:pRg st="0" end="0"/>
                                            </p:txEl>
                                          </p:spTgt>
                                        </p:tgtEl>
                                        <p:attrNameLst>
                                          <p:attrName>ppt_w</p:attrName>
                                        </p:attrNameLst>
                                      </p:cBhvr>
                                      <p:tavLst>
                                        <p:tav tm="0" fmla="#ppt_w*sin(2.5*pi*$)">
                                          <p:val>
                                            <p:fltVal val="0"/>
                                          </p:val>
                                        </p:tav>
                                        <p:tav tm="100000">
                                          <p:val>
                                            <p:fltVal val="1"/>
                                          </p:val>
                                        </p:tav>
                                      </p:tavLst>
                                    </p:anim>
                                    <p:anim calcmode="lin" valueType="num">
                                      <p:cBhvr>
                                        <p:cTn id="16" dur="2000" fill="hold"/>
                                        <p:tgtEl>
                                          <p:spTgt spid="8">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87C9ED94-E053-4F9A-9390-92DAB821964A}"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3983831" y="6480507"/>
            <a:ext cx="4224337"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2</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2" name="Image 1"/>
          <p:cNvPicPr>
            <a:picLocks noChangeAspect="1"/>
          </p:cNvPicPr>
          <p:nvPr/>
        </p:nvPicPr>
        <p:blipFill>
          <a:blip r:embed="rId3"/>
          <a:stretch>
            <a:fillRect/>
          </a:stretch>
        </p:blipFill>
        <p:spPr>
          <a:xfrm>
            <a:off x="2157413" y="605108"/>
            <a:ext cx="7972425" cy="5716078"/>
          </a:xfrm>
          <a:prstGeom prst="roundRect">
            <a:avLst>
              <a:gd name="adj" fmla="val 4167"/>
            </a:avLst>
          </a:prstGeom>
          <a:solidFill>
            <a:srgbClr val="FFFFFF"/>
          </a:solidFill>
          <a:ln w="76200" cap="sq">
            <a:solidFill>
              <a:srgbClr val="92D05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658466854"/>
      </p:ext>
    </p:extLst>
  </p:cSld>
  <p:clrMapOvr>
    <a:masterClrMapping/>
  </p:clrMapOvr>
  <mc:AlternateContent xmlns:mc="http://schemas.openxmlformats.org/markup-compatibility/2006">
    <mc:Choice xmlns:p14="http://schemas.microsoft.com/office/powerpoint/2010/main" Requires="p14">
      <p:transition spd="slow" p14:dur="3250" advTm="13000">
        <p14:warp/>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231EBAFB-70FA-42FF-8DB2-267C285B40C9}"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3948112" y="6480508"/>
            <a:ext cx="4295775"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3</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2" name="Rectangle 1"/>
          <p:cNvSpPr/>
          <p:nvPr/>
        </p:nvSpPr>
        <p:spPr>
          <a:xfrm>
            <a:off x="650081" y="889843"/>
            <a:ext cx="10891837" cy="5078313"/>
          </a:xfrm>
          <a:prstGeom prst="rect">
            <a:avLst/>
          </a:prstGeom>
          <a:ln w="76200">
            <a:solidFill>
              <a:srgbClr val="FFC000"/>
            </a:solidFill>
          </a:ln>
        </p:spPr>
        <p:txBody>
          <a:bodyPr wrap="square">
            <a:spAutoFit/>
          </a:bodyPr>
          <a:lstStyle/>
          <a:p>
            <a:r>
              <a:rPr lang="fr-FR" sz="3600" dirty="0">
                <a:ln>
                  <a:solidFill>
                    <a:srgbClr val="FF0000"/>
                  </a:solidFill>
                </a:ln>
                <a:solidFill>
                  <a:schemeClr val="accent6">
                    <a:lumMod val="50000"/>
                  </a:schemeClr>
                </a:solidFill>
                <a:effectLst>
                  <a:glow rad="228600">
                    <a:schemeClr val="accent4">
                      <a:satMod val="175000"/>
                      <a:alpha val="40000"/>
                    </a:schemeClr>
                  </a:glow>
                </a:effectLst>
              </a:rPr>
              <a:t>Dixmude (en néerlandais </a:t>
            </a:r>
            <a:r>
              <a:rPr lang="fr-FR" sz="3600" dirty="0" err="1">
                <a:ln>
                  <a:solidFill>
                    <a:srgbClr val="FF0000"/>
                  </a:solidFill>
                </a:ln>
                <a:solidFill>
                  <a:schemeClr val="accent6">
                    <a:lumMod val="50000"/>
                  </a:schemeClr>
                </a:solidFill>
                <a:effectLst>
                  <a:glow rad="228600">
                    <a:schemeClr val="accent4">
                      <a:satMod val="175000"/>
                      <a:alpha val="40000"/>
                    </a:schemeClr>
                  </a:glow>
                </a:effectLst>
              </a:rPr>
              <a:t>Diksmuide</a:t>
            </a:r>
            <a:r>
              <a:rPr lang="fr-FR" sz="3600" dirty="0">
                <a:ln>
                  <a:solidFill>
                    <a:srgbClr val="FF0000"/>
                  </a:solidFill>
                </a:ln>
                <a:solidFill>
                  <a:schemeClr val="accent6">
                    <a:lumMod val="50000"/>
                  </a:schemeClr>
                </a:solidFill>
                <a:effectLst>
                  <a:glow rad="228600">
                    <a:schemeClr val="accent4">
                      <a:satMod val="175000"/>
                      <a:alpha val="40000"/>
                    </a:schemeClr>
                  </a:glow>
                </a:effectLst>
              </a:rPr>
              <a:t>) est une ville néerlandophone de Belgique située en Région flamande, chef-lieu d'arrondissement en province de Flandre-Occidentale. Elle compte environ 17 000 habitants.</a:t>
            </a:r>
          </a:p>
          <a:p>
            <a:endParaRPr lang="fr-FR" sz="3600" dirty="0">
              <a:ln>
                <a:solidFill>
                  <a:srgbClr val="FF0000"/>
                </a:solidFill>
              </a:ln>
              <a:solidFill>
                <a:schemeClr val="accent6">
                  <a:lumMod val="50000"/>
                </a:schemeClr>
              </a:solidFill>
              <a:effectLst>
                <a:glow rad="228600">
                  <a:schemeClr val="accent4">
                    <a:satMod val="175000"/>
                    <a:alpha val="40000"/>
                  </a:schemeClr>
                </a:glow>
              </a:effectLst>
            </a:endParaRPr>
          </a:p>
          <a:p>
            <a:r>
              <a:rPr lang="fr-FR" sz="3600" dirty="0">
                <a:ln>
                  <a:solidFill>
                    <a:srgbClr val="FF0000"/>
                  </a:solidFill>
                </a:ln>
                <a:solidFill>
                  <a:schemeClr val="accent6">
                    <a:lumMod val="50000"/>
                  </a:schemeClr>
                </a:solidFill>
                <a:effectLst>
                  <a:glow rad="228600">
                    <a:schemeClr val="accent4">
                      <a:satMod val="175000"/>
                      <a:alpha val="40000"/>
                    </a:schemeClr>
                  </a:glow>
                </a:effectLst>
              </a:rPr>
              <a:t>Elle est située sur l'Yser et a été l'objet d'affrontements sanglants lors de la bataille du front de l'Yser en 1914 lors de la Première Guerre mondiale. Elle a subi de graves dommages et a dû être entièrement reconstruite. </a:t>
            </a:r>
          </a:p>
        </p:txBody>
      </p:sp>
    </p:spTree>
    <p:extLst>
      <p:ext uri="{BB962C8B-B14F-4D97-AF65-F5344CB8AC3E}">
        <p14:creationId xmlns:p14="http://schemas.microsoft.com/office/powerpoint/2010/main" val="2920296658"/>
      </p:ext>
    </p:extLst>
  </p:cSld>
  <p:clrMapOvr>
    <a:masterClrMapping/>
  </p:clrMapOvr>
  <mc:AlternateContent xmlns:mc="http://schemas.openxmlformats.org/markup-compatibility/2006">
    <mc:Choice xmlns:p14="http://schemas.microsoft.com/office/powerpoint/2010/main" Requires="p14">
      <p:transition spd="slow" p14:dur="3250" advTm="13000">
        <p14:warp/>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2">
                                            <p:txEl>
                                              <p:pRg st="0" end="0"/>
                                            </p:txEl>
                                          </p:spTgt>
                                        </p:tgtEl>
                                        <p:attrNameLst>
                                          <p:attrName>style.visibility</p:attrName>
                                        </p:attrNameLst>
                                      </p:cBhvr>
                                      <p:to>
                                        <p:strVal val="visible"/>
                                      </p:to>
                                    </p:set>
                                    <p:anim calcmode="lin" valueType="num">
                                      <p:cBhvr>
                                        <p:cTn id="14"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41"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calcmode="lin" valueType="num">
                                      <p:cBhvr>
                                        <p:cTn id="23" dur="500" fill="hold"/>
                                        <p:tgtEl>
                                          <p:spTgt spid="2">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2">
                                            <p:txEl>
                                              <p:pRg st="2" end="2"/>
                                            </p:txEl>
                                          </p:spTgt>
                                        </p:tgtEl>
                                        <p:attrNameLst>
                                          <p:attrName>ppt_y</p:attrName>
                                        </p:attrNameLst>
                                      </p:cBhvr>
                                      <p:tavLst>
                                        <p:tav tm="0">
                                          <p:val>
                                            <p:strVal val="#ppt_y"/>
                                          </p:val>
                                        </p:tav>
                                        <p:tav tm="100000">
                                          <p:val>
                                            <p:strVal val="#ppt_y"/>
                                          </p:val>
                                        </p:tav>
                                      </p:tavLst>
                                    </p:anim>
                                    <p:anim calcmode="lin" valueType="num">
                                      <p:cBhvr>
                                        <p:cTn id="25" dur="500" fill="hold"/>
                                        <p:tgtEl>
                                          <p:spTgt spid="2">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2">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F872A929-54E6-4F58-8DF6-F9784C627B8A}"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599" y="6492875"/>
            <a:ext cx="4162425"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4</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t="1" r="11478" b="-28"/>
          <a:stretch/>
        </p:blipFill>
        <p:spPr>
          <a:xfrm>
            <a:off x="1059024" y="583163"/>
            <a:ext cx="10073952" cy="5691674"/>
          </a:xfrm>
          <a:prstGeom prst="roundRect">
            <a:avLst>
              <a:gd name="adj" fmla="val 4167"/>
            </a:avLst>
          </a:prstGeom>
          <a:solidFill>
            <a:srgbClr val="FFFFFF"/>
          </a:solidFill>
          <a:ln w="76200" cap="sq">
            <a:solidFill>
              <a:srgbClr val="FFC0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3843499052"/>
      </p:ext>
    </p:extLst>
  </p:cSld>
  <p:clrMapOvr>
    <a:masterClrMapping/>
  </p:clrMapOvr>
  <mc:AlternateContent xmlns:mc="http://schemas.openxmlformats.org/markup-compatibility/2006">
    <mc:Choice xmlns:p14="http://schemas.microsoft.com/office/powerpoint/2010/main" Requires="p14">
      <p:transition spd="slow" p14:dur="3250" advTm="13000">
        <p14:warp/>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8789AFDD-E3FF-49C3-BDAB-9C7B87C59AD6}"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599" y="6492875"/>
            <a:ext cx="4162425"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5</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2" name="Rectangle 1"/>
          <p:cNvSpPr/>
          <p:nvPr/>
        </p:nvSpPr>
        <p:spPr>
          <a:xfrm>
            <a:off x="422695" y="355754"/>
            <a:ext cx="11394232" cy="6124754"/>
          </a:xfrm>
          <a:prstGeom prst="rect">
            <a:avLst/>
          </a:prstGeom>
          <a:ln w="76200">
            <a:solidFill>
              <a:srgbClr val="FFC000"/>
            </a:solidFill>
          </a:ln>
        </p:spPr>
        <p:txBody>
          <a:bodyPr wrap="square">
            <a:spAutoFit/>
          </a:bodyPr>
          <a:lstStyle/>
          <a:p>
            <a:r>
              <a:rPr lang="fr-FR" sz="2800" b="1" dirty="0">
                <a:solidFill>
                  <a:srgbClr val="FF0000"/>
                </a:solidFill>
                <a:effectLst>
                  <a:glow rad="228600">
                    <a:schemeClr val="accent4">
                      <a:satMod val="175000"/>
                      <a:alpha val="40000"/>
                    </a:schemeClr>
                  </a:glow>
                </a:effectLst>
              </a:rPr>
              <a:t>Au début de la Première Guerre mondiale, les troupes allemandes traversent la frontière belge près d'Arlon, et traversent rapidement le pays dans le but de capturer les ports français de Calais et Dunkerque. Lorsque l'armée allemande arrive aux environs de Dixmude en octobre 1914, les Belges ont inondé la région en ouvrant les écluses de l'Yser. Le fleuve devient une ligne de front. La ville est attaquée une première fois le 16 octobre 1914, ce qui marque le début de la bataille de l'Yser. Le colonel Alphonse Jacques dirige les troupes qui retardent les Allemands (bien supérieurs en nombre) dans la course à la mer. Ultérieurement ce militaire est anobli, Baron Alphonse Jacques de Dixmude. La brigade de fusiliers marins de l'amiral français Ronarc'h et ses 6 500 Bretons âgés d'à peine 17 ans participent également jusqu'à la fin du mois d'octobre 1914 à cette défense héroïque de Dixmude. La moitié de la jeune troupe française périt dans les combats2. </a:t>
            </a:r>
          </a:p>
        </p:txBody>
      </p:sp>
    </p:spTree>
    <p:extLst>
      <p:ext uri="{BB962C8B-B14F-4D97-AF65-F5344CB8AC3E}">
        <p14:creationId xmlns:p14="http://schemas.microsoft.com/office/powerpoint/2010/main" val="1650751363"/>
      </p:ext>
    </p:extLst>
  </p:cSld>
  <p:clrMapOvr>
    <a:masterClrMapping/>
  </p:clrMapOvr>
  <mc:AlternateContent xmlns:mc="http://schemas.openxmlformats.org/markup-compatibility/2006">
    <mc:Choice xmlns:p14="http://schemas.microsoft.com/office/powerpoint/2010/main" Requires="p14">
      <p:transition spd="slow" p14:dur="3250" advTm="13000">
        <p14:warp/>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2">
                                            <p:txEl>
                                              <p:pRg st="0" end="0"/>
                                            </p:txEl>
                                          </p:spTgt>
                                        </p:tgtEl>
                                        <p:attrNameLst>
                                          <p:attrName>style.visibility</p:attrName>
                                        </p:attrNameLst>
                                      </p:cBhvr>
                                      <p:to>
                                        <p:strVal val="visible"/>
                                      </p:to>
                                    </p:set>
                                    <p:anim calcmode="lin" valueType="num">
                                      <p:cBhvr>
                                        <p:cTn id="14"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D4A1AE1C-2D2C-4E79-A106-1CC00C536888}"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599" y="6492875"/>
            <a:ext cx="4176713"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6</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2" name="Image 1"/>
          <p:cNvPicPr>
            <a:picLocks noChangeAspect="1"/>
          </p:cNvPicPr>
          <p:nvPr/>
        </p:nvPicPr>
        <p:blipFill>
          <a:blip r:embed="rId3"/>
          <a:stretch>
            <a:fillRect/>
          </a:stretch>
        </p:blipFill>
        <p:spPr>
          <a:xfrm>
            <a:off x="1810140" y="576954"/>
            <a:ext cx="8555380" cy="5693217"/>
          </a:xfrm>
          <a:prstGeom prst="roundRect">
            <a:avLst>
              <a:gd name="adj" fmla="val 4167"/>
            </a:avLst>
          </a:prstGeom>
          <a:solidFill>
            <a:srgbClr val="FFFFFF"/>
          </a:solidFill>
          <a:ln w="76200" cap="sq">
            <a:solidFill>
              <a:srgbClr val="FFC0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2956723070"/>
      </p:ext>
    </p:extLst>
  </p:cSld>
  <p:clrMapOvr>
    <a:masterClrMapping/>
  </p:clrMapOvr>
  <mc:AlternateContent xmlns:mc="http://schemas.openxmlformats.org/markup-compatibility/2006">
    <mc:Choice xmlns:p14="http://schemas.microsoft.com/office/powerpoint/2010/main" Requires="p14">
      <p:transition spd="slow" p14:dur="3250" advTm="13000">
        <p14:warp/>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7FFC0CE3-7008-4594-9869-6BF335417DC7}"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910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7</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2" name="Rectangle 1"/>
          <p:cNvSpPr/>
          <p:nvPr/>
        </p:nvSpPr>
        <p:spPr>
          <a:xfrm>
            <a:off x="876300" y="1012954"/>
            <a:ext cx="10515600" cy="4832092"/>
          </a:xfrm>
          <a:prstGeom prst="rect">
            <a:avLst/>
          </a:prstGeom>
          <a:ln w="76200">
            <a:solidFill>
              <a:srgbClr val="FFC000"/>
            </a:solidFill>
          </a:ln>
        </p:spPr>
        <p:txBody>
          <a:bodyPr wrap="square">
            <a:spAutoFit/>
          </a:bodyPr>
          <a:lstStyle/>
          <a:p>
            <a:r>
              <a:rPr lang="fr-FR" sz="4400" b="1" dirty="0">
                <a:solidFill>
                  <a:srgbClr val="C00000"/>
                </a:solidFill>
                <a:effectLst>
                  <a:glow rad="228600">
                    <a:schemeClr val="accent4">
                      <a:satMod val="175000"/>
                      <a:alpha val="40000"/>
                    </a:schemeClr>
                  </a:glow>
                </a:effectLst>
              </a:rPr>
              <a:t>Le drapeau avec le Lion flamand placé au sommet de la Tour de l'Yser a fait place au drapeau du Musée de l'Yser à Dixmude, en Flandre occidentale</a:t>
            </a:r>
            <a:r>
              <a:rPr lang="fr-FR" sz="4400" b="1" dirty="0" smtClean="0">
                <a:solidFill>
                  <a:srgbClr val="C00000"/>
                </a:solidFill>
                <a:effectLst>
                  <a:glow rad="228600">
                    <a:schemeClr val="accent4">
                      <a:satMod val="175000"/>
                      <a:alpha val="40000"/>
                    </a:schemeClr>
                  </a:glow>
                </a:effectLst>
              </a:rPr>
              <a:t>. des </a:t>
            </a:r>
            <a:r>
              <a:rPr lang="fr-FR" sz="4400" b="1" dirty="0">
                <a:solidFill>
                  <a:srgbClr val="C00000"/>
                </a:solidFill>
                <a:effectLst>
                  <a:glow rad="228600">
                    <a:schemeClr val="accent4">
                      <a:satMod val="175000"/>
                      <a:alpha val="40000"/>
                    </a:schemeClr>
                  </a:glow>
                </a:effectLst>
              </a:rPr>
              <a:t>internautes ont créé le groupe "De </a:t>
            </a:r>
            <a:r>
              <a:rPr lang="fr-FR" sz="4400" b="1" dirty="0" err="1">
                <a:solidFill>
                  <a:srgbClr val="C00000"/>
                </a:solidFill>
                <a:effectLst>
                  <a:glow rad="228600">
                    <a:schemeClr val="accent4">
                      <a:satMod val="175000"/>
                      <a:alpha val="40000"/>
                    </a:schemeClr>
                  </a:glow>
                </a:effectLst>
              </a:rPr>
              <a:t>Leeuw</a:t>
            </a:r>
            <a:r>
              <a:rPr lang="fr-FR" sz="4400" b="1" dirty="0">
                <a:solidFill>
                  <a:srgbClr val="C00000"/>
                </a:solidFill>
                <a:effectLst>
                  <a:glow rad="228600">
                    <a:schemeClr val="accent4">
                      <a:satMod val="175000"/>
                      <a:alpha val="40000"/>
                    </a:schemeClr>
                  </a:glow>
                </a:effectLst>
              </a:rPr>
              <a:t> </a:t>
            </a:r>
            <a:r>
              <a:rPr lang="fr-FR" sz="4400" b="1" dirty="0" err="1">
                <a:solidFill>
                  <a:srgbClr val="C00000"/>
                </a:solidFill>
                <a:effectLst>
                  <a:glow rad="228600">
                    <a:schemeClr val="accent4">
                      <a:satMod val="175000"/>
                      <a:alpha val="40000"/>
                    </a:schemeClr>
                  </a:glow>
                </a:effectLst>
              </a:rPr>
              <a:t>moet</a:t>
            </a:r>
            <a:r>
              <a:rPr lang="fr-FR" sz="4400" b="1" dirty="0">
                <a:solidFill>
                  <a:srgbClr val="C00000"/>
                </a:solidFill>
                <a:effectLst>
                  <a:glow rad="228600">
                    <a:schemeClr val="accent4">
                      <a:satMod val="175000"/>
                      <a:alpha val="40000"/>
                    </a:schemeClr>
                  </a:glow>
                </a:effectLst>
              </a:rPr>
              <a:t> op de </a:t>
            </a:r>
            <a:r>
              <a:rPr lang="fr-FR" sz="4400" b="1" dirty="0" err="1">
                <a:solidFill>
                  <a:srgbClr val="C00000"/>
                </a:solidFill>
                <a:effectLst>
                  <a:glow rad="228600">
                    <a:schemeClr val="accent4">
                      <a:satMod val="175000"/>
                      <a:alpha val="40000"/>
                    </a:schemeClr>
                  </a:glow>
                </a:effectLst>
              </a:rPr>
              <a:t>toren</a:t>
            </a:r>
            <a:r>
              <a:rPr lang="fr-FR" sz="4400" b="1" dirty="0">
                <a:solidFill>
                  <a:srgbClr val="C00000"/>
                </a:solidFill>
                <a:effectLst>
                  <a:glow rad="228600">
                    <a:schemeClr val="accent4">
                      <a:satMod val="175000"/>
                      <a:alpha val="40000"/>
                    </a:schemeClr>
                  </a:glow>
                </a:effectLst>
              </a:rPr>
              <a:t>", réclamant le maintien du Lion flamand au sommet de la Tour de l'Yser. </a:t>
            </a:r>
          </a:p>
        </p:txBody>
      </p:sp>
    </p:spTree>
    <p:extLst>
      <p:ext uri="{BB962C8B-B14F-4D97-AF65-F5344CB8AC3E}">
        <p14:creationId xmlns:p14="http://schemas.microsoft.com/office/powerpoint/2010/main" val="3499424595"/>
      </p:ext>
    </p:extLst>
  </p:cSld>
  <p:clrMapOvr>
    <a:masterClrMapping/>
  </p:clrMapOvr>
  <mc:AlternateContent xmlns:mc="http://schemas.openxmlformats.org/markup-compatibility/2006">
    <mc:Choice xmlns:p14="http://schemas.microsoft.com/office/powerpoint/2010/main" Requires="p14">
      <p:transition spd="slow" p14:dur="3250" advTm="13000">
        <p14:warp/>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2">
                                            <p:txEl>
                                              <p:pRg st="0" end="0"/>
                                            </p:txEl>
                                          </p:spTgt>
                                        </p:tgtEl>
                                        <p:attrNameLst>
                                          <p:attrName>style.visibility</p:attrName>
                                        </p:attrNameLst>
                                      </p:cBhvr>
                                      <p:to>
                                        <p:strVal val="visible"/>
                                      </p:to>
                                    </p:set>
                                    <p:anim calcmode="lin" valueType="num">
                                      <p:cBhvr>
                                        <p:cTn id="14"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0B596F83-3EF4-4FDC-B1EA-890E1A83E248}"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599" y="6492875"/>
            <a:ext cx="4162425"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8</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2" name="Image 1"/>
          <p:cNvPicPr>
            <a:picLocks noChangeAspect="1"/>
          </p:cNvPicPr>
          <p:nvPr/>
        </p:nvPicPr>
        <p:blipFill>
          <a:blip r:embed="rId3"/>
          <a:stretch>
            <a:fillRect/>
          </a:stretch>
        </p:blipFill>
        <p:spPr>
          <a:xfrm>
            <a:off x="1810140" y="576954"/>
            <a:ext cx="8555380" cy="5693217"/>
          </a:xfrm>
          <a:prstGeom prst="roundRect">
            <a:avLst>
              <a:gd name="adj" fmla="val 4167"/>
            </a:avLst>
          </a:prstGeom>
          <a:solidFill>
            <a:srgbClr val="FFFFFF"/>
          </a:solidFill>
          <a:ln w="76200" cap="sq">
            <a:solidFill>
              <a:srgbClr val="FFC0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2781444015"/>
      </p:ext>
    </p:extLst>
  </p:cSld>
  <p:clrMapOvr>
    <a:masterClrMapping/>
  </p:clrMapOvr>
  <mc:AlternateContent xmlns:mc="http://schemas.openxmlformats.org/markup-compatibility/2006">
    <mc:Choice xmlns:p14="http://schemas.microsoft.com/office/powerpoint/2010/main" Requires="p14">
      <p:transition spd="slow" p14:dur="3250" advTm="13000">
        <p14:warp/>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835EC6F1-154D-453C-B253-2DFF63E2AB7C}"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9</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2" name="Rectangle 1"/>
          <p:cNvSpPr/>
          <p:nvPr/>
        </p:nvSpPr>
        <p:spPr>
          <a:xfrm>
            <a:off x="525624" y="286844"/>
            <a:ext cx="11140751" cy="6001643"/>
          </a:xfrm>
          <a:prstGeom prst="rect">
            <a:avLst/>
          </a:prstGeom>
          <a:ln w="76200">
            <a:solidFill>
              <a:srgbClr val="FFC000"/>
            </a:solidFill>
          </a:ln>
          <a:effectLst/>
        </p:spPr>
        <p:txBody>
          <a:bodyPr wrap="square">
            <a:spAutoFit/>
          </a:bodyPr>
          <a:lstStyle/>
          <a:p>
            <a:r>
              <a:rPr lang="fr-FR" sz="2800" b="1" dirty="0">
                <a:solidFill>
                  <a:srgbClr val="C00000"/>
                </a:solidFill>
              </a:rPr>
              <a:t> </a:t>
            </a:r>
            <a:r>
              <a:rPr lang="fr-FR" sz="3200" b="1" dirty="0">
                <a:solidFill>
                  <a:srgbClr val="C00000"/>
                </a:solidFill>
                <a:effectLst>
                  <a:glow rad="228600">
                    <a:schemeClr val="accent4">
                      <a:satMod val="175000"/>
                      <a:alpha val="40000"/>
                    </a:schemeClr>
                  </a:glow>
                </a:effectLst>
              </a:rPr>
              <a:t>En mars, le nouveau Musée de l'Yser a ouvert ses portes dans le monument de la Paix. Le musée qui s'articule sur 22 étages, propose de partir à la découverte "de la Guerre, de la Paix, et de l'Émancipation flamande" qui a pris de l'ampleur pendant la 'Grande Guerre'. </a:t>
            </a:r>
            <a:endParaRPr lang="fr-FR" sz="3200" b="1" dirty="0">
              <a:solidFill>
                <a:srgbClr val="C00000"/>
              </a:solidFill>
            </a:endParaRPr>
          </a:p>
          <a:p>
            <a:r>
              <a:rPr lang="fr-FR" sz="3200" b="1" dirty="0">
                <a:solidFill>
                  <a:srgbClr val="C00000"/>
                </a:solidFill>
                <a:effectLst>
                  <a:glow rad="228600">
                    <a:schemeClr val="accent4">
                      <a:satMod val="175000"/>
                      <a:alpha val="40000"/>
                    </a:schemeClr>
                  </a:glow>
                </a:effectLst>
              </a:rPr>
              <a:t>Le Tour de l'Yser est un symbole de la lutte flamande. Depuis l'inauguration en 1930 de la Tour de l'Yser en hommage aux soldats flamands tombés pendant la Première Guerre mondiale, un Lion flamand flottait au sommet de la tour. Le drapeau été remplacé par un autre, celui du musée. Pour le secrétaire Dirk </a:t>
            </a:r>
            <a:r>
              <a:rPr lang="fr-FR" sz="3200" b="1" dirty="0" err="1">
                <a:solidFill>
                  <a:srgbClr val="C00000"/>
                </a:solidFill>
                <a:effectLst>
                  <a:glow rad="228600">
                    <a:schemeClr val="accent4">
                      <a:satMod val="175000"/>
                      <a:alpha val="40000"/>
                    </a:schemeClr>
                  </a:glow>
                </a:effectLst>
              </a:rPr>
              <a:t>Demeurie</a:t>
            </a:r>
            <a:r>
              <a:rPr lang="fr-FR" sz="3200" b="1" dirty="0">
                <a:solidFill>
                  <a:srgbClr val="C00000"/>
                </a:solidFill>
                <a:effectLst>
                  <a:glow rad="228600">
                    <a:schemeClr val="accent4">
                      <a:satMod val="175000"/>
                      <a:alpha val="40000"/>
                    </a:schemeClr>
                  </a:glow>
                </a:effectLst>
              </a:rPr>
              <a:t>, il est important de signaler de la sorte qu'un musée est aménagé dans cette tour haute de 84 mètres.</a:t>
            </a:r>
          </a:p>
        </p:txBody>
      </p:sp>
    </p:spTree>
    <p:extLst>
      <p:ext uri="{BB962C8B-B14F-4D97-AF65-F5344CB8AC3E}">
        <p14:creationId xmlns:p14="http://schemas.microsoft.com/office/powerpoint/2010/main" val="1300328766"/>
      </p:ext>
    </p:extLst>
  </p:cSld>
  <p:clrMapOvr>
    <a:masterClrMapping/>
  </p:clrMapOvr>
  <mc:AlternateContent xmlns:mc="http://schemas.openxmlformats.org/markup-compatibility/2006">
    <mc:Choice xmlns:p14="http://schemas.microsoft.com/office/powerpoint/2010/main" Requires="p14">
      <p:transition spd="slow" p14:dur="3250" advTm="13000">
        <p14:warp/>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2">
                                            <p:txEl>
                                              <p:pRg st="0" end="0"/>
                                            </p:txEl>
                                          </p:spTgt>
                                        </p:tgtEl>
                                        <p:attrNameLst>
                                          <p:attrName>style.visibility</p:attrName>
                                        </p:attrNameLst>
                                      </p:cBhvr>
                                      <p:to>
                                        <p:strVal val="visible"/>
                                      </p:to>
                                    </p:set>
                                    <p:anim calcmode="lin" valueType="num">
                                      <p:cBhvr>
                                        <p:cTn id="14"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41"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calcmode="lin" valueType="num">
                                      <p:cBhvr>
                                        <p:cTn id="23" dur="500" fill="hold"/>
                                        <p:tgtEl>
                                          <p:spTgt spid="2">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2">
                                            <p:txEl>
                                              <p:pRg st="1" end="1"/>
                                            </p:txEl>
                                          </p:spTgt>
                                        </p:tgtEl>
                                        <p:attrNameLst>
                                          <p:attrName>ppt_y</p:attrName>
                                        </p:attrNameLst>
                                      </p:cBhvr>
                                      <p:tavLst>
                                        <p:tav tm="0">
                                          <p:val>
                                            <p:strVal val="#ppt_y"/>
                                          </p:val>
                                        </p:tav>
                                        <p:tav tm="100000">
                                          <p:val>
                                            <p:strVal val="#ppt_y"/>
                                          </p:val>
                                        </p:tav>
                                      </p:tavLst>
                                    </p:anim>
                                    <p:anim calcmode="lin" valueType="num">
                                      <p:cBhvr>
                                        <p:cTn id="25" dur="500" fill="hold"/>
                                        <p:tgtEl>
                                          <p:spTgt spid="2">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2">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9A10CCE1-FD80-423A-88C6-53C8366B6760}"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599" y="6492875"/>
            <a:ext cx="4176713"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10</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680218" y="685800"/>
            <a:ext cx="6831563" cy="5486400"/>
          </a:xfrm>
          <a:prstGeom prst="roundRect">
            <a:avLst>
              <a:gd name="adj" fmla="val 4167"/>
            </a:avLst>
          </a:prstGeom>
          <a:solidFill>
            <a:srgbClr val="FFFFFF"/>
          </a:solidFill>
          <a:ln w="76200" cap="sq">
            <a:solidFill>
              <a:srgbClr val="FFC0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2787922073"/>
      </p:ext>
    </p:extLst>
  </p:cSld>
  <p:clrMapOvr>
    <a:masterClrMapping/>
  </p:clrMapOvr>
  <mc:AlternateContent xmlns:mc="http://schemas.openxmlformats.org/markup-compatibility/2006">
    <mc:Choice xmlns:p14="http://schemas.microsoft.com/office/powerpoint/2010/main" Requires="p14">
      <p:transition spd="slow" p14:dur="3250" advTm="13000">
        <p14:warp/>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F8CBC9AD-0CC3-469C-B960-FB4D0621C6CA}"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599" y="6492875"/>
            <a:ext cx="4219575"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11</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2" name="Rectangle 1"/>
          <p:cNvSpPr/>
          <p:nvPr/>
        </p:nvSpPr>
        <p:spPr>
          <a:xfrm>
            <a:off x="1693333" y="889843"/>
            <a:ext cx="8805333" cy="5078313"/>
          </a:xfrm>
          <a:prstGeom prst="rect">
            <a:avLst/>
          </a:prstGeom>
          <a:ln w="76200">
            <a:solidFill>
              <a:srgbClr val="FFC000"/>
            </a:solidFill>
          </a:ln>
        </p:spPr>
        <p:txBody>
          <a:bodyPr wrap="square">
            <a:spAutoFit/>
          </a:bodyPr>
          <a:lstStyle/>
          <a:p>
            <a:r>
              <a:rPr lang="fr-FR" sz="3600" b="1" dirty="0">
                <a:solidFill>
                  <a:srgbClr val="C00000"/>
                </a:solidFill>
                <a:effectLst>
                  <a:glow rad="228600">
                    <a:schemeClr val="accent4">
                      <a:satMod val="175000"/>
                      <a:alpha val="40000"/>
                    </a:schemeClr>
                  </a:glow>
                </a:effectLst>
              </a:rPr>
              <a:t>La Seconde Guerre </a:t>
            </a:r>
            <a:r>
              <a:rPr lang="fr-FR" sz="3600" b="1" dirty="0" smtClean="0">
                <a:solidFill>
                  <a:srgbClr val="C00000"/>
                </a:solidFill>
                <a:effectLst>
                  <a:glow rad="228600">
                    <a:schemeClr val="accent4">
                      <a:satMod val="175000"/>
                      <a:alpha val="40000"/>
                    </a:schemeClr>
                  </a:glow>
                </a:effectLst>
              </a:rPr>
              <a:t>mondiale</a:t>
            </a:r>
          </a:p>
          <a:p>
            <a:endParaRPr lang="fr-FR" sz="3600" b="1" dirty="0">
              <a:solidFill>
                <a:srgbClr val="C00000"/>
              </a:solidFill>
              <a:effectLst>
                <a:glow rad="228600">
                  <a:schemeClr val="accent4">
                    <a:satMod val="175000"/>
                    <a:alpha val="40000"/>
                  </a:schemeClr>
                </a:glow>
              </a:effectLst>
            </a:endParaRPr>
          </a:p>
          <a:p>
            <a:r>
              <a:rPr lang="fr-FR" sz="3600" b="1" dirty="0">
                <a:solidFill>
                  <a:srgbClr val="C00000"/>
                </a:solidFill>
                <a:effectLst>
                  <a:glow rad="228600">
                    <a:schemeClr val="accent4">
                      <a:satMod val="175000"/>
                      <a:alpha val="40000"/>
                    </a:schemeClr>
                  </a:glow>
                </a:effectLst>
              </a:rPr>
              <a:t>En mai 1940 la ville de Dixmude subit de lourds bombardements. Des combats ont lieu le 28 et 29 mai, la défense de la ville est assurée par les Français du 241e RI (le bourg) et 270e RI (secteur </a:t>
            </a:r>
            <a:r>
              <a:rPr lang="fr-FR" sz="3600" b="1" dirty="0" err="1">
                <a:solidFill>
                  <a:srgbClr val="C00000"/>
                </a:solidFill>
                <a:effectLst>
                  <a:glow rad="228600">
                    <a:schemeClr val="accent4">
                      <a:satMod val="175000"/>
                      <a:alpha val="40000"/>
                    </a:schemeClr>
                  </a:glow>
                </a:effectLst>
              </a:rPr>
              <a:t>Pervyse</a:t>
            </a:r>
            <a:r>
              <a:rPr lang="fr-FR" sz="3600" b="1" dirty="0">
                <a:solidFill>
                  <a:srgbClr val="C00000"/>
                </a:solidFill>
                <a:effectLst>
                  <a:glow rad="228600">
                    <a:schemeClr val="accent4">
                      <a:satMod val="175000"/>
                      <a:alpha val="40000"/>
                    </a:schemeClr>
                  </a:glow>
                </a:effectLst>
              </a:rPr>
              <a:t>) ainsi qu'une compagnie motorisée anglaise. Les alliés font sauter les ponts et écluses. </a:t>
            </a:r>
          </a:p>
        </p:txBody>
      </p:sp>
    </p:spTree>
    <p:extLst>
      <p:ext uri="{BB962C8B-B14F-4D97-AF65-F5344CB8AC3E}">
        <p14:creationId xmlns:p14="http://schemas.microsoft.com/office/powerpoint/2010/main" val="958522215"/>
      </p:ext>
    </p:extLst>
  </p:cSld>
  <p:clrMapOvr>
    <a:masterClrMapping/>
  </p:clrMapOvr>
  <mc:AlternateContent xmlns:mc="http://schemas.openxmlformats.org/markup-compatibility/2006">
    <mc:Choice xmlns:p14="http://schemas.microsoft.com/office/powerpoint/2010/main" Requires="p14">
      <p:transition spd="slow" p14:dur="3250" advTm="13000">
        <p14:warp/>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2">
                                            <p:txEl>
                                              <p:pRg st="0" end="0"/>
                                            </p:txEl>
                                          </p:spTgt>
                                        </p:tgtEl>
                                        <p:attrNameLst>
                                          <p:attrName>style.visibility</p:attrName>
                                        </p:attrNameLst>
                                      </p:cBhvr>
                                      <p:to>
                                        <p:strVal val="visible"/>
                                      </p:to>
                                    </p:set>
                                    <p:anim calcmode="lin" valueType="num">
                                      <p:cBhvr>
                                        <p:cTn id="14"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41"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calcmode="lin" valueType="num">
                                      <p:cBhvr>
                                        <p:cTn id="23" dur="500" fill="hold"/>
                                        <p:tgtEl>
                                          <p:spTgt spid="2">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2">
                                            <p:txEl>
                                              <p:pRg st="2" end="2"/>
                                            </p:txEl>
                                          </p:spTgt>
                                        </p:tgtEl>
                                        <p:attrNameLst>
                                          <p:attrName>ppt_y</p:attrName>
                                        </p:attrNameLst>
                                      </p:cBhvr>
                                      <p:tavLst>
                                        <p:tav tm="0">
                                          <p:val>
                                            <p:strVal val="#ppt_y"/>
                                          </p:val>
                                        </p:tav>
                                        <p:tav tm="100000">
                                          <p:val>
                                            <p:strVal val="#ppt_y"/>
                                          </p:val>
                                        </p:tav>
                                      </p:tavLst>
                                    </p:anim>
                                    <p:anim calcmode="lin" valueType="num">
                                      <p:cBhvr>
                                        <p:cTn id="25" dur="500" fill="hold"/>
                                        <p:tgtEl>
                                          <p:spTgt spid="2">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2">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680C0E4A-9F23-40BE-97F0-B2AA04E132F9}"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3385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12</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034143" y="551789"/>
            <a:ext cx="10319657" cy="5754422"/>
          </a:xfrm>
          <a:prstGeom prst="roundRect">
            <a:avLst>
              <a:gd name="adj" fmla="val 4167"/>
            </a:avLst>
          </a:prstGeom>
          <a:solidFill>
            <a:srgbClr val="FFFFFF"/>
          </a:solidFill>
          <a:ln w="76200" cap="sq">
            <a:solidFill>
              <a:srgbClr val="FFC0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3579351829"/>
      </p:ext>
    </p:extLst>
  </p:cSld>
  <p:clrMapOvr>
    <a:masterClrMapping/>
  </p:clrMapOvr>
  <mc:AlternateContent xmlns:mc="http://schemas.openxmlformats.org/markup-compatibility/2006">
    <mc:Choice xmlns:p14="http://schemas.microsoft.com/office/powerpoint/2010/main" Requires="p14">
      <p:transition spd="slow" p14:dur="3250" advTm="13000">
        <p14:warp/>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646442BE-96D1-4E2F-930D-4788B300DC4E}"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599" y="6492875"/>
            <a:ext cx="4162425"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13</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2" name="Rectangle 1"/>
          <p:cNvSpPr/>
          <p:nvPr/>
        </p:nvSpPr>
        <p:spPr>
          <a:xfrm>
            <a:off x="1981201" y="1536174"/>
            <a:ext cx="7840134" cy="3785652"/>
          </a:xfrm>
          <a:prstGeom prst="rect">
            <a:avLst/>
          </a:prstGeom>
          <a:ln w="76200">
            <a:solidFill>
              <a:srgbClr val="FFC000"/>
            </a:solidFill>
          </a:ln>
        </p:spPr>
        <p:txBody>
          <a:bodyPr wrap="square">
            <a:spAutoFit/>
          </a:bodyPr>
          <a:lstStyle/>
          <a:p>
            <a:r>
              <a:rPr lang="fr-FR" sz="4000" b="1" dirty="0">
                <a:solidFill>
                  <a:srgbClr val="C00000"/>
                </a:solidFill>
                <a:effectLst>
                  <a:glow rad="228600">
                    <a:schemeClr val="accent4">
                      <a:satMod val="175000"/>
                      <a:alpha val="40000"/>
                    </a:schemeClr>
                  </a:glow>
                </a:effectLst>
              </a:rPr>
              <a:t>Le Lion flamand est, lui, redescendu, flottant désormais sur la Porte de la Paix, construite en 1950 avec les restes de l'ancienne Tour de l'Yser, détruite par un attentat en 1946.</a:t>
            </a:r>
          </a:p>
        </p:txBody>
      </p:sp>
    </p:spTree>
    <p:extLst>
      <p:ext uri="{BB962C8B-B14F-4D97-AF65-F5344CB8AC3E}">
        <p14:creationId xmlns:p14="http://schemas.microsoft.com/office/powerpoint/2010/main" val="3090386427"/>
      </p:ext>
    </p:extLst>
  </p:cSld>
  <p:clrMapOvr>
    <a:masterClrMapping/>
  </p:clrMapOvr>
  <mc:AlternateContent xmlns:mc="http://schemas.openxmlformats.org/markup-compatibility/2006">
    <mc:Choice xmlns:p14="http://schemas.microsoft.com/office/powerpoint/2010/main" Requires="p14">
      <p:transition spd="slow" p14:dur="3250" advTm="13000">
        <p14:warp/>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2">
                                            <p:txEl>
                                              <p:pRg st="0" end="0"/>
                                            </p:txEl>
                                          </p:spTgt>
                                        </p:tgtEl>
                                        <p:attrNameLst>
                                          <p:attrName>style.visibility</p:attrName>
                                        </p:attrNameLst>
                                      </p:cBhvr>
                                      <p:to>
                                        <p:strVal val="visible"/>
                                      </p:to>
                                    </p:set>
                                    <p:anim calcmode="lin" valueType="num">
                                      <p:cBhvr>
                                        <p:cTn id="14"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3AAA85A9-4F75-48FB-88C5-1226DFA28D35}"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24815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14</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7" name="Image 6"/>
          <p:cNvPicPr>
            <a:picLocks noChangeAspect="1"/>
          </p:cNvPicPr>
          <p:nvPr/>
        </p:nvPicPr>
        <p:blipFill>
          <a:blip r:embed="rId3"/>
          <a:stretch>
            <a:fillRect/>
          </a:stretch>
        </p:blipFill>
        <p:spPr>
          <a:xfrm>
            <a:off x="1794933" y="561622"/>
            <a:ext cx="8606367" cy="5737578"/>
          </a:xfrm>
          <a:prstGeom prst="roundRect">
            <a:avLst>
              <a:gd name="adj" fmla="val 4167"/>
            </a:avLst>
          </a:prstGeom>
          <a:solidFill>
            <a:srgbClr val="FFFFFF"/>
          </a:solidFill>
          <a:ln w="76200" cap="sq">
            <a:solidFill>
              <a:srgbClr val="FFC0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3592055334"/>
      </p:ext>
    </p:extLst>
  </p:cSld>
  <p:clrMapOvr>
    <a:masterClrMapping/>
  </p:clrMapOvr>
  <mc:AlternateContent xmlns:mc="http://schemas.openxmlformats.org/markup-compatibility/2006">
    <mc:Choice xmlns:p14="http://schemas.microsoft.com/office/powerpoint/2010/main" Requires="p14">
      <p:transition spd="slow" p14:dur="3250" advTm="13000">
        <p14:warp/>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02FD1FB8-82F8-44EC-B85D-8F1DBA595E6D}"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910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15</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t="5678" r="-440" b="9877"/>
          <a:stretch/>
        </p:blipFill>
        <p:spPr>
          <a:xfrm>
            <a:off x="3803118" y="533399"/>
            <a:ext cx="4585763" cy="5791201"/>
          </a:xfrm>
          <a:prstGeom prst="roundRect">
            <a:avLst>
              <a:gd name="adj" fmla="val 4167"/>
            </a:avLst>
          </a:prstGeom>
          <a:solidFill>
            <a:srgbClr val="FFFFFF"/>
          </a:solidFill>
          <a:ln w="76200" cap="sq">
            <a:solidFill>
              <a:srgbClr val="FFC0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3" name="Rectangle 2"/>
          <p:cNvSpPr/>
          <p:nvPr/>
        </p:nvSpPr>
        <p:spPr>
          <a:xfrm>
            <a:off x="1312523" y="1003068"/>
            <a:ext cx="10193496" cy="5016758"/>
          </a:xfrm>
          <a:prstGeom prst="rect">
            <a:avLst/>
          </a:prstGeom>
          <a:noFill/>
          <a:ln w="76200">
            <a:solidFill>
              <a:srgbClr val="FFC000"/>
            </a:solidFill>
          </a:ln>
        </p:spPr>
        <p:txBody>
          <a:bodyPr wrap="none" lIns="91440" tIns="45720" rIns="91440" bIns="45720">
            <a:spAutoFit/>
          </a:bodyPr>
          <a:lstStyle/>
          <a:p>
            <a:pPr algn="ctr"/>
            <a:r>
              <a:rPr lang="fr-FR" sz="8000" b="1" spc="50" dirty="0" smtClean="0">
                <a:ln w="0"/>
                <a:solidFill>
                  <a:srgbClr val="C00000"/>
                </a:solidFill>
                <a:effectLst>
                  <a:glow rad="228600">
                    <a:schemeClr val="accent4">
                      <a:satMod val="175000"/>
                      <a:alpha val="40000"/>
                    </a:schemeClr>
                  </a:glow>
                  <a:innerShdw blurRad="63500" dist="50800" dir="13500000">
                    <a:srgbClr val="000000">
                      <a:alpha val="50000"/>
                    </a:srgbClr>
                  </a:innerShdw>
                </a:effectLst>
              </a:rPr>
              <a:t>Et c’est partis pour</a:t>
            </a:r>
          </a:p>
          <a:p>
            <a:pPr algn="ctr"/>
            <a:r>
              <a:rPr lang="fr-FR" sz="8000" b="1" spc="50" dirty="0" smtClean="0">
                <a:ln w="0"/>
                <a:solidFill>
                  <a:srgbClr val="C00000"/>
                </a:solidFill>
                <a:effectLst>
                  <a:glow rad="228600">
                    <a:schemeClr val="accent4">
                      <a:satMod val="175000"/>
                      <a:alpha val="40000"/>
                    </a:schemeClr>
                  </a:glow>
                  <a:innerShdw blurRad="63500" dist="50800" dir="13500000">
                    <a:srgbClr val="000000">
                      <a:alpha val="50000"/>
                    </a:srgbClr>
                  </a:innerShdw>
                </a:effectLst>
              </a:rPr>
              <a:t> 40 étages de souvenirs</a:t>
            </a:r>
          </a:p>
          <a:p>
            <a:pPr algn="ctr"/>
            <a:r>
              <a:rPr lang="fr-FR" sz="8000" b="1" spc="50" dirty="0" smtClean="0">
                <a:ln w="0"/>
                <a:solidFill>
                  <a:srgbClr val="C00000"/>
                </a:solidFill>
                <a:effectLst>
                  <a:glow rad="228600">
                    <a:schemeClr val="accent4">
                      <a:satMod val="175000"/>
                      <a:alpha val="40000"/>
                    </a:schemeClr>
                  </a:glow>
                  <a:innerShdw blurRad="63500" dist="50800" dir="13500000">
                    <a:srgbClr val="000000">
                      <a:alpha val="50000"/>
                    </a:srgbClr>
                  </a:innerShdw>
                </a:effectLst>
              </a:rPr>
              <a:t> à visiter relatant</a:t>
            </a:r>
          </a:p>
          <a:p>
            <a:pPr algn="ctr"/>
            <a:r>
              <a:rPr lang="fr-FR" sz="8000" b="1" spc="50" dirty="0" smtClean="0">
                <a:ln w="0"/>
                <a:solidFill>
                  <a:srgbClr val="C00000"/>
                </a:solidFill>
                <a:effectLst>
                  <a:glow rad="228600">
                    <a:schemeClr val="accent4">
                      <a:satMod val="175000"/>
                      <a:alpha val="40000"/>
                    </a:schemeClr>
                  </a:glow>
                  <a:innerShdw blurRad="63500" dist="50800" dir="13500000">
                    <a:srgbClr val="000000">
                      <a:alpha val="50000"/>
                    </a:srgbClr>
                  </a:innerShdw>
                </a:effectLst>
              </a:rPr>
              <a:t> la guerre à </a:t>
            </a:r>
            <a:r>
              <a:rPr lang="fr-FR" sz="8000" b="1" spc="50" dirty="0">
                <a:ln w="0"/>
                <a:solidFill>
                  <a:srgbClr val="C00000"/>
                </a:solidFill>
                <a:effectLst>
                  <a:glow rad="228600">
                    <a:schemeClr val="accent4">
                      <a:satMod val="175000"/>
                      <a:alpha val="40000"/>
                    </a:schemeClr>
                  </a:glow>
                  <a:innerShdw blurRad="63500" dist="50800" dir="13500000">
                    <a:srgbClr val="000000">
                      <a:alpha val="50000"/>
                    </a:srgbClr>
                  </a:innerShdw>
                </a:effectLst>
              </a:rPr>
              <a:t>D</a:t>
            </a:r>
            <a:r>
              <a:rPr lang="fr-FR" sz="8000" b="1" spc="50" dirty="0" smtClean="0">
                <a:ln w="0"/>
                <a:solidFill>
                  <a:srgbClr val="C00000"/>
                </a:solidFill>
                <a:effectLst>
                  <a:glow rad="228600">
                    <a:schemeClr val="accent4">
                      <a:satMod val="175000"/>
                      <a:alpha val="40000"/>
                    </a:schemeClr>
                  </a:glow>
                  <a:innerShdw blurRad="63500" dist="50800" dir="13500000">
                    <a:srgbClr val="000000">
                      <a:alpha val="50000"/>
                    </a:srgbClr>
                  </a:innerShdw>
                </a:effectLst>
              </a:rPr>
              <a:t>ixmude</a:t>
            </a:r>
            <a:endParaRPr lang="fr-FR" sz="8000" b="1" cap="none" spc="50" dirty="0">
              <a:ln w="0"/>
              <a:solidFill>
                <a:srgbClr val="C00000"/>
              </a:solidFill>
              <a:effectLst>
                <a:glow rad="228600">
                  <a:schemeClr val="accent4">
                    <a:satMod val="175000"/>
                    <a:alpha val="40000"/>
                  </a:schemeClr>
                </a:glow>
                <a:innerShdw blurRad="63500" dist="50800" dir="13500000">
                  <a:srgbClr val="000000">
                    <a:alpha val="50000"/>
                  </a:srgbClr>
                </a:innerShdw>
              </a:effectLst>
            </a:endParaRPr>
          </a:p>
        </p:txBody>
      </p:sp>
    </p:spTree>
    <p:extLst>
      <p:ext uri="{BB962C8B-B14F-4D97-AF65-F5344CB8AC3E}">
        <p14:creationId xmlns:p14="http://schemas.microsoft.com/office/powerpoint/2010/main" val="4080703259"/>
      </p:ext>
    </p:extLst>
  </p:cSld>
  <p:clrMapOvr>
    <a:masterClrMapping/>
  </p:clrMapOvr>
  <mc:AlternateContent xmlns:mc="http://schemas.openxmlformats.org/markup-compatibility/2006">
    <mc:Choice xmlns:p14="http://schemas.microsoft.com/office/powerpoint/2010/main" Requires="p14">
      <p:transition spd="slow" p14:dur="3250" advTm="13000">
        <p14:warp/>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bg/>
                                          </p:spTgt>
                                        </p:tgtEl>
                                        <p:attrNameLst>
                                          <p:attrName>style.visibility</p:attrName>
                                        </p:attrNameLst>
                                      </p:cBhvr>
                                      <p:to>
                                        <p:strVal val="visible"/>
                                      </p:to>
                                    </p:set>
                                    <p:animEffect transition="in" filter="fade">
                                      <p:cBhvr>
                                        <p:cTn id="14" dur="2000"/>
                                        <p:tgtEl>
                                          <p:spTgt spid="3">
                                            <p:bg/>
                                          </p:spTgt>
                                        </p:tgtEl>
                                      </p:cBhvr>
                                    </p:animEffect>
                                    <p:anim calcmode="lin" valueType="num">
                                      <p:cBhvr>
                                        <p:cTn id="15" dur="2000" fill="hold"/>
                                        <p:tgtEl>
                                          <p:spTgt spid="3">
                                            <p:bg/>
                                          </p:spTgt>
                                        </p:tgtEl>
                                        <p:attrNameLst>
                                          <p:attrName>ppt_w</p:attrName>
                                        </p:attrNameLst>
                                      </p:cBhvr>
                                      <p:tavLst>
                                        <p:tav tm="0" fmla="#ppt_w*sin(2.5*pi*$)">
                                          <p:val>
                                            <p:fltVal val="0"/>
                                          </p:val>
                                        </p:tav>
                                        <p:tav tm="100000">
                                          <p:val>
                                            <p:fltVal val="1"/>
                                          </p:val>
                                        </p:tav>
                                      </p:tavLst>
                                    </p:anim>
                                    <p:anim calcmode="lin" valueType="num">
                                      <p:cBhvr>
                                        <p:cTn id="16" dur="2000" fill="hold"/>
                                        <p:tgtEl>
                                          <p:spTgt spid="3">
                                            <p:bg/>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3">
                                            <p:txEl>
                                              <p:pRg st="0" end="0"/>
                                            </p:txEl>
                                          </p:spTgt>
                                        </p:tgtEl>
                                        <p:attrNameLst>
                                          <p:attrName>style.visibility</p:attrName>
                                        </p:attrNameLst>
                                      </p:cBhvr>
                                      <p:to>
                                        <p:strVal val="visible"/>
                                      </p:to>
                                    </p:set>
                                    <p:anim calcmode="lin" valueType="num">
                                      <p:cBhvr>
                                        <p:cTn id="21"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3">
                                            <p:txEl>
                                              <p:pRg st="0" end="0"/>
                                            </p:txEl>
                                          </p:spTgt>
                                        </p:tgtEl>
                                      </p:cBhvr>
                                    </p:animEffect>
                                  </p:childTnLst>
                                </p:cTn>
                              </p:par>
                              <p:par>
                                <p:cTn id="26" presetID="41" presetClass="entr" presetSubtype="0" fill="hold" nodeType="withEffect">
                                  <p:stCondLst>
                                    <p:cond delay="0"/>
                                  </p:stCondLst>
                                  <p:iterate type="lt">
                                    <p:tmPct val="10000"/>
                                  </p:iterate>
                                  <p:childTnLst>
                                    <p:set>
                                      <p:cBhvr>
                                        <p:cTn id="27" dur="1" fill="hold">
                                          <p:stCondLst>
                                            <p:cond delay="0"/>
                                          </p:stCondLst>
                                        </p:cTn>
                                        <p:tgtEl>
                                          <p:spTgt spid="3">
                                            <p:txEl>
                                              <p:pRg st="2" end="2"/>
                                            </p:txEl>
                                          </p:spTgt>
                                        </p:tgtEl>
                                        <p:attrNameLst>
                                          <p:attrName>style.visibility</p:attrName>
                                        </p:attrNameLst>
                                      </p:cBhvr>
                                      <p:to>
                                        <p:strVal val="visible"/>
                                      </p:to>
                                    </p:set>
                                    <p:anim calcmode="lin" valueType="num">
                                      <p:cBhvr>
                                        <p:cTn id="28" dur="500" fill="hold"/>
                                        <p:tgtEl>
                                          <p:spTgt spid="3">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29" dur="500" fill="hold"/>
                                        <p:tgtEl>
                                          <p:spTgt spid="3">
                                            <p:txEl>
                                              <p:pRg st="2" end="2"/>
                                            </p:txEl>
                                          </p:spTgt>
                                        </p:tgtEl>
                                        <p:attrNameLst>
                                          <p:attrName>ppt_y</p:attrName>
                                        </p:attrNameLst>
                                      </p:cBhvr>
                                      <p:tavLst>
                                        <p:tav tm="0">
                                          <p:val>
                                            <p:strVal val="#ppt_y"/>
                                          </p:val>
                                        </p:tav>
                                        <p:tav tm="100000">
                                          <p:val>
                                            <p:strVal val="#ppt_y"/>
                                          </p:val>
                                        </p:tav>
                                      </p:tavLst>
                                    </p:anim>
                                    <p:anim calcmode="lin" valueType="num">
                                      <p:cBhvr>
                                        <p:cTn id="30" dur="500" fill="hold"/>
                                        <p:tgtEl>
                                          <p:spTgt spid="3">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1" dur="500" fill="hold"/>
                                        <p:tgtEl>
                                          <p:spTgt spid="3">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2" dur="500" tmFilter="0,0; .5, 1; 1, 1"/>
                                        <p:tgtEl>
                                          <p:spTgt spid="3">
                                            <p:txEl>
                                              <p:pRg st="2" end="2"/>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41" presetClass="entr" presetSubtype="0" fill="hold" nodeType="clickEffect">
                                  <p:stCondLst>
                                    <p:cond delay="0"/>
                                  </p:stCondLst>
                                  <p:iterate type="lt">
                                    <p:tmPct val="10000"/>
                                  </p:iterate>
                                  <p:childTnLst>
                                    <p:set>
                                      <p:cBhvr>
                                        <p:cTn id="36" dur="1" fill="hold">
                                          <p:stCondLst>
                                            <p:cond delay="0"/>
                                          </p:stCondLst>
                                        </p:cTn>
                                        <p:tgtEl>
                                          <p:spTgt spid="3">
                                            <p:txEl>
                                              <p:pRg st="1" end="1"/>
                                            </p:txEl>
                                          </p:spTgt>
                                        </p:tgtEl>
                                        <p:attrNameLst>
                                          <p:attrName>style.visibility</p:attrName>
                                        </p:attrNameLst>
                                      </p:cBhvr>
                                      <p:to>
                                        <p:strVal val="visible"/>
                                      </p:to>
                                    </p:set>
                                    <p:anim calcmode="lin" valueType="num">
                                      <p:cBhvr>
                                        <p:cTn id="37" dur="500" fill="hold"/>
                                        <p:tgtEl>
                                          <p:spTgt spid="3">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38" dur="500" fill="hold"/>
                                        <p:tgtEl>
                                          <p:spTgt spid="3">
                                            <p:txEl>
                                              <p:pRg st="1" end="1"/>
                                            </p:txEl>
                                          </p:spTgt>
                                        </p:tgtEl>
                                        <p:attrNameLst>
                                          <p:attrName>ppt_y</p:attrName>
                                        </p:attrNameLst>
                                      </p:cBhvr>
                                      <p:tavLst>
                                        <p:tav tm="0">
                                          <p:val>
                                            <p:strVal val="#ppt_y"/>
                                          </p:val>
                                        </p:tav>
                                        <p:tav tm="100000">
                                          <p:val>
                                            <p:strVal val="#ppt_y"/>
                                          </p:val>
                                        </p:tav>
                                      </p:tavLst>
                                    </p:anim>
                                    <p:anim calcmode="lin" valueType="num">
                                      <p:cBhvr>
                                        <p:cTn id="39" dur="500" fill="hold"/>
                                        <p:tgtEl>
                                          <p:spTgt spid="3">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0" dur="500" fill="hold"/>
                                        <p:tgtEl>
                                          <p:spTgt spid="3">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1" dur="500" tmFilter="0,0; .5, 1; 1, 1"/>
                                        <p:tgtEl>
                                          <p:spTgt spid="3">
                                            <p:txEl>
                                              <p:pRg st="1" end="1"/>
                                            </p:txEl>
                                          </p:spTgt>
                                        </p:tgtEl>
                                      </p:cBhvr>
                                    </p:animEffect>
                                  </p:childTnLst>
                                </p:cTn>
                              </p:par>
                            </p:childTnLst>
                          </p:cTn>
                        </p:par>
                      </p:childTnLst>
                    </p:cTn>
                  </p:par>
                  <p:par>
                    <p:cTn id="42" fill="hold">
                      <p:stCondLst>
                        <p:cond delay="indefinite"/>
                      </p:stCondLst>
                      <p:childTnLst>
                        <p:par>
                          <p:cTn id="43" fill="hold">
                            <p:stCondLst>
                              <p:cond delay="0"/>
                            </p:stCondLst>
                            <p:childTnLst>
                              <p:par>
                                <p:cTn id="44" presetID="41" presetClass="entr" presetSubtype="0" fill="hold" nodeType="clickEffect">
                                  <p:stCondLst>
                                    <p:cond delay="0"/>
                                  </p:stCondLst>
                                  <p:iterate type="lt">
                                    <p:tmPct val="10000"/>
                                  </p:iterate>
                                  <p:childTnLst>
                                    <p:set>
                                      <p:cBhvr>
                                        <p:cTn id="45" dur="1" fill="hold">
                                          <p:stCondLst>
                                            <p:cond delay="0"/>
                                          </p:stCondLst>
                                        </p:cTn>
                                        <p:tgtEl>
                                          <p:spTgt spid="3">
                                            <p:txEl>
                                              <p:pRg st="3" end="3"/>
                                            </p:txEl>
                                          </p:spTgt>
                                        </p:tgtEl>
                                        <p:attrNameLst>
                                          <p:attrName>style.visibility</p:attrName>
                                        </p:attrNameLst>
                                      </p:cBhvr>
                                      <p:to>
                                        <p:strVal val="visible"/>
                                      </p:to>
                                    </p:set>
                                    <p:anim calcmode="lin" valueType="num">
                                      <p:cBhvr>
                                        <p:cTn id="46" dur="500" fill="hold"/>
                                        <p:tgtEl>
                                          <p:spTgt spid="3">
                                            <p:txEl>
                                              <p:pRg st="3" end="3"/>
                                            </p:txEl>
                                          </p:spTgt>
                                        </p:tgtEl>
                                        <p:attrNameLst>
                                          <p:attrName>ppt_x</p:attrName>
                                        </p:attrNameLst>
                                      </p:cBhvr>
                                      <p:tavLst>
                                        <p:tav tm="0">
                                          <p:val>
                                            <p:strVal val="#ppt_x"/>
                                          </p:val>
                                        </p:tav>
                                        <p:tav tm="50000">
                                          <p:val>
                                            <p:strVal val="#ppt_x+.1"/>
                                          </p:val>
                                        </p:tav>
                                        <p:tav tm="100000">
                                          <p:val>
                                            <p:strVal val="#ppt_x"/>
                                          </p:val>
                                        </p:tav>
                                      </p:tavLst>
                                    </p:anim>
                                    <p:anim calcmode="lin" valueType="num">
                                      <p:cBhvr>
                                        <p:cTn id="47" dur="500" fill="hold"/>
                                        <p:tgtEl>
                                          <p:spTgt spid="3">
                                            <p:txEl>
                                              <p:pRg st="3" end="3"/>
                                            </p:txEl>
                                          </p:spTgt>
                                        </p:tgtEl>
                                        <p:attrNameLst>
                                          <p:attrName>ppt_y</p:attrName>
                                        </p:attrNameLst>
                                      </p:cBhvr>
                                      <p:tavLst>
                                        <p:tav tm="0">
                                          <p:val>
                                            <p:strVal val="#ppt_y"/>
                                          </p:val>
                                        </p:tav>
                                        <p:tav tm="100000">
                                          <p:val>
                                            <p:strVal val="#ppt_y"/>
                                          </p:val>
                                        </p:tav>
                                      </p:tavLst>
                                    </p:anim>
                                    <p:anim calcmode="lin" valueType="num">
                                      <p:cBhvr>
                                        <p:cTn id="48" dur="500" fill="hold"/>
                                        <p:tgtEl>
                                          <p:spTgt spid="3">
                                            <p:txEl>
                                              <p:pRg st="3" end="3"/>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9" dur="500" fill="hold"/>
                                        <p:tgtEl>
                                          <p:spTgt spid="3">
                                            <p:txEl>
                                              <p:pRg st="3" end="3"/>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50" dur="500" tmFilter="0,0; .5, 1; 1, 1"/>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allAtOnce"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8E66E19-CE11-4A00-BDD4-CFEA18D120A1}"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910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16</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t="10864" r="535" b="9630"/>
          <a:stretch/>
        </p:blipFill>
        <p:spPr>
          <a:xfrm>
            <a:off x="3700443" y="544727"/>
            <a:ext cx="4791114" cy="5768546"/>
          </a:xfrm>
          <a:prstGeom prst="roundRect">
            <a:avLst>
              <a:gd name="adj" fmla="val 4167"/>
            </a:avLst>
          </a:prstGeom>
          <a:solidFill>
            <a:srgbClr val="FFFFFF"/>
          </a:solidFill>
          <a:ln w="76200" cap="sq">
            <a:solidFill>
              <a:srgbClr val="FFC0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70217274"/>
      </p:ext>
    </p:extLst>
  </p:cSld>
  <p:clrMapOvr>
    <a:masterClrMapping/>
  </p:clrMapOvr>
  <mc:AlternateContent xmlns:mc="http://schemas.openxmlformats.org/markup-compatibility/2006">
    <mc:Choice xmlns:p14="http://schemas.microsoft.com/office/powerpoint/2010/main" Requires="p14">
      <p:transition spd="slow" p14:dur="3250" advTm="13000">
        <p14:warp/>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2515A56D-4852-453D-89AE-8CE3D3C8490E}"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48138"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17</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2" name="Rectangle 1"/>
          <p:cNvSpPr/>
          <p:nvPr/>
        </p:nvSpPr>
        <p:spPr>
          <a:xfrm>
            <a:off x="1870869" y="889843"/>
            <a:ext cx="8483600" cy="5078313"/>
          </a:xfrm>
          <a:prstGeom prst="rect">
            <a:avLst/>
          </a:prstGeom>
          <a:ln w="76200">
            <a:solidFill>
              <a:srgbClr val="FFC000"/>
            </a:solidFill>
          </a:ln>
        </p:spPr>
        <p:txBody>
          <a:bodyPr wrap="square">
            <a:spAutoFit/>
          </a:bodyPr>
          <a:lstStyle/>
          <a:p>
            <a:r>
              <a:rPr lang="fr-FR" sz="3600" b="1" dirty="0">
                <a:solidFill>
                  <a:srgbClr val="C00000"/>
                </a:solidFill>
                <a:effectLst>
                  <a:glow rad="228600">
                    <a:schemeClr val="accent4">
                      <a:satMod val="175000"/>
                      <a:alpha val="40000"/>
                    </a:schemeClr>
                  </a:glow>
                </a:effectLst>
              </a:rPr>
              <a:t>La Seconde Guerre </a:t>
            </a:r>
            <a:r>
              <a:rPr lang="fr-FR" sz="3600" b="1" dirty="0" smtClean="0">
                <a:solidFill>
                  <a:srgbClr val="C00000"/>
                </a:solidFill>
                <a:effectLst>
                  <a:glow rad="228600">
                    <a:schemeClr val="accent4">
                      <a:satMod val="175000"/>
                      <a:alpha val="40000"/>
                    </a:schemeClr>
                  </a:glow>
                </a:effectLst>
              </a:rPr>
              <a:t>mondiale</a:t>
            </a:r>
          </a:p>
          <a:p>
            <a:endParaRPr lang="fr-FR" sz="3600" b="1" dirty="0">
              <a:solidFill>
                <a:srgbClr val="C00000"/>
              </a:solidFill>
              <a:effectLst>
                <a:glow rad="228600">
                  <a:schemeClr val="accent4">
                    <a:satMod val="175000"/>
                    <a:alpha val="40000"/>
                  </a:schemeClr>
                </a:glow>
              </a:effectLst>
            </a:endParaRPr>
          </a:p>
          <a:p>
            <a:r>
              <a:rPr lang="fr-FR" sz="3600" b="1" dirty="0">
                <a:solidFill>
                  <a:srgbClr val="C00000"/>
                </a:solidFill>
                <a:effectLst>
                  <a:glow rad="228600">
                    <a:schemeClr val="accent4">
                      <a:satMod val="175000"/>
                      <a:alpha val="40000"/>
                    </a:schemeClr>
                  </a:glow>
                </a:effectLst>
              </a:rPr>
              <a:t>En mai 1940 la ville de Dixmude subit de lourds bombardements. Des combats ont lieu le 28 et 29 mai, la défense de la ville est assurée par les Français du 241e RI (le bourg) et 270e RI (secteur </a:t>
            </a:r>
            <a:r>
              <a:rPr lang="fr-FR" sz="3600" b="1" dirty="0" err="1">
                <a:solidFill>
                  <a:srgbClr val="C00000"/>
                </a:solidFill>
                <a:effectLst>
                  <a:glow rad="228600">
                    <a:schemeClr val="accent4">
                      <a:satMod val="175000"/>
                      <a:alpha val="40000"/>
                    </a:schemeClr>
                  </a:glow>
                </a:effectLst>
              </a:rPr>
              <a:t>Pervyse</a:t>
            </a:r>
            <a:r>
              <a:rPr lang="fr-FR" sz="3600" b="1" dirty="0">
                <a:solidFill>
                  <a:srgbClr val="C00000"/>
                </a:solidFill>
                <a:effectLst>
                  <a:glow rad="228600">
                    <a:schemeClr val="accent4">
                      <a:satMod val="175000"/>
                      <a:alpha val="40000"/>
                    </a:schemeClr>
                  </a:glow>
                </a:effectLst>
              </a:rPr>
              <a:t>) ainsi qu'une compagnie motorisée anglaise. Les alliés font sauter les ponts et écluses</a:t>
            </a:r>
            <a:r>
              <a:rPr lang="fr-FR" sz="2000" dirty="0"/>
              <a:t>. </a:t>
            </a:r>
          </a:p>
        </p:txBody>
      </p:sp>
    </p:spTree>
    <p:extLst>
      <p:ext uri="{BB962C8B-B14F-4D97-AF65-F5344CB8AC3E}">
        <p14:creationId xmlns:p14="http://schemas.microsoft.com/office/powerpoint/2010/main" val="3174875725"/>
      </p:ext>
    </p:extLst>
  </p:cSld>
  <p:clrMapOvr>
    <a:masterClrMapping/>
  </p:clrMapOvr>
  <mc:AlternateContent xmlns:mc="http://schemas.openxmlformats.org/markup-compatibility/2006">
    <mc:Choice xmlns:p14="http://schemas.microsoft.com/office/powerpoint/2010/main" Requires="p14">
      <p:transition spd="slow" p14:dur="3250" advTm="13000">
        <p14:warp/>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nodeType="clickEffect">
                                  <p:stCondLst>
                                    <p:cond delay="0"/>
                                  </p:stCondLst>
                                  <p:iterate type="lt">
                                    <p:tmPct val="10000"/>
                                  </p:iterate>
                                  <p:childTnLst>
                                    <p:set>
                                      <p:cBhvr>
                                        <p:cTn id="15" dur="1" fill="hold">
                                          <p:stCondLst>
                                            <p:cond delay="0"/>
                                          </p:stCondLst>
                                        </p:cTn>
                                        <p:tgtEl>
                                          <p:spTgt spid="2">
                                            <p:txEl>
                                              <p:pRg st="2" end="2"/>
                                            </p:txEl>
                                          </p:spTgt>
                                        </p:tgtEl>
                                        <p:attrNameLst>
                                          <p:attrName>style.visibility</p:attrName>
                                        </p:attrNameLst>
                                      </p:cBhvr>
                                      <p:to>
                                        <p:strVal val="visible"/>
                                      </p:to>
                                    </p:set>
                                    <p:anim calcmode="lin" valueType="num">
                                      <p:cBhvr>
                                        <p:cTn id="16" dur="500" fill="hold"/>
                                        <p:tgtEl>
                                          <p:spTgt spid="2">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2">
                                            <p:txEl>
                                              <p:pRg st="2" end="2"/>
                                            </p:txEl>
                                          </p:spTgt>
                                        </p:tgtEl>
                                        <p:attrNameLst>
                                          <p:attrName>ppt_y</p:attrName>
                                        </p:attrNameLst>
                                      </p:cBhvr>
                                      <p:tavLst>
                                        <p:tav tm="0">
                                          <p:val>
                                            <p:strVal val="#ppt_y"/>
                                          </p:val>
                                        </p:tav>
                                        <p:tav tm="100000">
                                          <p:val>
                                            <p:strVal val="#ppt_y"/>
                                          </p:val>
                                        </p:tav>
                                      </p:tavLst>
                                    </p:anim>
                                    <p:anim calcmode="lin" valueType="num">
                                      <p:cBhvr>
                                        <p:cTn id="18" dur="500" fill="hold"/>
                                        <p:tgtEl>
                                          <p:spTgt spid="2">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2">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47521BA7-8ADB-47EC-B34F-F91BB2FFF600}"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599" y="6492875"/>
            <a:ext cx="4233863"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18</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3" name="Image 2"/>
          <p:cNvPicPr>
            <a:picLocks noChangeAspect="1"/>
          </p:cNvPicPr>
          <p:nvPr/>
        </p:nvPicPr>
        <p:blipFill>
          <a:blip r:embed="rId3"/>
          <a:stretch>
            <a:fillRect/>
          </a:stretch>
        </p:blipFill>
        <p:spPr>
          <a:xfrm>
            <a:off x="3217333" y="539432"/>
            <a:ext cx="5774267" cy="5762237"/>
          </a:xfrm>
          <a:prstGeom prst="roundRect">
            <a:avLst>
              <a:gd name="adj" fmla="val 4167"/>
            </a:avLst>
          </a:prstGeom>
          <a:solidFill>
            <a:srgbClr val="FFFFFF"/>
          </a:solidFill>
          <a:ln w="76200" cap="sq">
            <a:solidFill>
              <a:srgbClr val="FFC0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635269006"/>
      </p:ext>
    </p:extLst>
  </p:cSld>
  <p:clrMapOvr>
    <a:masterClrMapping/>
  </p:clrMapOvr>
  <mc:AlternateContent xmlns:mc="http://schemas.openxmlformats.org/markup-compatibility/2006">
    <mc:Choice xmlns:p14="http://schemas.microsoft.com/office/powerpoint/2010/main" Requires="p14">
      <p:transition spd="slow" p14:dur="3250" advTm="13000">
        <p14:warp/>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260CBCE6-62CA-4963-9B5E-51390EED46EE}"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3929062" y="6480507"/>
            <a:ext cx="4357688"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19</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3" name="Image 2"/>
          <p:cNvPicPr>
            <a:picLocks noChangeAspect="1"/>
          </p:cNvPicPr>
          <p:nvPr/>
        </p:nvPicPr>
        <p:blipFill>
          <a:blip r:embed="rId3"/>
          <a:stretch>
            <a:fillRect/>
          </a:stretch>
        </p:blipFill>
        <p:spPr>
          <a:xfrm>
            <a:off x="1530220" y="573427"/>
            <a:ext cx="9108531" cy="5696744"/>
          </a:xfrm>
          <a:prstGeom prst="roundRect">
            <a:avLst>
              <a:gd name="adj" fmla="val 4167"/>
            </a:avLst>
          </a:prstGeom>
          <a:solidFill>
            <a:srgbClr val="FFFFFF"/>
          </a:solidFill>
          <a:ln w="76200" cap="sq">
            <a:solidFill>
              <a:srgbClr val="FFC0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8" name="Rectangle 7"/>
          <p:cNvSpPr/>
          <p:nvPr/>
        </p:nvSpPr>
        <p:spPr>
          <a:xfrm>
            <a:off x="2759798" y="2644170"/>
            <a:ext cx="6672404" cy="1569660"/>
          </a:xfrm>
          <a:prstGeom prst="rect">
            <a:avLst/>
          </a:prstGeom>
        </p:spPr>
        <p:txBody>
          <a:bodyPr wrap="none">
            <a:spAutoFit/>
          </a:bodyPr>
          <a:lstStyle/>
          <a:p>
            <a:r>
              <a:rPr lang="fr-FR" sz="4800" b="1" dirty="0" smtClean="0">
                <a:ln>
                  <a:solidFill>
                    <a:srgbClr val="FF0000"/>
                  </a:solidFill>
                </a:ln>
                <a:solidFill>
                  <a:schemeClr val="accent2">
                    <a:lumMod val="60000"/>
                    <a:lumOff val="40000"/>
                  </a:schemeClr>
                </a:solidFill>
                <a:effectLst>
                  <a:glow rad="228600">
                    <a:schemeClr val="accent4">
                      <a:satMod val="175000"/>
                      <a:alpha val="40000"/>
                    </a:schemeClr>
                  </a:glow>
                </a:effectLst>
                <a:latin typeface="Broadway" panose="04040905080B02020502" pitchFamily="82" charset="0"/>
              </a:rPr>
              <a:t>             </a:t>
            </a:r>
            <a:r>
              <a:rPr lang="fr-FR" sz="4800" b="1" dirty="0" smtClean="0">
                <a:ln>
                  <a:solidFill>
                    <a:srgbClr val="FF0000"/>
                  </a:solidFill>
                </a:ln>
                <a:solidFill>
                  <a:schemeClr val="accent6">
                    <a:lumMod val="50000"/>
                  </a:schemeClr>
                </a:solidFill>
                <a:effectLst>
                  <a:glow rad="228600">
                    <a:schemeClr val="accent4">
                      <a:satMod val="175000"/>
                      <a:alpha val="40000"/>
                    </a:schemeClr>
                  </a:glow>
                </a:effectLst>
                <a:latin typeface="Broadway" panose="04040905080B02020502" pitchFamily="82" charset="0"/>
              </a:rPr>
              <a:t>C’était</a:t>
            </a:r>
          </a:p>
          <a:p>
            <a:r>
              <a:rPr lang="fr-FR" sz="4800" b="1" dirty="0" smtClean="0">
                <a:ln>
                  <a:solidFill>
                    <a:srgbClr val="FF0000"/>
                  </a:solidFill>
                </a:ln>
                <a:solidFill>
                  <a:schemeClr val="accent6">
                    <a:lumMod val="50000"/>
                  </a:schemeClr>
                </a:solidFill>
                <a:effectLst>
                  <a:glow rad="228600">
                    <a:schemeClr val="accent4">
                      <a:satMod val="175000"/>
                      <a:alpha val="40000"/>
                    </a:schemeClr>
                  </a:glow>
                </a:effectLst>
                <a:latin typeface="Broadway" panose="04040905080B02020502" pitchFamily="82" charset="0"/>
              </a:rPr>
              <a:t>Dixmude  Belgique </a:t>
            </a:r>
            <a:endParaRPr lang="fr-FR" sz="4800" b="1" dirty="0">
              <a:ln>
                <a:solidFill>
                  <a:srgbClr val="FF0000"/>
                </a:solidFill>
              </a:ln>
              <a:solidFill>
                <a:schemeClr val="accent6">
                  <a:lumMod val="50000"/>
                </a:schemeClr>
              </a:solidFill>
              <a:effectLst>
                <a:glow rad="228600">
                  <a:schemeClr val="accent4">
                    <a:satMod val="175000"/>
                    <a:alpha val="40000"/>
                  </a:schemeClr>
                </a:glow>
              </a:effectLst>
              <a:latin typeface="Broadway" panose="04040905080B02020502" pitchFamily="82" charset="0"/>
            </a:endParaRPr>
          </a:p>
        </p:txBody>
      </p:sp>
    </p:spTree>
    <p:extLst>
      <p:ext uri="{BB962C8B-B14F-4D97-AF65-F5344CB8AC3E}">
        <p14:creationId xmlns:p14="http://schemas.microsoft.com/office/powerpoint/2010/main" val="596231472"/>
      </p:ext>
    </p:extLst>
  </p:cSld>
  <p:clrMapOvr>
    <a:masterClrMapping/>
  </p:clrMapOvr>
  <mc:AlternateContent xmlns:mc="http://schemas.openxmlformats.org/markup-compatibility/2006">
    <mc:Choice xmlns:p14="http://schemas.microsoft.com/office/powerpoint/2010/main" Requires="p14">
      <p:transition spd="slow" p14:dur="3250" advTm="13000">
        <p14:warp/>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8">
                                            <p:txEl>
                                              <p:pRg st="0" end="0"/>
                                            </p:txEl>
                                          </p:spTgt>
                                        </p:tgtEl>
                                        <p:attrNameLst>
                                          <p:attrName>style.visibility</p:attrName>
                                        </p:attrNameLst>
                                      </p:cBhvr>
                                      <p:to>
                                        <p:strVal val="visible"/>
                                      </p:to>
                                    </p:set>
                                    <p:anim calcmode="lin" valueType="num">
                                      <p:cBhvr>
                                        <p:cTn id="14" dur="500" fill="hold"/>
                                        <p:tgtEl>
                                          <p:spTgt spid="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8">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8">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41" presetClass="entr" presetSubtype="0" fill="hold" nodeType="clickEffect">
                                  <p:stCondLst>
                                    <p:cond delay="0"/>
                                  </p:stCondLst>
                                  <p:iterate type="lt">
                                    <p:tmPct val="10000"/>
                                  </p:iterate>
                                  <p:childTnLst>
                                    <p:set>
                                      <p:cBhvr>
                                        <p:cTn id="22" dur="1" fill="hold">
                                          <p:stCondLst>
                                            <p:cond delay="0"/>
                                          </p:stCondLst>
                                        </p:cTn>
                                        <p:tgtEl>
                                          <p:spTgt spid="8">
                                            <p:txEl>
                                              <p:pRg st="1" end="1"/>
                                            </p:txEl>
                                          </p:spTgt>
                                        </p:tgtEl>
                                        <p:attrNameLst>
                                          <p:attrName>style.visibility</p:attrName>
                                        </p:attrNameLst>
                                      </p:cBhvr>
                                      <p:to>
                                        <p:strVal val="visible"/>
                                      </p:to>
                                    </p:set>
                                    <p:anim calcmode="lin" valueType="num">
                                      <p:cBhvr>
                                        <p:cTn id="23" dur="500" fill="hold"/>
                                        <p:tgtEl>
                                          <p:spTgt spid="8">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8">
                                            <p:txEl>
                                              <p:pRg st="1" end="1"/>
                                            </p:txEl>
                                          </p:spTgt>
                                        </p:tgtEl>
                                        <p:attrNameLst>
                                          <p:attrName>ppt_y</p:attrName>
                                        </p:attrNameLst>
                                      </p:cBhvr>
                                      <p:tavLst>
                                        <p:tav tm="0">
                                          <p:val>
                                            <p:strVal val="#ppt_y"/>
                                          </p:val>
                                        </p:tav>
                                        <p:tav tm="100000">
                                          <p:val>
                                            <p:strVal val="#ppt_y"/>
                                          </p:val>
                                        </p:tav>
                                      </p:tavLst>
                                    </p:anim>
                                    <p:anim calcmode="lin" valueType="num">
                                      <p:cBhvr>
                                        <p:cTn id="25" dur="500" fill="hold"/>
                                        <p:tgtEl>
                                          <p:spTgt spid="8">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8">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8">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546</TotalTime>
  <Words>752</Words>
  <Application>Microsoft Office PowerPoint</Application>
  <PresentationFormat>Grand écran</PresentationFormat>
  <Paragraphs>97</Paragraphs>
  <Slides>19</Slides>
  <Notes>19</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19</vt:i4>
      </vt:variant>
    </vt:vector>
  </HeadingPairs>
  <TitlesOfParts>
    <vt:vector size="24" baseType="lpstr">
      <vt:lpstr>Arial</vt:lpstr>
      <vt:lpstr>Broadway</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Mauricette3</dc:creator>
  <cp:lastModifiedBy>Alain</cp:lastModifiedBy>
  <cp:revision>45</cp:revision>
  <dcterms:created xsi:type="dcterms:W3CDTF">2021-06-28T12:17:30Z</dcterms:created>
  <dcterms:modified xsi:type="dcterms:W3CDTF">2021-07-01T12:05:11Z</dcterms:modified>
  <cp:contentStatus/>
</cp:coreProperties>
</file>