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2" r:id="rId1"/>
  </p:sldMasterIdLst>
  <p:sldIdLst>
    <p:sldId id="256" r:id="rId2"/>
    <p:sldId id="257" r:id="rId3"/>
    <p:sldId id="268" r:id="rId4"/>
    <p:sldId id="259" r:id="rId5"/>
    <p:sldId id="269" r:id="rId6"/>
    <p:sldId id="270" r:id="rId7"/>
    <p:sldId id="271" r:id="rId8"/>
    <p:sldId id="272" r:id="rId9"/>
    <p:sldId id="274" r:id="rId10"/>
    <p:sldId id="275" r:id="rId11"/>
    <p:sldId id="273" r:id="rId12"/>
    <p:sldId id="276" r:id="rId13"/>
    <p:sldId id="277" r:id="rId14"/>
    <p:sldId id="267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E99E60-C40F-4EB9-8E9A-544B6F4E7A2E}" v="2" dt="2021-11-04T19:31:07.5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04" autoAdjust="0"/>
    <p:restoredTop sz="95529" autoAdjust="0"/>
  </p:normalViewPr>
  <p:slideViewPr>
    <p:cSldViewPr snapToGrid="0">
      <p:cViewPr varScale="1">
        <p:scale>
          <a:sx n="87" d="100"/>
          <a:sy n="87" d="100"/>
        </p:scale>
        <p:origin x="518" y="7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inata CHERIF" userId="6dce76d70e216f78" providerId="LiveId" clId="{5FE99E60-C40F-4EB9-8E9A-544B6F4E7A2E}"/>
    <pc:docChg chg="undo custSel modSld">
      <pc:chgData name="Aminata CHERIF" userId="6dce76d70e216f78" providerId="LiveId" clId="{5FE99E60-C40F-4EB9-8E9A-544B6F4E7A2E}" dt="2021-11-04T19:37:35.232" v="457" actId="313"/>
      <pc:docMkLst>
        <pc:docMk/>
      </pc:docMkLst>
      <pc:sldChg chg="modSp mod">
        <pc:chgData name="Aminata CHERIF" userId="6dce76d70e216f78" providerId="LiveId" clId="{5FE99E60-C40F-4EB9-8E9A-544B6F4E7A2E}" dt="2021-11-04T19:22:51.065" v="2" actId="12"/>
        <pc:sldMkLst>
          <pc:docMk/>
          <pc:sldMk cId="3668637934" sldId="259"/>
        </pc:sldMkLst>
        <pc:spChg chg="mod">
          <ac:chgData name="Aminata CHERIF" userId="6dce76d70e216f78" providerId="LiveId" clId="{5FE99E60-C40F-4EB9-8E9A-544B6F4E7A2E}" dt="2021-11-04T19:22:51.065" v="2" actId="12"/>
          <ac:spMkLst>
            <pc:docMk/>
            <pc:sldMk cId="3668637934" sldId="259"/>
            <ac:spMk id="3" creationId="{35BD0E5A-1CAB-4E4C-941F-E18B80E06E7B}"/>
          </ac:spMkLst>
        </pc:spChg>
      </pc:sldChg>
      <pc:sldChg chg="modSp mod">
        <pc:chgData name="Aminata CHERIF" userId="6dce76d70e216f78" providerId="LiveId" clId="{5FE99E60-C40F-4EB9-8E9A-544B6F4E7A2E}" dt="2021-11-04T19:37:31.311" v="456" actId="313"/>
        <pc:sldMkLst>
          <pc:docMk/>
          <pc:sldMk cId="3530939869" sldId="260"/>
        </pc:sldMkLst>
        <pc:spChg chg="mod">
          <ac:chgData name="Aminata CHERIF" userId="6dce76d70e216f78" providerId="LiveId" clId="{5FE99E60-C40F-4EB9-8E9A-544B6F4E7A2E}" dt="2021-11-04T19:37:31.311" v="456" actId="313"/>
          <ac:spMkLst>
            <pc:docMk/>
            <pc:sldMk cId="3530939869" sldId="260"/>
            <ac:spMk id="3" creationId="{2FABDDEC-3C55-42E3-ABB5-1A1BC4724C2C}"/>
          </ac:spMkLst>
        </pc:spChg>
      </pc:sldChg>
      <pc:sldChg chg="modSp mod">
        <pc:chgData name="Aminata CHERIF" userId="6dce76d70e216f78" providerId="LiveId" clId="{5FE99E60-C40F-4EB9-8E9A-544B6F4E7A2E}" dt="2021-11-04T19:37:35.232" v="457" actId="313"/>
        <pc:sldMkLst>
          <pc:docMk/>
          <pc:sldMk cId="3636794271" sldId="261"/>
        </pc:sldMkLst>
        <pc:spChg chg="mod">
          <ac:chgData name="Aminata CHERIF" userId="6dce76d70e216f78" providerId="LiveId" clId="{5FE99E60-C40F-4EB9-8E9A-544B6F4E7A2E}" dt="2021-11-04T19:37:35.232" v="457" actId="313"/>
          <ac:spMkLst>
            <pc:docMk/>
            <pc:sldMk cId="3636794271" sldId="261"/>
            <ac:spMk id="3" creationId="{A5E59660-364B-44F1-A603-D068A7C20765}"/>
          </ac:spMkLst>
        </pc:spChg>
      </pc:sldChg>
      <pc:sldChg chg="modSp mod">
        <pc:chgData name="Aminata CHERIF" userId="6dce76d70e216f78" providerId="LiveId" clId="{5FE99E60-C40F-4EB9-8E9A-544B6F4E7A2E}" dt="2021-11-04T19:34:39.025" v="420" actId="20577"/>
        <pc:sldMkLst>
          <pc:docMk/>
          <pc:sldMk cId="3182035437" sldId="262"/>
        </pc:sldMkLst>
        <pc:spChg chg="mod">
          <ac:chgData name="Aminata CHERIF" userId="6dce76d70e216f78" providerId="LiveId" clId="{5FE99E60-C40F-4EB9-8E9A-544B6F4E7A2E}" dt="2021-11-04T19:34:39.025" v="420" actId="20577"/>
          <ac:spMkLst>
            <pc:docMk/>
            <pc:sldMk cId="3182035437" sldId="262"/>
            <ac:spMk id="3" creationId="{681DA687-5D03-48B8-832A-1DD4E48CAB45}"/>
          </ac:spMkLst>
        </pc:spChg>
      </pc:sldChg>
      <pc:sldChg chg="modSp mod">
        <pc:chgData name="Aminata CHERIF" userId="6dce76d70e216f78" providerId="LiveId" clId="{5FE99E60-C40F-4EB9-8E9A-544B6F4E7A2E}" dt="2021-11-04T19:35:53.144" v="447" actId="20577"/>
        <pc:sldMkLst>
          <pc:docMk/>
          <pc:sldMk cId="3699474635" sldId="263"/>
        </pc:sldMkLst>
        <pc:spChg chg="mod">
          <ac:chgData name="Aminata CHERIF" userId="6dce76d70e216f78" providerId="LiveId" clId="{5FE99E60-C40F-4EB9-8E9A-544B6F4E7A2E}" dt="2021-11-04T19:35:53.144" v="447" actId="20577"/>
          <ac:spMkLst>
            <pc:docMk/>
            <pc:sldMk cId="3699474635" sldId="263"/>
            <ac:spMk id="3" creationId="{4640728D-DAA7-4526-B899-5120A0107AB3}"/>
          </ac:spMkLst>
        </pc:spChg>
      </pc:sldChg>
      <pc:sldChg chg="modSp mod">
        <pc:chgData name="Aminata CHERIF" userId="6dce76d70e216f78" providerId="LiveId" clId="{5FE99E60-C40F-4EB9-8E9A-544B6F4E7A2E}" dt="2021-11-04T19:36:40.220" v="449" actId="12"/>
        <pc:sldMkLst>
          <pc:docMk/>
          <pc:sldMk cId="94781994" sldId="265"/>
        </pc:sldMkLst>
        <pc:spChg chg="mod">
          <ac:chgData name="Aminata CHERIF" userId="6dce76d70e216f78" providerId="LiveId" clId="{5FE99E60-C40F-4EB9-8E9A-544B6F4E7A2E}" dt="2021-11-04T19:36:40.220" v="449" actId="12"/>
          <ac:spMkLst>
            <pc:docMk/>
            <pc:sldMk cId="94781994" sldId="265"/>
            <ac:spMk id="3" creationId="{38897F39-6A7A-4D16-A753-72AA6861B10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smtClean="0"/>
              <a:pPr/>
              <a:t>11/5/2021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199930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fr-FR" dirty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smtClean="0"/>
              <a:pPr/>
              <a:t>11/5/2021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116259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11/5/2021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2769529"/>
      </p:ext>
    </p:extLst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smtClean="0"/>
              <a:pPr/>
              <a:t>11/5/2021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753999"/>
      </p:ext>
    </p:extLst>
  </p:cSld>
  <p:clrMapOvr>
    <a:masterClrMapping/>
  </p:clrMapOvr>
  <p:transition spd="slow"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smtClean="0"/>
              <a:pPr/>
              <a:t>11/5/2021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223760"/>
      </p:ext>
    </p:extLst>
  </p:cSld>
  <p:clrMapOvr>
    <a:masterClrMapping/>
  </p:clrMapOvr>
  <p:transition spd="slow">
    <p:wip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smtClean="0"/>
              <a:pPr/>
              <a:t>11/5/2021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116342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smtClean="0"/>
              <a:pPr/>
              <a:t>11/5/2021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403531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11/5/2021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985675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smtClean="0"/>
              <a:pPr/>
              <a:t>11/5/2021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753662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smtClean="0"/>
              <a:pPr/>
              <a:t>11/5/2021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47854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smtClean="0"/>
              <a:pPr/>
              <a:t>11/5/2021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085607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smtClean="0"/>
              <a:pPr/>
              <a:t>11/5/2021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804054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smtClean="0"/>
              <a:pPr/>
              <a:t>11/5/2021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700687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fr-FR" dirty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smtClean="0"/>
              <a:pPr/>
              <a:t>11/5/2021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692314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smtClean="0"/>
              <a:pPr/>
              <a:t>11/5/2021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5010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  <p:sldLayoutId id="2147483695" r:id="rId13"/>
    <p:sldLayoutId id="2147483696" r:id="rId14"/>
  </p:sldLayoutIdLst>
  <p:transition spd="slow">
    <p:wipe/>
  </p:transition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6">
            <a:extLst>
              <a:ext uri="{FF2B5EF4-FFF2-40B4-BE49-F238E27FC236}">
                <a16:creationId xmlns:a16="http://schemas.microsoft.com/office/drawing/2014/main" id="{8775F366-526C-4C42-8931-696FFE8AA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6="http://schemas.microsoft.com/office/drawing/2014/main"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6" name="Rectangle 8">
            <a:extLst>
              <a:ext uri="{FF2B5EF4-FFF2-40B4-BE49-F238E27FC236}">
                <a16:creationId xmlns:a16="http://schemas.microsoft.com/office/drawing/2014/main" id="{2FE8DED1-24FF-4A79-873B-ECE3ABE730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: Shape 10">
            <a:extLst>
              <a:ext uri="{FF2B5EF4-FFF2-40B4-BE49-F238E27FC236}">
                <a16:creationId xmlns:a16="http://schemas.microsoft.com/office/drawing/2014/main" id="{0AA6A048-501A-4387-906B-B8A8543E7B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7093" y="643467"/>
            <a:ext cx="10917814" cy="5571066"/>
          </a:xfrm>
          <a:custGeom>
            <a:avLst/>
            <a:gdLst>
              <a:gd name="connsiteX0" fmla="*/ 195712 w 10917814"/>
              <a:gd name="connsiteY0" fmla="*/ 0 h 5571066"/>
              <a:gd name="connsiteX1" fmla="*/ 5062165 w 10917814"/>
              <a:gd name="connsiteY1" fmla="*/ 0 h 5571066"/>
              <a:gd name="connsiteX2" fmla="*/ 5419638 w 10917814"/>
              <a:gd name="connsiteY2" fmla="*/ 268105 h 5571066"/>
              <a:gd name="connsiteX3" fmla="*/ 5428105 w 10917814"/>
              <a:gd name="connsiteY3" fmla="*/ 271280 h 5571066"/>
              <a:gd name="connsiteX4" fmla="*/ 5440804 w 10917814"/>
              <a:gd name="connsiteY4" fmla="*/ 276043 h 5571066"/>
              <a:gd name="connsiteX5" fmla="*/ 5453505 w 10917814"/>
              <a:gd name="connsiteY5" fmla="*/ 280805 h 5571066"/>
              <a:gd name="connsiteX6" fmla="*/ 5464088 w 10917814"/>
              <a:gd name="connsiteY6" fmla="*/ 280805 h 5571066"/>
              <a:gd name="connsiteX7" fmla="*/ 5476788 w 10917814"/>
              <a:gd name="connsiteY7" fmla="*/ 280805 h 5571066"/>
              <a:gd name="connsiteX8" fmla="*/ 5487371 w 10917814"/>
              <a:gd name="connsiteY8" fmla="*/ 276043 h 5571066"/>
              <a:gd name="connsiteX9" fmla="*/ 5500071 w 10917814"/>
              <a:gd name="connsiteY9" fmla="*/ 271280 h 5571066"/>
              <a:gd name="connsiteX10" fmla="*/ 5508538 w 10917814"/>
              <a:gd name="connsiteY10" fmla="*/ 268105 h 5571066"/>
              <a:gd name="connsiteX11" fmla="*/ 5866011 w 10917814"/>
              <a:gd name="connsiteY11" fmla="*/ 0 h 5571066"/>
              <a:gd name="connsiteX12" fmla="*/ 10722102 w 10917814"/>
              <a:gd name="connsiteY12" fmla="*/ 0 h 5571066"/>
              <a:gd name="connsiteX13" fmla="*/ 10917814 w 10917814"/>
              <a:gd name="connsiteY13" fmla="*/ 195712 h 5571066"/>
              <a:gd name="connsiteX14" fmla="*/ 10917814 w 10917814"/>
              <a:gd name="connsiteY14" fmla="*/ 5375354 h 5571066"/>
              <a:gd name="connsiteX15" fmla="*/ 10722102 w 10917814"/>
              <a:gd name="connsiteY15" fmla="*/ 5571066 h 5571066"/>
              <a:gd name="connsiteX16" fmla="*/ 195712 w 10917814"/>
              <a:gd name="connsiteY16" fmla="*/ 5571066 h 5571066"/>
              <a:gd name="connsiteX17" fmla="*/ 0 w 10917814"/>
              <a:gd name="connsiteY17" fmla="*/ 5375354 h 5571066"/>
              <a:gd name="connsiteX18" fmla="*/ 0 w 10917814"/>
              <a:gd name="connsiteY18" fmla="*/ 195712 h 5571066"/>
              <a:gd name="connsiteX19" fmla="*/ 195712 w 10917814"/>
              <a:gd name="connsiteY19" fmla="*/ 0 h 5571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0917814" h="5571066">
                <a:moveTo>
                  <a:pt x="195712" y="0"/>
                </a:moveTo>
                <a:lnTo>
                  <a:pt x="5062165" y="0"/>
                </a:lnTo>
                <a:lnTo>
                  <a:pt x="5419638" y="268105"/>
                </a:lnTo>
                <a:lnTo>
                  <a:pt x="5428105" y="271280"/>
                </a:lnTo>
                <a:lnTo>
                  <a:pt x="5440804" y="276043"/>
                </a:lnTo>
                <a:lnTo>
                  <a:pt x="5453505" y="280805"/>
                </a:lnTo>
                <a:lnTo>
                  <a:pt x="5464088" y="280805"/>
                </a:lnTo>
                <a:lnTo>
                  <a:pt x="5476788" y="280805"/>
                </a:lnTo>
                <a:lnTo>
                  <a:pt x="5487371" y="276043"/>
                </a:lnTo>
                <a:lnTo>
                  <a:pt x="5500071" y="271280"/>
                </a:lnTo>
                <a:lnTo>
                  <a:pt x="5508538" y="268105"/>
                </a:lnTo>
                <a:lnTo>
                  <a:pt x="5866011" y="0"/>
                </a:lnTo>
                <a:lnTo>
                  <a:pt x="10722102" y="0"/>
                </a:lnTo>
                <a:cubicBezTo>
                  <a:pt x="10830191" y="0"/>
                  <a:pt x="10917814" y="87623"/>
                  <a:pt x="10917814" y="195712"/>
                </a:cubicBezTo>
                <a:lnTo>
                  <a:pt x="10917814" y="5375354"/>
                </a:lnTo>
                <a:cubicBezTo>
                  <a:pt x="10917814" y="5483443"/>
                  <a:pt x="10830191" y="5571066"/>
                  <a:pt x="10722102" y="5571066"/>
                </a:cubicBezTo>
                <a:lnTo>
                  <a:pt x="195712" y="5571066"/>
                </a:lnTo>
                <a:cubicBezTo>
                  <a:pt x="87623" y="5571066"/>
                  <a:pt x="0" y="5483443"/>
                  <a:pt x="0" y="5375354"/>
                </a:cubicBezTo>
                <a:lnTo>
                  <a:pt x="0" y="195712"/>
                </a:lnTo>
                <a:cubicBezTo>
                  <a:pt x="0" y="87623"/>
                  <a:pt x="87623" y="0"/>
                  <a:pt x="195712" y="0"/>
                </a:cubicBezTo>
                <a:close/>
              </a:path>
            </a:pathLst>
          </a:custGeom>
          <a:noFill/>
          <a:ln w="19050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4E51040-2D7B-4944-BDD4-CF9E710F460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276923" y="1657350"/>
            <a:ext cx="9638153" cy="3193625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br>
              <a:rPr lang="fr-FR" sz="5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br>
              <a:rPr lang="fr-FR" sz="5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fr-FR" sz="5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É</a:t>
            </a:r>
            <a:r>
              <a:rPr lang="en-US" sz="5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GALIT</a:t>
            </a:r>
            <a:r>
              <a:rPr lang="fr-FR" sz="5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É</a:t>
            </a:r>
            <a:r>
              <a:rPr lang="en-US" sz="5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HOMMES/FEMMES AU TRAVAIL : QUE PEUT FAIRE LA FONCTION RH?</a:t>
            </a:r>
            <a:br>
              <a:rPr lang="en-US" sz="5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endParaRPr lang="en-US" sz="5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F2DFA03A-549E-4458-9978-DEAFCC549E98}"/>
              </a:ext>
            </a:extLst>
          </p:cNvPr>
          <p:cNvSpPr txBox="1">
            <a:spLocks/>
          </p:cNvSpPr>
          <p:nvPr/>
        </p:nvSpPr>
        <p:spPr>
          <a:xfrm>
            <a:off x="818712" y="-3175"/>
            <a:ext cx="10554574" cy="418852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200000"/>
              </a:lnSpc>
              <a:buNone/>
            </a:pPr>
            <a:r>
              <a:rPr lang="fr-F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Sunny BIARD – Aminata CHERIF – Mohamedou EL MOKHTAR</a:t>
            </a:r>
          </a:p>
        </p:txBody>
      </p:sp>
    </p:spTree>
    <p:extLst>
      <p:ext uri="{BB962C8B-B14F-4D97-AF65-F5344CB8AC3E}">
        <p14:creationId xmlns:p14="http://schemas.microsoft.com/office/powerpoint/2010/main" val="411147288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1CC5B9-9487-4E59-8FAD-8F8CB5EFF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B) CAUSES DE CES </a:t>
            </a:r>
            <a:r>
              <a:rPr lang="fr-FR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INÉGALITÉS</a:t>
            </a:r>
            <a:endParaRPr lang="fr-FR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5BD0E5A-1CAB-4E4C-941F-E18B80E06E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188525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 stéréotypes tenaces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 Métiers d’hommes » et « métiers de femmes »</a:t>
            </a:r>
          </a:p>
        </p:txBody>
      </p:sp>
    </p:spTree>
    <p:extLst>
      <p:ext uri="{BB962C8B-B14F-4D97-AF65-F5344CB8AC3E}">
        <p14:creationId xmlns:p14="http://schemas.microsoft.com/office/powerpoint/2010/main" val="280016193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5BD0E5A-1CAB-4E4C-941F-E18B80E06E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1885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III. LE COMBAT DE LA RH FACE AUX INÉGALITÉS</a:t>
            </a:r>
          </a:p>
        </p:txBody>
      </p:sp>
    </p:spTree>
    <p:extLst>
      <p:ext uri="{BB962C8B-B14F-4D97-AF65-F5344CB8AC3E}">
        <p14:creationId xmlns:p14="http://schemas.microsoft.com/office/powerpoint/2010/main" val="3283265531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1CC5B9-9487-4E59-8FAD-8F8CB5EFF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A) DE MULTIPLES SOLUTIONS…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5BD0E5A-1CAB-4E4C-941F-E18B80E06E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188525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Quotas de recrutements / promotions / formations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Transparence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 Index égalité femmes-hommes »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Sensibilisation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endParaRPr lang="fr-F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477530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1CC5B9-9487-4E59-8FAD-8F8CB5EFF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B) …MAIS QUEL(S) IMPACT(S)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5BD0E5A-1CAB-4E4C-941F-E18B80E06E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188525"/>
          </a:xfrm>
        </p:spPr>
        <p:txBody>
          <a:bodyPr>
            <a:normAutofit lnSpcReduction="10000"/>
          </a:bodyPr>
          <a:lstStyle/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Rapport de l’O.I.T. (2019) :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Amélioration des résultats : 57%</a:t>
            </a:r>
            <a:endParaRPr lang="fr-F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Augmentation des profits : 75%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Réputation et marque employeur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QVT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Compréhension du marché</a:t>
            </a:r>
          </a:p>
        </p:txBody>
      </p:sp>
    </p:spTree>
    <p:extLst>
      <p:ext uri="{BB962C8B-B14F-4D97-AF65-F5344CB8AC3E}">
        <p14:creationId xmlns:p14="http://schemas.microsoft.com/office/powerpoint/2010/main" val="1365253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70B142-2909-41C9-8849-9494A51F1D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00" y="1309325"/>
            <a:ext cx="10572000" cy="1947530"/>
          </a:xfrm>
        </p:spPr>
        <p:txBody>
          <a:bodyPr/>
          <a:lstStyle/>
          <a:p>
            <a:pPr algn="ctr"/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1915378420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1E4F15A4-1AAD-443E-9B3C-9821B8C14A9F}"/>
              </a:ext>
            </a:extLst>
          </p:cNvPr>
          <p:cNvSpPr txBox="1">
            <a:spLocks/>
          </p:cNvSpPr>
          <p:nvPr/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FEFEFE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fr-FR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81CF5815-F138-46C7-9838-A9E2B778C2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3558" y="2047656"/>
            <a:ext cx="5184882" cy="4564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14914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1E4F15A4-1AAD-443E-9B3C-9821B8C14A9F}"/>
              </a:ext>
            </a:extLst>
          </p:cNvPr>
          <p:cNvSpPr txBox="1">
            <a:spLocks/>
          </p:cNvSpPr>
          <p:nvPr/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FEFEFE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fr-FR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</a:t>
            </a: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D0EA7A87-87BF-4D2D-91F7-442AF2BB6AAF}"/>
              </a:ext>
            </a:extLst>
          </p:cNvPr>
          <p:cNvSpPr txBox="1">
            <a:spLocks/>
          </p:cNvSpPr>
          <p:nvPr/>
        </p:nvSpPr>
        <p:spPr>
          <a:xfrm>
            <a:off x="809248" y="1818288"/>
            <a:ext cx="10572750" cy="4417178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DANS QUELLES MESURES LA FONCTION RH CONTRIBUE-T-ELLE À RÉDUIRE LES INÉGALITÉS ENTRE LES HOMMES ET LES FEMMES AU TRAVAIL ?</a:t>
            </a:r>
          </a:p>
        </p:txBody>
      </p:sp>
    </p:spTree>
    <p:extLst>
      <p:ext uri="{BB962C8B-B14F-4D97-AF65-F5344CB8AC3E}">
        <p14:creationId xmlns:p14="http://schemas.microsoft.com/office/powerpoint/2010/main" val="2547878774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1CC5B9-9487-4E59-8FAD-8F8CB5EFF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5BD0E5A-1CAB-4E4C-941F-E18B80E06E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18852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APPROCHE HISTORIQUE ET JURIDIQUE</a:t>
            </a:r>
          </a:p>
          <a:p>
            <a:pPr lvl="1"/>
            <a:r>
              <a:rPr lang="fr-F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a. APPROCHE HISTORIQUE</a:t>
            </a:r>
          </a:p>
          <a:p>
            <a:pPr lvl="1"/>
            <a:r>
              <a:rPr lang="fr-F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b. APPROCHE JURIDIQUE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LES INÉGALITÉS HOMMES/FEMMES AU TRAVAIL</a:t>
            </a:r>
          </a:p>
          <a:p>
            <a:pPr lvl="1"/>
            <a:r>
              <a:rPr lang="fr-F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a. DES EXEMPLES CONCRETS</a:t>
            </a:r>
          </a:p>
          <a:p>
            <a:pPr lvl="1"/>
            <a:r>
              <a:rPr lang="fr-F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b. CAUSES DE CES INÉGALITÉS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III. LE COMBAT DE LA RH FACE AUX INÉGALITÉS</a:t>
            </a:r>
          </a:p>
          <a:p>
            <a:pPr lvl="1"/>
            <a:r>
              <a:rPr lang="fr-F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a. DE MULTIPLES SOLUTIONS…</a:t>
            </a:r>
          </a:p>
          <a:p>
            <a:pPr lvl="1"/>
            <a:r>
              <a:rPr lang="fr-F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b. …MAIS QUEL(S) IMPACT(S) ?</a:t>
            </a:r>
          </a:p>
        </p:txBody>
      </p:sp>
    </p:spTree>
    <p:extLst>
      <p:ext uri="{BB962C8B-B14F-4D97-AF65-F5344CB8AC3E}">
        <p14:creationId xmlns:p14="http://schemas.microsoft.com/office/powerpoint/2010/main" val="36686379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5BD0E5A-1CAB-4E4C-941F-E18B80E06E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1885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APPROCHE HISTORIQUE ET JURIDIQUE</a:t>
            </a:r>
          </a:p>
        </p:txBody>
      </p:sp>
    </p:spTree>
    <p:extLst>
      <p:ext uri="{BB962C8B-B14F-4D97-AF65-F5344CB8AC3E}">
        <p14:creationId xmlns:p14="http://schemas.microsoft.com/office/powerpoint/2010/main" val="399580071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1CC5B9-9487-4E59-8FAD-8F8CB5EFF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A) APPROCHE HISTORIQUE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5BD0E5A-1CAB-4E4C-941F-E18B80E06E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188525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Moyen-Âge : Droit de travailler (médecine, agriculture…)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XVème siècle : Exclues du travail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Début XXème siècle : Droit de travailler, avec l’accord du mari</a:t>
            </a:r>
          </a:p>
        </p:txBody>
      </p:sp>
    </p:spTree>
    <p:extLst>
      <p:ext uri="{BB962C8B-B14F-4D97-AF65-F5344CB8AC3E}">
        <p14:creationId xmlns:p14="http://schemas.microsoft.com/office/powerpoint/2010/main" val="29410388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1CC5B9-9487-4E59-8FAD-8F8CB5EFF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B) APPROCHE JURIDIQUE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5BD0E5A-1CAB-4E4C-941F-E18B80E06E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188525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1907 : Libre salaire de la femme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1965 : Travail sans l’accord du mari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1972 : Loi sur l’égalité salariale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1983 : Loi sur l’égalité professionnelle</a:t>
            </a:r>
          </a:p>
        </p:txBody>
      </p:sp>
    </p:spTree>
    <p:extLst>
      <p:ext uri="{BB962C8B-B14F-4D97-AF65-F5344CB8AC3E}">
        <p14:creationId xmlns:p14="http://schemas.microsoft.com/office/powerpoint/2010/main" val="212793160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5BD0E5A-1CAB-4E4C-941F-E18B80E06E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1885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LES INÉGALITÉS HOMMES/FEMMES AU TRAVAIL</a:t>
            </a:r>
          </a:p>
        </p:txBody>
      </p:sp>
    </p:spTree>
    <p:extLst>
      <p:ext uri="{BB962C8B-B14F-4D97-AF65-F5344CB8AC3E}">
        <p14:creationId xmlns:p14="http://schemas.microsoft.com/office/powerpoint/2010/main" val="2504898573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1CC5B9-9487-4E59-8FAD-8F8CB5EFF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A) DES EXEMPLES CONCRETS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5BD0E5A-1CAB-4E4C-941F-E18B80E06E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188525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Inégalités salariales 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Inégalités sur le marché du travail :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CDD : 11,7% (femmes) contre 7,6% (hommes)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Temps partiel : 30,1% contre 6,7%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 Plancher collant », « Tuyau de verre » et « Plafond de verre »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endParaRPr lang="fr-F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8525793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is">
  <a:themeElements>
    <a:clrScheme name="Concis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Concis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oncis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TM03457503[[fn=Concis]]</Template>
  <TotalTime>185</TotalTime>
  <Words>336</Words>
  <Application>Microsoft Office PowerPoint</Application>
  <PresentationFormat>Grand écran</PresentationFormat>
  <Paragraphs>49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8" baseType="lpstr">
      <vt:lpstr>Century Gothic</vt:lpstr>
      <vt:lpstr>Wingdings</vt:lpstr>
      <vt:lpstr>Wingdings 2</vt:lpstr>
      <vt:lpstr>Concis</vt:lpstr>
      <vt:lpstr>  ÉGALITÉ HOMMES/FEMMES AU TRAVAIL : QUE PEUT FAIRE LA FONCTION RH? </vt:lpstr>
      <vt:lpstr>Présentation PowerPoint</vt:lpstr>
      <vt:lpstr>Présentation PowerPoint</vt:lpstr>
      <vt:lpstr>PLAN</vt:lpstr>
      <vt:lpstr>Présentation PowerPoint</vt:lpstr>
      <vt:lpstr>A) APPROCHE HISTORIQUE</vt:lpstr>
      <vt:lpstr>B) APPROCHE JURIDIQUE</vt:lpstr>
      <vt:lpstr>Présentation PowerPoint</vt:lpstr>
      <vt:lpstr>A) DES EXEMPLES CONCRETS</vt:lpstr>
      <vt:lpstr>B) CAUSES DE CES INÉGALITÉS</vt:lpstr>
      <vt:lpstr>Présentation PowerPoint</vt:lpstr>
      <vt:lpstr>A) DE MULTIPLES SOLUTIONS…</vt:lpstr>
      <vt:lpstr>B) …MAIS QUEL(S) IMPACT(S) ?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EGALITE HOMMES FEMMES DANS LE TRAVAIL. QUE PEUT FAIRE LA FONCTION RH?</dc:title>
  <dc:creator>Aminata CHERIF</dc:creator>
  <cp:lastModifiedBy>Sunny BIARD</cp:lastModifiedBy>
  <cp:revision>6</cp:revision>
  <dcterms:created xsi:type="dcterms:W3CDTF">2021-11-04T13:50:53Z</dcterms:created>
  <dcterms:modified xsi:type="dcterms:W3CDTF">2021-11-05T21:32:59Z</dcterms:modified>
</cp:coreProperties>
</file>