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AxBmfYFsCCB1sqi8KIpA==" hashData="lel4cB9zqhQwka4Pr4s+p24mvDIoYp/GO/dcfU3CLB7s7DzXPusuNqH9pTiUYfx1K6u8MZCX7L0mqx0/saJiN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F93903-B4D4-4610-AD53-76869E7A143D}" type="datetimeFigureOut">
              <a:rPr lang="fr-FR" smtClean="0"/>
              <a:t>01/01/2021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D982DA-0444-41F5-9240-DB4B3A365FB1}" type="slidenum">
              <a:rPr lang="fr-FR" smtClean="0"/>
              <a:t>‹N°›</a:t>
            </a:fld>
            <a:endParaRPr lang="fr-FR"/>
          </a:p>
        </p:txBody>
      </p:sp>
    </p:spTree>
    <p:extLst>
      <p:ext uri="{BB962C8B-B14F-4D97-AF65-F5344CB8AC3E}">
        <p14:creationId xmlns:p14="http://schemas.microsoft.com/office/powerpoint/2010/main" val="2557424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a:t>
            </a:fld>
            <a:endParaRPr lang="fr-FR"/>
          </a:p>
        </p:txBody>
      </p:sp>
    </p:spTree>
    <p:extLst>
      <p:ext uri="{BB962C8B-B14F-4D97-AF65-F5344CB8AC3E}">
        <p14:creationId xmlns:p14="http://schemas.microsoft.com/office/powerpoint/2010/main" val="2691279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a:t>
            </a:fld>
            <a:endParaRPr lang="fr-FR"/>
          </a:p>
        </p:txBody>
      </p:sp>
    </p:spTree>
    <p:extLst>
      <p:ext uri="{BB962C8B-B14F-4D97-AF65-F5344CB8AC3E}">
        <p14:creationId xmlns:p14="http://schemas.microsoft.com/office/powerpoint/2010/main" val="2070381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3</a:t>
            </a:fld>
            <a:endParaRPr lang="fr-FR"/>
          </a:p>
        </p:txBody>
      </p:sp>
    </p:spTree>
    <p:extLst>
      <p:ext uri="{BB962C8B-B14F-4D97-AF65-F5344CB8AC3E}">
        <p14:creationId xmlns:p14="http://schemas.microsoft.com/office/powerpoint/2010/main" val="406425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4</a:t>
            </a:fld>
            <a:endParaRPr lang="fr-FR"/>
          </a:p>
        </p:txBody>
      </p:sp>
    </p:spTree>
    <p:extLst>
      <p:ext uri="{BB962C8B-B14F-4D97-AF65-F5344CB8AC3E}">
        <p14:creationId xmlns:p14="http://schemas.microsoft.com/office/powerpoint/2010/main" val="4032069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5</a:t>
            </a:fld>
            <a:endParaRPr lang="fr-FR"/>
          </a:p>
        </p:txBody>
      </p:sp>
    </p:spTree>
    <p:extLst>
      <p:ext uri="{BB962C8B-B14F-4D97-AF65-F5344CB8AC3E}">
        <p14:creationId xmlns:p14="http://schemas.microsoft.com/office/powerpoint/2010/main" val="3912696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6</a:t>
            </a:fld>
            <a:endParaRPr lang="fr-FR"/>
          </a:p>
        </p:txBody>
      </p:sp>
    </p:spTree>
    <p:extLst>
      <p:ext uri="{BB962C8B-B14F-4D97-AF65-F5344CB8AC3E}">
        <p14:creationId xmlns:p14="http://schemas.microsoft.com/office/powerpoint/2010/main" val="20451756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7</a:t>
            </a:fld>
            <a:endParaRPr lang="fr-FR"/>
          </a:p>
        </p:txBody>
      </p:sp>
    </p:spTree>
    <p:extLst>
      <p:ext uri="{BB962C8B-B14F-4D97-AF65-F5344CB8AC3E}">
        <p14:creationId xmlns:p14="http://schemas.microsoft.com/office/powerpoint/2010/main" val="4148349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8</a:t>
            </a:fld>
            <a:endParaRPr lang="fr-FR"/>
          </a:p>
        </p:txBody>
      </p:sp>
    </p:spTree>
    <p:extLst>
      <p:ext uri="{BB962C8B-B14F-4D97-AF65-F5344CB8AC3E}">
        <p14:creationId xmlns:p14="http://schemas.microsoft.com/office/powerpoint/2010/main" val="4107537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9</a:t>
            </a:fld>
            <a:endParaRPr lang="fr-FR"/>
          </a:p>
        </p:txBody>
      </p:sp>
    </p:spTree>
    <p:extLst>
      <p:ext uri="{BB962C8B-B14F-4D97-AF65-F5344CB8AC3E}">
        <p14:creationId xmlns:p14="http://schemas.microsoft.com/office/powerpoint/2010/main" val="3492166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10</a:t>
            </a:fld>
            <a:endParaRPr lang="fr-FR"/>
          </a:p>
        </p:txBody>
      </p:sp>
    </p:spTree>
    <p:extLst>
      <p:ext uri="{BB962C8B-B14F-4D97-AF65-F5344CB8AC3E}">
        <p14:creationId xmlns:p14="http://schemas.microsoft.com/office/powerpoint/2010/main" val="3133233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11</a:t>
            </a:fld>
            <a:endParaRPr lang="fr-FR"/>
          </a:p>
        </p:txBody>
      </p:sp>
    </p:spTree>
    <p:extLst>
      <p:ext uri="{BB962C8B-B14F-4D97-AF65-F5344CB8AC3E}">
        <p14:creationId xmlns:p14="http://schemas.microsoft.com/office/powerpoint/2010/main" val="4206887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12</a:t>
            </a:fld>
            <a:endParaRPr lang="fr-FR"/>
          </a:p>
        </p:txBody>
      </p:sp>
    </p:spTree>
    <p:extLst>
      <p:ext uri="{BB962C8B-B14F-4D97-AF65-F5344CB8AC3E}">
        <p14:creationId xmlns:p14="http://schemas.microsoft.com/office/powerpoint/2010/main" val="36827720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13</a:t>
            </a:fld>
            <a:endParaRPr lang="fr-FR"/>
          </a:p>
        </p:txBody>
      </p:sp>
    </p:spTree>
    <p:extLst>
      <p:ext uri="{BB962C8B-B14F-4D97-AF65-F5344CB8AC3E}">
        <p14:creationId xmlns:p14="http://schemas.microsoft.com/office/powerpoint/2010/main" val="1473316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14</a:t>
            </a:fld>
            <a:endParaRPr lang="fr-FR"/>
          </a:p>
        </p:txBody>
      </p:sp>
    </p:spTree>
    <p:extLst>
      <p:ext uri="{BB962C8B-B14F-4D97-AF65-F5344CB8AC3E}">
        <p14:creationId xmlns:p14="http://schemas.microsoft.com/office/powerpoint/2010/main" val="4160707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15</a:t>
            </a:fld>
            <a:endParaRPr lang="fr-FR"/>
          </a:p>
        </p:txBody>
      </p:sp>
    </p:spTree>
    <p:extLst>
      <p:ext uri="{BB962C8B-B14F-4D97-AF65-F5344CB8AC3E}">
        <p14:creationId xmlns:p14="http://schemas.microsoft.com/office/powerpoint/2010/main" val="5888671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16</a:t>
            </a:fld>
            <a:endParaRPr lang="fr-FR"/>
          </a:p>
        </p:txBody>
      </p:sp>
    </p:spTree>
    <p:extLst>
      <p:ext uri="{BB962C8B-B14F-4D97-AF65-F5344CB8AC3E}">
        <p14:creationId xmlns:p14="http://schemas.microsoft.com/office/powerpoint/2010/main" val="1538729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17</a:t>
            </a:fld>
            <a:endParaRPr lang="fr-FR"/>
          </a:p>
        </p:txBody>
      </p:sp>
    </p:spTree>
    <p:extLst>
      <p:ext uri="{BB962C8B-B14F-4D97-AF65-F5344CB8AC3E}">
        <p14:creationId xmlns:p14="http://schemas.microsoft.com/office/powerpoint/2010/main" val="41155330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18</a:t>
            </a:fld>
            <a:endParaRPr lang="fr-FR"/>
          </a:p>
        </p:txBody>
      </p:sp>
    </p:spTree>
    <p:extLst>
      <p:ext uri="{BB962C8B-B14F-4D97-AF65-F5344CB8AC3E}">
        <p14:creationId xmlns:p14="http://schemas.microsoft.com/office/powerpoint/2010/main" val="2015903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19</a:t>
            </a:fld>
            <a:endParaRPr lang="fr-FR"/>
          </a:p>
        </p:txBody>
      </p:sp>
    </p:spTree>
    <p:extLst>
      <p:ext uri="{BB962C8B-B14F-4D97-AF65-F5344CB8AC3E}">
        <p14:creationId xmlns:p14="http://schemas.microsoft.com/office/powerpoint/2010/main" val="329667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20</a:t>
            </a:fld>
            <a:endParaRPr lang="fr-FR"/>
          </a:p>
        </p:txBody>
      </p:sp>
    </p:spTree>
    <p:extLst>
      <p:ext uri="{BB962C8B-B14F-4D97-AF65-F5344CB8AC3E}">
        <p14:creationId xmlns:p14="http://schemas.microsoft.com/office/powerpoint/2010/main" val="12389873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21</a:t>
            </a:fld>
            <a:endParaRPr lang="fr-FR"/>
          </a:p>
        </p:txBody>
      </p:sp>
    </p:spTree>
    <p:extLst>
      <p:ext uri="{BB962C8B-B14F-4D97-AF65-F5344CB8AC3E}">
        <p14:creationId xmlns:p14="http://schemas.microsoft.com/office/powerpoint/2010/main" val="2431714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22</a:t>
            </a:fld>
            <a:endParaRPr lang="fr-FR"/>
          </a:p>
        </p:txBody>
      </p:sp>
    </p:spTree>
    <p:extLst>
      <p:ext uri="{BB962C8B-B14F-4D97-AF65-F5344CB8AC3E}">
        <p14:creationId xmlns:p14="http://schemas.microsoft.com/office/powerpoint/2010/main" val="405854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23</a:t>
            </a:fld>
            <a:endParaRPr lang="fr-FR"/>
          </a:p>
        </p:txBody>
      </p:sp>
    </p:spTree>
    <p:extLst>
      <p:ext uri="{BB962C8B-B14F-4D97-AF65-F5344CB8AC3E}">
        <p14:creationId xmlns:p14="http://schemas.microsoft.com/office/powerpoint/2010/main" val="31541487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24</a:t>
            </a:fld>
            <a:endParaRPr lang="fr-FR"/>
          </a:p>
        </p:txBody>
      </p:sp>
    </p:spTree>
    <p:extLst>
      <p:ext uri="{BB962C8B-B14F-4D97-AF65-F5344CB8AC3E}">
        <p14:creationId xmlns:p14="http://schemas.microsoft.com/office/powerpoint/2010/main" val="4149155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25</a:t>
            </a:fld>
            <a:endParaRPr lang="fr-FR"/>
          </a:p>
        </p:txBody>
      </p:sp>
    </p:spTree>
    <p:extLst>
      <p:ext uri="{BB962C8B-B14F-4D97-AF65-F5344CB8AC3E}">
        <p14:creationId xmlns:p14="http://schemas.microsoft.com/office/powerpoint/2010/main" val="20191450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26</a:t>
            </a:fld>
            <a:endParaRPr lang="fr-FR"/>
          </a:p>
        </p:txBody>
      </p:sp>
    </p:spTree>
    <p:extLst>
      <p:ext uri="{BB962C8B-B14F-4D97-AF65-F5344CB8AC3E}">
        <p14:creationId xmlns:p14="http://schemas.microsoft.com/office/powerpoint/2010/main" val="18990456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27</a:t>
            </a:fld>
            <a:endParaRPr lang="fr-FR"/>
          </a:p>
        </p:txBody>
      </p:sp>
    </p:spTree>
    <p:extLst>
      <p:ext uri="{BB962C8B-B14F-4D97-AF65-F5344CB8AC3E}">
        <p14:creationId xmlns:p14="http://schemas.microsoft.com/office/powerpoint/2010/main" val="2134010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A0C0D80D-874D-4B03-B42C-EDFE6FBCD08F}" type="datetime1">
              <a:rPr lang="fr-FR" smtClean="0"/>
              <a:t>01/01/2021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80340285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6A03883-7DC7-4BC8-97C6-2570185A2BC9}" type="datetime1">
              <a:rPr lang="fr-FR" smtClean="0"/>
              <a:t>01/01/2021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14150111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A680FB6-BFF1-4EEB-AEF8-D7813DAD3723}" type="datetime1">
              <a:rPr lang="fr-FR" smtClean="0"/>
              <a:t>01/01/2021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55437202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CAB1B2F-22C6-4C76-83EB-9A9D0CD5D2BE}" type="datetime1">
              <a:rPr lang="fr-FR" smtClean="0"/>
              <a:t>01/01/2021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546193468"/>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2B29DF8-CE67-468E-B4F7-39B53DD0685B}" type="datetime1">
              <a:rPr lang="fr-FR" smtClean="0"/>
              <a:t>01/01/2021</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014248076"/>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C4779C-5BD8-4705-BA11-A73BA6B35E7C}" type="datetime1">
              <a:rPr lang="fr-FR" smtClean="0"/>
              <a:t>01/01/2021</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181353843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F6FBD6-C8F8-4A90-9E61-966943D24B7C}" type="datetime1">
              <a:rPr lang="fr-FR" smtClean="0"/>
              <a:t>01/01/2021</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49953670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A1A61B7-25D2-4D16-AA0B-CB7FB4CCED71}" type="datetime1">
              <a:rPr lang="fr-FR" smtClean="0"/>
              <a:t>01/01/2021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175735012"/>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6C6CB1C-2A16-4614-8F90-1D3F1BA931D2}" type="datetime1">
              <a:rPr lang="fr-FR" smtClean="0"/>
              <a:t>01/01/2021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68029526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04DA1AF-146A-4510-BAD3-1E734912FAF7}" type="datetime1">
              <a:rPr lang="fr-FR" smtClean="0"/>
              <a:t>01/01/2021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181675077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79537A7-80B3-480D-98D4-F75A7BF651ED}" type="datetime1">
              <a:rPr lang="fr-FR" smtClean="0"/>
              <a:t>01/01/2021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821434372"/>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2">
                <a:lumMod val="75000"/>
              </a:schemeClr>
            </a:gs>
            <a:gs pos="91000">
              <a:srgbClr val="C00000"/>
            </a:gs>
            <a:gs pos="100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63D719-C494-4C36-83AD-9DAF2F5C7197}" type="datetime1">
              <a:rPr lang="fr-FR" smtClean="0"/>
              <a:t>01/01/2021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0D664F-883E-4A82-B21E-1EE6521BBA68}" type="slidenum">
              <a:rPr lang="fr-FR" smtClean="0"/>
              <a:t>‹N°›</a:t>
            </a:fld>
            <a:endParaRPr lang="fr-FR"/>
          </a:p>
        </p:txBody>
      </p:sp>
    </p:spTree>
    <p:extLst>
      <p:ext uri="{BB962C8B-B14F-4D97-AF65-F5344CB8AC3E}">
        <p14:creationId xmlns:p14="http://schemas.microsoft.com/office/powerpoint/2010/main" val="159894513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a:t>
            </a:fld>
            <a:endParaRPr lang="fr-FR" sz="2000" b="1" dirty="0">
              <a:latin typeface="Magneto" panose="04030805050802020D02" pitchFamily="82" charset="0"/>
            </a:endParaRPr>
          </a:p>
        </p:txBody>
      </p:sp>
      <p:pic>
        <p:nvPicPr>
          <p:cNvPr id="3" name="Image 2"/>
          <p:cNvPicPr>
            <a:picLocks noChangeAspect="1"/>
          </p:cNvPicPr>
          <p:nvPr/>
        </p:nvPicPr>
        <p:blipFill rotWithShape="1">
          <a:blip r:embed="rId4"/>
          <a:srcRect r="16" b="9497"/>
          <a:stretch/>
        </p:blipFill>
        <p:spPr>
          <a:xfrm>
            <a:off x="1109472" y="839056"/>
            <a:ext cx="9899409" cy="5122831"/>
          </a:xfrm>
          <a:prstGeom prst="rect">
            <a:avLst/>
          </a:prstGeom>
          <a:effectLst>
            <a:softEdge rad="317500"/>
          </a:effectLst>
        </p:spPr>
      </p:pic>
      <p:sp>
        <p:nvSpPr>
          <p:cNvPr id="10" name="Rectangle 9"/>
          <p:cNvSpPr/>
          <p:nvPr/>
        </p:nvSpPr>
        <p:spPr>
          <a:xfrm>
            <a:off x="1125732" y="2967335"/>
            <a:ext cx="9940543" cy="1200329"/>
          </a:xfrm>
          <a:prstGeom prst="rect">
            <a:avLst/>
          </a:prstGeom>
          <a:noFill/>
        </p:spPr>
        <p:txBody>
          <a:bodyPr wrap="none" lIns="91440" tIns="45720" rIns="91440" bIns="45720">
            <a:spAutoFit/>
          </a:bodyPr>
          <a:lstStyle/>
          <a:p>
            <a:pPr algn="ctr"/>
            <a:r>
              <a:rPr lang="fr-FR" sz="7200" b="1" dirty="0" smtClean="0">
                <a:ln w="6600">
                  <a:solidFill>
                    <a:schemeClr val="accent2"/>
                  </a:solidFill>
                  <a:prstDash val="solid"/>
                </a:ln>
                <a:solidFill>
                  <a:srgbClr val="FFFFFF"/>
                </a:solidFill>
                <a:effectLst>
                  <a:outerShdw dist="38100" dir="2700000" algn="tl" rotWithShape="0">
                    <a:schemeClr val="accent2"/>
                  </a:outerShdw>
                </a:effectLst>
                <a:latin typeface="Harlow Solid Italic" panose="04030604020F02020D02" pitchFamily="82" charset="0"/>
              </a:rPr>
              <a:t>Avoir un orgasme par jour</a:t>
            </a:r>
            <a:endParaRPr lang="fr-FR" sz="7200" b="1" cap="none" spc="0" dirty="0">
              <a:ln w="6600">
                <a:solidFill>
                  <a:schemeClr val="accent2"/>
                </a:solidFill>
                <a:prstDash val="solid"/>
              </a:ln>
              <a:solidFill>
                <a:srgbClr val="FFFFFF"/>
              </a:solidFill>
              <a:effectLst>
                <a:outerShdw dist="38100" dir="2700000" algn="tl" rotWithShape="0">
                  <a:schemeClr val="accent2"/>
                </a:outerShdw>
              </a:effectLst>
              <a:latin typeface="Harlow Solid Italic" panose="04030604020F02020D02" pitchFamily="82" charset="0"/>
            </a:endParaRPr>
          </a:p>
        </p:txBody>
      </p:sp>
    </p:spTree>
    <p:extLst>
      <p:ext uri="{BB962C8B-B14F-4D97-AF65-F5344CB8AC3E}">
        <p14:creationId xmlns:p14="http://schemas.microsoft.com/office/powerpoint/2010/main" val="3606813098"/>
      </p:ext>
    </p:extLst>
  </p:cSld>
  <p:clrMapOvr>
    <a:masterClrMapping/>
  </p:clrMapOvr>
  <mc:AlternateContent xmlns:mc="http://schemas.openxmlformats.org/markup-compatibility/2006">
    <mc:Choice xmlns:p14="http://schemas.microsoft.com/office/powerpoint/2010/main" Requires="p14">
      <p:transition spd="slow" p14:dur="6000" advTm="9000">
        <p:wedge/>
        <p:sndAc>
          <p:stSnd loop="1">
            <p:snd r:embed="rId3" name="Guitare - Maria Elena.wav"/>
          </p:stSnd>
        </p:sndAc>
      </p:transition>
    </mc:Choice>
    <mc:Fallback>
      <p:transition spd="slow" advTm="9000">
        <p:wedge/>
        <p:sndAc>
          <p:stSnd loop="1">
            <p:snd r:embed="rId3" name="Guitare - Maria Ele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heel(8)">
                                      <p:cBhvr>
                                        <p:cTn id="21" dur="2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10">
                                            <p:txEl>
                                              <p:pRg st="0" end="0"/>
                                            </p:txEl>
                                          </p:spTgt>
                                        </p:tgtEl>
                                        <p:attrNameLst>
                                          <p:attrName>style.visibility</p:attrName>
                                        </p:attrNameLst>
                                      </p:cBhvr>
                                      <p:to>
                                        <p:strVal val="visible"/>
                                      </p:to>
                                    </p:set>
                                    <p:set>
                                      <p:cBhvr>
                                        <p:cTn id="26" dur="455" fill="hold">
                                          <p:stCondLst>
                                            <p:cond delay="0"/>
                                          </p:stCondLst>
                                        </p:cTn>
                                        <p:tgtEl>
                                          <p:spTgt spid="10">
                                            <p:txEl>
                                              <p:pRg st="0" end="0"/>
                                            </p:txEl>
                                          </p:spTgt>
                                        </p:tgtEl>
                                        <p:attrNameLst>
                                          <p:attrName>style.rotation</p:attrName>
                                        </p:attrNameLst>
                                      </p:cBhvr>
                                      <p:to>
                                        <p:strVal val="-45.0"/>
                                      </p:to>
                                    </p:set>
                                    <p:anim calcmode="lin" valueType="num">
                                      <p:cBhvr>
                                        <p:cTn id="27"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a:t>
            </a:fld>
            <a:endParaRPr lang="fr-FR" sz="2000" b="1" dirty="0">
              <a:latin typeface="Magneto" panose="04030805050802020D02" pitchFamily="82" charset="0"/>
            </a:endParaRPr>
          </a:p>
        </p:txBody>
      </p:sp>
      <p:sp>
        <p:nvSpPr>
          <p:cNvPr id="3" name="Rectangle 2"/>
          <p:cNvSpPr/>
          <p:nvPr/>
        </p:nvSpPr>
        <p:spPr>
          <a:xfrm>
            <a:off x="1510915" y="2274838"/>
            <a:ext cx="9074920" cy="2308324"/>
          </a:xfrm>
          <a:prstGeom prst="rect">
            <a:avLst/>
          </a:prstGeom>
        </p:spPr>
        <p:txBody>
          <a:bodyPr wrap="none">
            <a:spAutoFit/>
          </a:bodyPr>
          <a:lstStyle/>
          <a:p>
            <a:r>
              <a:rPr lang="fr-FR" sz="7200" b="1" dirty="0">
                <a:ln>
                  <a:solidFill>
                    <a:srgbClr val="FF0000"/>
                  </a:solidFill>
                </a:ln>
                <a:effectLst>
                  <a:glow rad="228600">
                    <a:schemeClr val="accent2">
                      <a:satMod val="175000"/>
                      <a:alpha val="40000"/>
                    </a:schemeClr>
                  </a:glow>
                </a:effectLst>
                <a:latin typeface="Harlow Solid Italic" panose="04030604020F02020D02" pitchFamily="82" charset="0"/>
              </a:rPr>
              <a:t>10 bonnes raisons </a:t>
            </a:r>
            <a:r>
              <a:rPr lang="fr-FR" sz="7200" b="1" dirty="0" smtClean="0">
                <a:ln>
                  <a:solidFill>
                    <a:srgbClr val="FF0000"/>
                  </a:solidFill>
                </a:ln>
                <a:effectLst>
                  <a:glow rad="228600">
                    <a:schemeClr val="accent2">
                      <a:satMod val="175000"/>
                      <a:alpha val="40000"/>
                    </a:schemeClr>
                  </a:glow>
                </a:effectLst>
                <a:latin typeface="Harlow Solid Italic" panose="04030604020F02020D02" pitchFamily="82" charset="0"/>
              </a:rPr>
              <a:t>d’avoir</a:t>
            </a:r>
          </a:p>
          <a:p>
            <a:r>
              <a:rPr lang="fr-FR" sz="7200" b="1" dirty="0">
                <a:ln>
                  <a:solidFill>
                    <a:srgbClr val="FF0000"/>
                  </a:solidFill>
                </a:ln>
                <a:effectLst>
                  <a:glow rad="228600">
                    <a:schemeClr val="accent2">
                      <a:satMod val="175000"/>
                      <a:alpha val="40000"/>
                    </a:schemeClr>
                  </a:glow>
                </a:effectLst>
                <a:latin typeface="Harlow Solid Italic" panose="04030604020F02020D02" pitchFamily="82" charset="0"/>
              </a:rPr>
              <a:t> </a:t>
            </a:r>
            <a:r>
              <a:rPr lang="fr-FR" sz="7200" b="1" dirty="0" smtClean="0">
                <a:ln>
                  <a:solidFill>
                    <a:srgbClr val="FF0000"/>
                  </a:solidFill>
                </a:ln>
                <a:effectLst>
                  <a:glow rad="228600">
                    <a:schemeClr val="accent2">
                      <a:satMod val="175000"/>
                      <a:alpha val="40000"/>
                    </a:schemeClr>
                  </a:glow>
                </a:effectLst>
                <a:latin typeface="Harlow Solid Italic" panose="04030604020F02020D02" pitchFamily="82" charset="0"/>
              </a:rPr>
              <a:t>   </a:t>
            </a:r>
            <a:r>
              <a:rPr lang="fr-FR" sz="7200" b="1" dirty="0">
                <a:ln>
                  <a:solidFill>
                    <a:srgbClr val="FF0000"/>
                  </a:solidFill>
                </a:ln>
                <a:effectLst>
                  <a:glow rad="228600">
                    <a:schemeClr val="accent2">
                      <a:satMod val="175000"/>
                      <a:alpha val="40000"/>
                    </a:schemeClr>
                  </a:glow>
                </a:effectLst>
                <a:latin typeface="Harlow Solid Italic" panose="04030604020F02020D02" pitchFamily="82" charset="0"/>
              </a:rPr>
              <a:t>un orgasme par jour.</a:t>
            </a:r>
          </a:p>
        </p:txBody>
      </p:sp>
    </p:spTree>
    <p:extLst>
      <p:ext uri="{BB962C8B-B14F-4D97-AF65-F5344CB8AC3E}">
        <p14:creationId xmlns:p14="http://schemas.microsoft.com/office/powerpoint/2010/main" val="84956156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p:cTn id="30"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3</a:t>
            </a:fld>
            <a:endParaRPr lang="fr-FR" sz="2000" b="1" dirty="0">
              <a:latin typeface="Magneto" panose="04030805050802020D02" pitchFamily="82" charset="0"/>
            </a:endParaRPr>
          </a:p>
        </p:txBody>
      </p:sp>
      <p:sp>
        <p:nvSpPr>
          <p:cNvPr id="2" name="Rectangle 1"/>
          <p:cNvSpPr/>
          <p:nvPr/>
        </p:nvSpPr>
        <p:spPr>
          <a:xfrm>
            <a:off x="1361161" y="1228397"/>
            <a:ext cx="9469677" cy="4401205"/>
          </a:xfrm>
          <a:prstGeom prst="rect">
            <a:avLst/>
          </a:prstGeom>
        </p:spPr>
        <p:txBody>
          <a:bodyPr wrap="square">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Le sexe c’est bon pour la santé ! Jusqu’à présent on vous avait recommandé de vous tenir éloigné de votre partenaire quand vous étiez grippé ou enrhumé ? Oubliez ces recommandations ! Oubliez également le grog, les inhalations, les huiles essentielles et les tisanes ! Des chercheurs américains ont découvert un remède miracle pour être toujours en forme. Et ce remède est le sexe. Selon eux faire l’amour et surtout avoir un orgasme par jour renforcent nos défenses immunitaires. Alors dites adieu aux préjugés, et découvrez comment être en bonne santé en faisant souvent l’amour et surtout en ayant des orgasmes. </a:t>
            </a:r>
          </a:p>
        </p:txBody>
      </p:sp>
    </p:spTree>
    <p:extLst>
      <p:ext uri="{BB962C8B-B14F-4D97-AF65-F5344CB8AC3E}">
        <p14:creationId xmlns:p14="http://schemas.microsoft.com/office/powerpoint/2010/main" val="1954314666"/>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4</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20528" y="851104"/>
            <a:ext cx="8200103" cy="5125065"/>
          </a:xfrm>
          <a:prstGeom prst="rect">
            <a:avLst/>
          </a:prstGeom>
          <a:effectLst>
            <a:softEdge rad="127000"/>
          </a:effectLst>
        </p:spPr>
      </p:pic>
    </p:spTree>
    <p:extLst>
      <p:ext uri="{BB962C8B-B14F-4D97-AF65-F5344CB8AC3E}">
        <p14:creationId xmlns:p14="http://schemas.microsoft.com/office/powerpoint/2010/main" val="373109637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5</a:t>
            </a:fld>
            <a:endParaRPr lang="fr-FR" sz="2000" b="1" dirty="0">
              <a:latin typeface="Magneto" panose="04030805050802020D02" pitchFamily="82" charset="0"/>
            </a:endParaRPr>
          </a:p>
        </p:txBody>
      </p:sp>
      <p:sp>
        <p:nvSpPr>
          <p:cNvPr id="2" name="Rectangle 1"/>
          <p:cNvSpPr/>
          <p:nvPr/>
        </p:nvSpPr>
        <p:spPr>
          <a:xfrm>
            <a:off x="2006727" y="1012954"/>
            <a:ext cx="8083296" cy="4832092"/>
          </a:xfrm>
          <a:prstGeom prst="rect">
            <a:avLst/>
          </a:prstGeom>
        </p:spPr>
        <p:txBody>
          <a:bodyPr wrap="square">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par jour pour maigrir</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équivaut à bruler environ 50 calories.</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C’est peu, mais en matière de perte de poids rien n'est négligeable.</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Prendre du plaisir peut parfois s’apparenter à un sport d’endurance.  Donc on peut dire que le sexe permet de bruler encore plus de calories mais surtout de renforcer ses muscles.</a:t>
            </a:r>
          </a:p>
        </p:txBody>
      </p:sp>
    </p:spTree>
    <p:extLst>
      <p:ext uri="{BB962C8B-B14F-4D97-AF65-F5344CB8AC3E}">
        <p14:creationId xmlns:p14="http://schemas.microsoft.com/office/powerpoint/2010/main" val="93983718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p:cTn id="39"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4" end="4"/>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1" presetClass="entr" presetSubtype="0" fill="hold" nodeType="clickEffect">
                                  <p:stCondLst>
                                    <p:cond delay="0"/>
                                  </p:stCondLst>
                                  <p:iterate type="lt">
                                    <p:tmPct val="10000"/>
                                  </p:iterate>
                                  <p:childTnLst>
                                    <p:set>
                                      <p:cBhvr>
                                        <p:cTn id="47" dur="1" fill="hold">
                                          <p:stCondLst>
                                            <p:cond delay="0"/>
                                          </p:stCondLst>
                                        </p:cTn>
                                        <p:tgtEl>
                                          <p:spTgt spid="2">
                                            <p:txEl>
                                              <p:pRg st="6" end="6"/>
                                            </p:txEl>
                                          </p:spTgt>
                                        </p:tgtEl>
                                        <p:attrNameLst>
                                          <p:attrName>style.visibility</p:attrName>
                                        </p:attrNameLst>
                                      </p:cBhvr>
                                      <p:to>
                                        <p:strVal val="visible"/>
                                      </p:to>
                                    </p:set>
                                    <p:anim calcmode="lin" valueType="num">
                                      <p:cBhvr>
                                        <p:cTn id="48" dur="500" fill="hold"/>
                                        <p:tgtEl>
                                          <p:spTgt spid="2">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
                                            <p:txEl>
                                              <p:pRg st="6" end="6"/>
                                            </p:txEl>
                                          </p:spTgt>
                                        </p:tgtEl>
                                        <p:attrNameLst>
                                          <p:attrName>ppt_y</p:attrName>
                                        </p:attrNameLst>
                                      </p:cBhvr>
                                      <p:tavLst>
                                        <p:tav tm="0">
                                          <p:val>
                                            <p:strVal val="#ppt_y"/>
                                          </p:val>
                                        </p:tav>
                                        <p:tav tm="100000">
                                          <p:val>
                                            <p:strVal val="#ppt_y"/>
                                          </p:val>
                                        </p:tav>
                                      </p:tavLst>
                                    </p:anim>
                                    <p:anim calcmode="lin" valueType="num">
                                      <p:cBhvr>
                                        <p:cTn id="50" dur="500" fill="hold"/>
                                        <p:tgtEl>
                                          <p:spTgt spid="2">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6</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499615" y="843534"/>
            <a:ext cx="9142645" cy="5142738"/>
          </a:xfrm>
          <a:prstGeom prst="rect">
            <a:avLst/>
          </a:prstGeom>
          <a:effectLst>
            <a:softEdge rad="127000"/>
          </a:effectLst>
        </p:spPr>
      </p:pic>
    </p:spTree>
    <p:extLst>
      <p:ext uri="{BB962C8B-B14F-4D97-AF65-F5344CB8AC3E}">
        <p14:creationId xmlns:p14="http://schemas.microsoft.com/office/powerpoint/2010/main" val="57385588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7</a:t>
            </a:fld>
            <a:endParaRPr lang="fr-FR" sz="2000" b="1" dirty="0">
              <a:latin typeface="Magneto" panose="04030805050802020D02" pitchFamily="82" charset="0"/>
            </a:endParaRPr>
          </a:p>
        </p:txBody>
      </p:sp>
      <p:sp>
        <p:nvSpPr>
          <p:cNvPr id="2" name="Rectangle 1"/>
          <p:cNvSpPr/>
          <p:nvPr/>
        </p:nvSpPr>
        <p:spPr>
          <a:xfrm>
            <a:off x="2037207" y="1199822"/>
            <a:ext cx="8022336" cy="4401205"/>
          </a:xfrm>
          <a:prstGeom prst="rect">
            <a:avLst/>
          </a:prstGeom>
        </p:spPr>
        <p:txBody>
          <a:bodyPr wrap="square">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par jour contre le rhume et la grippe</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Les relations sexuelles favorisent la production de l'</a:t>
            </a:r>
            <a:r>
              <a:rPr lang="fr-FR" sz="2800" b="1" dirty="0" err="1">
                <a:ln>
                  <a:solidFill>
                    <a:srgbClr val="FF0000"/>
                  </a:solidFill>
                </a:ln>
                <a:effectLst>
                  <a:glow rad="228600">
                    <a:schemeClr val="accent2">
                      <a:satMod val="175000"/>
                      <a:alpha val="40000"/>
                    </a:schemeClr>
                  </a:glow>
                </a:effectLst>
                <a:latin typeface="Harlow Solid Italic" panose="04030604020F02020D02" pitchFamily="82" charset="0"/>
              </a:rPr>
              <a:t>immunoglobine</a:t>
            </a:r>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Cet antigène produit par le corps, qui joue un rôle essentiel dans la défense de l'organisme contre les agressions,  va donc renforcer  nos défenses immunitaires et permettre de mieux résister au rhume et à la grippe.</a:t>
            </a:r>
          </a:p>
        </p:txBody>
      </p:sp>
    </p:spTree>
    <p:extLst>
      <p:ext uri="{BB962C8B-B14F-4D97-AF65-F5344CB8AC3E}">
        <p14:creationId xmlns:p14="http://schemas.microsoft.com/office/powerpoint/2010/main" val="265936138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p:cTn id="39"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8</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00748" y="858280"/>
            <a:ext cx="7654413" cy="5098867"/>
          </a:xfrm>
          <a:prstGeom prst="rect">
            <a:avLst/>
          </a:prstGeom>
          <a:effectLst>
            <a:softEdge rad="127000"/>
          </a:effectLst>
        </p:spPr>
      </p:pic>
    </p:spTree>
    <p:extLst>
      <p:ext uri="{BB962C8B-B14F-4D97-AF65-F5344CB8AC3E}">
        <p14:creationId xmlns:p14="http://schemas.microsoft.com/office/powerpoint/2010/main" val="1563731565"/>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9</a:t>
            </a:fld>
            <a:endParaRPr lang="fr-FR" sz="2000" b="1" dirty="0">
              <a:latin typeface="Magneto" panose="04030805050802020D02" pitchFamily="82" charset="0"/>
            </a:endParaRPr>
          </a:p>
        </p:txBody>
      </p:sp>
      <p:sp>
        <p:nvSpPr>
          <p:cNvPr id="2" name="Rectangle 1"/>
          <p:cNvSpPr/>
          <p:nvPr/>
        </p:nvSpPr>
        <p:spPr>
          <a:xfrm>
            <a:off x="1188720" y="1199822"/>
            <a:ext cx="9814560" cy="4401205"/>
          </a:xfrm>
          <a:prstGeom prst="rect">
            <a:avLst/>
          </a:prstGeom>
        </p:spPr>
        <p:txBody>
          <a:bodyPr wrap="square">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par jour contre les fuites </a:t>
            </a:r>
            <a:r>
              <a:rPr lang="fr-FR" sz="2800" b="1" dirty="0" smtClean="0">
                <a:ln>
                  <a:solidFill>
                    <a:srgbClr val="FF0000"/>
                  </a:solidFill>
                </a:ln>
                <a:effectLst>
                  <a:glow rad="228600">
                    <a:schemeClr val="accent2">
                      <a:satMod val="175000"/>
                      <a:alpha val="40000"/>
                    </a:schemeClr>
                  </a:glow>
                </a:effectLst>
                <a:latin typeface="Harlow Solid Italic" panose="04030604020F02020D02" pitchFamily="82" charset="0"/>
              </a:rPr>
              <a:t>urinaires</a:t>
            </a:r>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Les femmes, après un accouchement ou la ménopause, sont celles qui sont les plus touchées par les fuites urinaires</a:t>
            </a:r>
            <a:r>
              <a:rPr lang="fr-FR" sz="2800" b="1" dirty="0" smtClean="0">
                <a:ln>
                  <a:solidFill>
                    <a:srgbClr val="FF0000"/>
                  </a:solidFill>
                </a:ln>
                <a:effectLst>
                  <a:glow rad="228600">
                    <a:schemeClr val="accent2">
                      <a:satMod val="175000"/>
                      <a:alpha val="40000"/>
                    </a:schemeClr>
                  </a:glow>
                </a:effectLst>
                <a:latin typeface="Harlow Solid Italic" panose="04030604020F02020D02" pitchFamily="82" charset="0"/>
              </a:rPr>
              <a:t>.</a:t>
            </a:r>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Un périnée bien musclé permet d’éviter ce trouble urinaire</a:t>
            </a:r>
            <a:r>
              <a:rPr lang="fr-FR" sz="2800" b="1" dirty="0" smtClean="0">
                <a:ln>
                  <a:solidFill>
                    <a:srgbClr val="FF0000"/>
                  </a:solidFill>
                </a:ln>
                <a:effectLst>
                  <a:glow rad="228600">
                    <a:schemeClr val="accent2">
                      <a:satMod val="175000"/>
                      <a:alpha val="40000"/>
                    </a:schemeClr>
                  </a:glow>
                </a:effectLst>
                <a:latin typeface="Harlow Solid Italic" panose="04030604020F02020D02" pitchFamily="82" charset="0"/>
              </a:rPr>
              <a:t>.</a:t>
            </a:r>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On conseille donc aux femmes qui souffrent d’incontinence urinaire des exercices pour renforcer les muscles pelviens</a:t>
            </a:r>
            <a:r>
              <a:rPr lang="fr-FR" sz="2800" b="1" dirty="0" smtClean="0">
                <a:ln>
                  <a:solidFill>
                    <a:srgbClr val="FF0000"/>
                  </a:solidFill>
                </a:ln>
                <a:effectLst>
                  <a:glow rad="228600">
                    <a:schemeClr val="accent2">
                      <a:satMod val="175000"/>
                      <a:alpha val="40000"/>
                    </a:schemeClr>
                  </a:glow>
                </a:effectLst>
                <a:latin typeface="Harlow Solid Italic" panose="04030604020F02020D02" pitchFamily="82" charset="0"/>
              </a:rPr>
              <a:t>.</a:t>
            </a:r>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Puisque pendant les rapports sexuels les muscles du bassin sont très sollicités, le sexe va permettre de bien entretenir le périnée, de renforcer les muscles du plancher pelvien, et donc de conserver une bonne vessie.</a:t>
            </a:r>
          </a:p>
        </p:txBody>
      </p:sp>
    </p:spTree>
    <p:extLst>
      <p:ext uri="{BB962C8B-B14F-4D97-AF65-F5344CB8AC3E}">
        <p14:creationId xmlns:p14="http://schemas.microsoft.com/office/powerpoint/2010/main" val="383772197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calcmode="lin" valueType="num">
                                      <p:cBhvr>
                                        <p:cTn id="39"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2" end="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1" presetClass="entr" presetSubtype="0" fill="hold" nodeType="clickEffect">
                                  <p:stCondLst>
                                    <p:cond delay="0"/>
                                  </p:stCondLst>
                                  <p:iterate type="lt">
                                    <p:tmPct val="10000"/>
                                  </p:iterate>
                                  <p:childTnLst>
                                    <p:set>
                                      <p:cBhvr>
                                        <p:cTn id="47" dur="1" fill="hold">
                                          <p:stCondLst>
                                            <p:cond delay="0"/>
                                          </p:stCondLst>
                                        </p:cTn>
                                        <p:tgtEl>
                                          <p:spTgt spid="2">
                                            <p:txEl>
                                              <p:pRg st="3" end="3"/>
                                            </p:txEl>
                                          </p:spTgt>
                                        </p:tgtEl>
                                        <p:attrNameLst>
                                          <p:attrName>style.visibility</p:attrName>
                                        </p:attrNameLst>
                                      </p:cBhvr>
                                      <p:to>
                                        <p:strVal val="visible"/>
                                      </p:to>
                                    </p:set>
                                    <p:anim calcmode="lin" valueType="num">
                                      <p:cBhvr>
                                        <p:cTn id="48" dur="50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50" dur="50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41" presetClass="entr" presetSubtype="0" fill="hold" nodeType="clickEffect">
                                  <p:stCondLst>
                                    <p:cond delay="0"/>
                                  </p:stCondLst>
                                  <p:iterate type="lt">
                                    <p:tmPct val="10000"/>
                                  </p:iterate>
                                  <p:childTnLst>
                                    <p:set>
                                      <p:cBhvr>
                                        <p:cTn id="56" dur="1" fill="hold">
                                          <p:stCondLst>
                                            <p:cond delay="0"/>
                                          </p:stCondLst>
                                        </p:cTn>
                                        <p:tgtEl>
                                          <p:spTgt spid="2">
                                            <p:txEl>
                                              <p:pRg st="4" end="4"/>
                                            </p:txEl>
                                          </p:spTgt>
                                        </p:tgtEl>
                                        <p:attrNameLst>
                                          <p:attrName>style.visibility</p:attrName>
                                        </p:attrNameLst>
                                      </p:cBhvr>
                                      <p:to>
                                        <p:strVal val="visible"/>
                                      </p:to>
                                    </p:set>
                                    <p:anim calcmode="lin" valueType="num">
                                      <p:cBhvr>
                                        <p:cTn id="57"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59"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10</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56502" y="828807"/>
            <a:ext cx="7742903" cy="5157813"/>
          </a:xfrm>
          <a:prstGeom prst="rect">
            <a:avLst/>
          </a:prstGeom>
          <a:effectLst>
            <a:softEdge rad="127000"/>
          </a:effectLst>
        </p:spPr>
      </p:pic>
    </p:spTree>
    <p:extLst>
      <p:ext uri="{BB962C8B-B14F-4D97-AF65-F5344CB8AC3E}">
        <p14:creationId xmlns:p14="http://schemas.microsoft.com/office/powerpoint/2010/main" val="365912404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11</a:t>
            </a:fld>
            <a:endParaRPr lang="fr-FR" sz="2000" b="1" dirty="0">
              <a:latin typeface="Magneto" panose="04030805050802020D02" pitchFamily="82" charset="0"/>
            </a:endParaRPr>
          </a:p>
        </p:txBody>
      </p:sp>
      <p:sp>
        <p:nvSpPr>
          <p:cNvPr id="2" name="Rectangle 1"/>
          <p:cNvSpPr/>
          <p:nvPr/>
        </p:nvSpPr>
        <p:spPr>
          <a:xfrm>
            <a:off x="1311783" y="1659285"/>
            <a:ext cx="9473184" cy="3539430"/>
          </a:xfrm>
          <a:prstGeom prst="rect">
            <a:avLst/>
          </a:prstGeom>
        </p:spPr>
        <p:txBody>
          <a:bodyPr wrap="square">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pour se protéger du cancer de la prostate</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Des chercheurs ont découvert qu’éjaculer une fois par jour permettait de réduire le risque de développer un cancer de la prostate.</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En France, le cancer de la prostate, cette petite glande située entre le pénis et la vessie, est le cancer le plus fréquent chez l’homme.</a:t>
            </a:r>
          </a:p>
        </p:txBody>
      </p:sp>
    </p:spTree>
    <p:extLst>
      <p:ext uri="{BB962C8B-B14F-4D97-AF65-F5344CB8AC3E}">
        <p14:creationId xmlns:p14="http://schemas.microsoft.com/office/powerpoint/2010/main" val="681258565"/>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p:cTn id="39"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836560"/>
            <a:ext cx="7698658" cy="5132439"/>
          </a:xfrm>
          <a:prstGeom prst="rect">
            <a:avLst/>
          </a:prstGeom>
          <a:effectLst>
            <a:softEdge rad="127000"/>
          </a:effectLst>
        </p:spPr>
      </p:pic>
    </p:spTree>
    <p:extLst>
      <p:ext uri="{BB962C8B-B14F-4D97-AF65-F5344CB8AC3E}">
        <p14:creationId xmlns:p14="http://schemas.microsoft.com/office/powerpoint/2010/main" val="253862435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13</a:t>
            </a:fld>
            <a:endParaRPr lang="fr-FR" sz="2000" b="1" dirty="0">
              <a:latin typeface="Magneto" panose="04030805050802020D02" pitchFamily="82" charset="0"/>
            </a:endParaRPr>
          </a:p>
        </p:txBody>
      </p:sp>
      <p:sp>
        <p:nvSpPr>
          <p:cNvPr id="2" name="Rectangle 1"/>
          <p:cNvSpPr/>
          <p:nvPr/>
        </p:nvSpPr>
        <p:spPr>
          <a:xfrm>
            <a:off x="2209800" y="1228397"/>
            <a:ext cx="7668768" cy="4401205"/>
          </a:xfrm>
          <a:prstGeom prst="rect">
            <a:avLst/>
          </a:prstGeom>
        </p:spPr>
        <p:txBody>
          <a:bodyPr wrap="square">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par jour pour calmer les douleurs</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L’orgasme en créant une sensation de plaisir permet de libérer des endorphines.</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Ces endorphines calment toute sensation de douleur.</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Mais surtout grâce à une hormone lubrifiante qui se libère pendant l'orgasme la souplesse des articulations et leur bon fonctionnement sont favorisés.</a:t>
            </a:r>
          </a:p>
        </p:txBody>
      </p:sp>
    </p:spTree>
    <p:extLst>
      <p:ext uri="{BB962C8B-B14F-4D97-AF65-F5344CB8AC3E}">
        <p14:creationId xmlns:p14="http://schemas.microsoft.com/office/powerpoint/2010/main" val="4213074607"/>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p:cTn id="39"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4" end="4"/>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1" presetClass="entr" presetSubtype="0" fill="hold" nodeType="clickEffect">
                                  <p:stCondLst>
                                    <p:cond delay="0"/>
                                  </p:stCondLst>
                                  <p:iterate type="lt">
                                    <p:tmPct val="10000"/>
                                  </p:iterate>
                                  <p:childTnLst>
                                    <p:set>
                                      <p:cBhvr>
                                        <p:cTn id="47" dur="1" fill="hold">
                                          <p:stCondLst>
                                            <p:cond delay="0"/>
                                          </p:stCondLst>
                                        </p:cTn>
                                        <p:tgtEl>
                                          <p:spTgt spid="2">
                                            <p:txEl>
                                              <p:pRg st="6" end="6"/>
                                            </p:txEl>
                                          </p:spTgt>
                                        </p:tgtEl>
                                        <p:attrNameLst>
                                          <p:attrName>style.visibility</p:attrName>
                                        </p:attrNameLst>
                                      </p:cBhvr>
                                      <p:to>
                                        <p:strVal val="visible"/>
                                      </p:to>
                                    </p:set>
                                    <p:anim calcmode="lin" valueType="num">
                                      <p:cBhvr>
                                        <p:cTn id="48" dur="500" fill="hold"/>
                                        <p:tgtEl>
                                          <p:spTgt spid="2">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
                                            <p:txEl>
                                              <p:pRg st="6" end="6"/>
                                            </p:txEl>
                                          </p:spTgt>
                                        </p:tgtEl>
                                        <p:attrNameLst>
                                          <p:attrName>ppt_y</p:attrName>
                                        </p:attrNameLst>
                                      </p:cBhvr>
                                      <p:tavLst>
                                        <p:tav tm="0">
                                          <p:val>
                                            <p:strVal val="#ppt_y"/>
                                          </p:val>
                                        </p:tav>
                                        <p:tav tm="100000">
                                          <p:val>
                                            <p:strVal val="#ppt_y"/>
                                          </p:val>
                                        </p:tav>
                                      </p:tavLst>
                                    </p:anim>
                                    <p:anim calcmode="lin" valueType="num">
                                      <p:cBhvr>
                                        <p:cTn id="50" dur="500" fill="hold"/>
                                        <p:tgtEl>
                                          <p:spTgt spid="2">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14</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82760" y="822257"/>
            <a:ext cx="7713407" cy="5138164"/>
          </a:xfrm>
          <a:prstGeom prst="rect">
            <a:avLst/>
          </a:prstGeom>
          <a:effectLst>
            <a:softEdge rad="127000"/>
          </a:effectLst>
        </p:spPr>
      </p:pic>
    </p:spTree>
    <p:extLst>
      <p:ext uri="{BB962C8B-B14F-4D97-AF65-F5344CB8AC3E}">
        <p14:creationId xmlns:p14="http://schemas.microsoft.com/office/powerpoint/2010/main" val="3082238017"/>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15</a:t>
            </a:fld>
            <a:endParaRPr lang="fr-FR" sz="2000" b="1" dirty="0">
              <a:latin typeface="Magneto" panose="04030805050802020D02" pitchFamily="82" charset="0"/>
            </a:endParaRPr>
          </a:p>
        </p:txBody>
      </p:sp>
      <p:sp>
        <p:nvSpPr>
          <p:cNvPr id="2" name="Rectangle 1"/>
          <p:cNvSpPr/>
          <p:nvPr/>
        </p:nvSpPr>
        <p:spPr>
          <a:xfrm>
            <a:off x="1762887" y="1228397"/>
            <a:ext cx="8570976" cy="4401205"/>
          </a:xfrm>
          <a:prstGeom prst="rect">
            <a:avLst/>
          </a:prstGeom>
        </p:spPr>
        <p:txBody>
          <a:bodyPr wrap="square">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par jour contre le stress</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Pendant l’orgasme le corps produit des endorphines qui sont comparés à un opiacé nature.</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La fonction de ces endorphines est de dissiper les déprimes passagères, le stress et l’angoisse et d’accroître le plaisir.</a:t>
            </a:r>
          </a:p>
          <a:p>
            <a:endParaRPr lang="fr-FR" sz="2800" b="1" dirty="0"/>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On peut donc assurer que ceux qui ont des orgasmes quotidiens sont moins anxieux que les autres.</a:t>
            </a:r>
          </a:p>
        </p:txBody>
      </p:sp>
    </p:spTree>
    <p:extLst>
      <p:ext uri="{BB962C8B-B14F-4D97-AF65-F5344CB8AC3E}">
        <p14:creationId xmlns:p14="http://schemas.microsoft.com/office/powerpoint/2010/main" val="2560743857"/>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p:cTn id="39"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4" end="4"/>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1" presetClass="entr" presetSubtype="0" fill="hold" nodeType="clickEffect">
                                  <p:stCondLst>
                                    <p:cond delay="0"/>
                                  </p:stCondLst>
                                  <p:iterate type="lt">
                                    <p:tmPct val="10000"/>
                                  </p:iterate>
                                  <p:childTnLst>
                                    <p:set>
                                      <p:cBhvr>
                                        <p:cTn id="47" dur="1" fill="hold">
                                          <p:stCondLst>
                                            <p:cond delay="0"/>
                                          </p:stCondLst>
                                        </p:cTn>
                                        <p:tgtEl>
                                          <p:spTgt spid="2">
                                            <p:txEl>
                                              <p:pRg st="6" end="6"/>
                                            </p:txEl>
                                          </p:spTgt>
                                        </p:tgtEl>
                                        <p:attrNameLst>
                                          <p:attrName>style.visibility</p:attrName>
                                        </p:attrNameLst>
                                      </p:cBhvr>
                                      <p:to>
                                        <p:strVal val="visible"/>
                                      </p:to>
                                    </p:set>
                                    <p:anim calcmode="lin" valueType="num">
                                      <p:cBhvr>
                                        <p:cTn id="48" dur="500" fill="hold"/>
                                        <p:tgtEl>
                                          <p:spTgt spid="2">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
                                            <p:txEl>
                                              <p:pRg st="6" end="6"/>
                                            </p:txEl>
                                          </p:spTgt>
                                        </p:tgtEl>
                                        <p:attrNameLst>
                                          <p:attrName>ppt_y</p:attrName>
                                        </p:attrNameLst>
                                      </p:cBhvr>
                                      <p:tavLst>
                                        <p:tav tm="0">
                                          <p:val>
                                            <p:strVal val="#ppt_y"/>
                                          </p:val>
                                        </p:tav>
                                        <p:tav tm="100000">
                                          <p:val>
                                            <p:strVal val="#ppt_y"/>
                                          </p:val>
                                        </p:tav>
                                      </p:tavLst>
                                    </p:anim>
                                    <p:anim calcmode="lin" valueType="num">
                                      <p:cBhvr>
                                        <p:cTn id="50" dur="500" fill="hold"/>
                                        <p:tgtEl>
                                          <p:spTgt spid="2">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16</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967359" y="859917"/>
            <a:ext cx="10162032" cy="5081016"/>
          </a:xfrm>
          <a:prstGeom prst="rect">
            <a:avLst/>
          </a:prstGeom>
          <a:effectLst>
            <a:softEdge rad="127000"/>
          </a:effectLst>
        </p:spPr>
      </p:pic>
    </p:spTree>
    <p:extLst>
      <p:ext uri="{BB962C8B-B14F-4D97-AF65-F5344CB8AC3E}">
        <p14:creationId xmlns:p14="http://schemas.microsoft.com/office/powerpoint/2010/main" val="7435468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17</a:t>
            </a:fld>
            <a:endParaRPr lang="fr-FR" sz="2000" b="1" dirty="0">
              <a:latin typeface="Magneto" panose="04030805050802020D02" pitchFamily="82" charset="0"/>
            </a:endParaRPr>
          </a:p>
        </p:txBody>
      </p:sp>
      <p:sp>
        <p:nvSpPr>
          <p:cNvPr id="2" name="Rectangle 1"/>
          <p:cNvSpPr/>
          <p:nvPr/>
        </p:nvSpPr>
        <p:spPr>
          <a:xfrm>
            <a:off x="2383536" y="2090172"/>
            <a:ext cx="7424928" cy="2677656"/>
          </a:xfrm>
          <a:prstGeom prst="rect">
            <a:avLst/>
          </a:prstGeom>
        </p:spPr>
        <p:txBody>
          <a:bodyPr wrap="square">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par jour pour bien dormir</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Les hormones libérées après l’orgasme, diminuent l’anxiété, provoquent une sensation de plénitude et favorisent la relaxation ce qui permet de trouver un sommeil profond et réparateur.</a:t>
            </a:r>
          </a:p>
        </p:txBody>
      </p:sp>
    </p:spTree>
    <p:extLst>
      <p:ext uri="{BB962C8B-B14F-4D97-AF65-F5344CB8AC3E}">
        <p14:creationId xmlns:p14="http://schemas.microsoft.com/office/powerpoint/2010/main" val="380331212"/>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18</a:t>
            </a:fld>
            <a:endParaRPr lang="fr-FR" sz="2000" b="1" dirty="0">
              <a:latin typeface="Magneto" panose="04030805050802020D02" pitchFamily="82" charset="0"/>
            </a:endParaRPr>
          </a:p>
        </p:txBody>
      </p:sp>
      <p:pic>
        <p:nvPicPr>
          <p:cNvPr id="2" name="Image 1"/>
          <p:cNvPicPr>
            <a:picLocks noChangeAspect="1"/>
          </p:cNvPicPr>
          <p:nvPr/>
        </p:nvPicPr>
        <p:blipFill rotWithShape="1">
          <a:blip r:embed="rId3"/>
          <a:srcRect t="4638" r="186" b="4768"/>
          <a:stretch/>
        </p:blipFill>
        <p:spPr>
          <a:xfrm>
            <a:off x="1036320" y="849321"/>
            <a:ext cx="10036774" cy="5112567"/>
          </a:xfrm>
          <a:prstGeom prst="rect">
            <a:avLst/>
          </a:prstGeom>
          <a:effectLst>
            <a:softEdge rad="127000"/>
          </a:effectLst>
        </p:spPr>
      </p:pic>
    </p:spTree>
    <p:extLst>
      <p:ext uri="{BB962C8B-B14F-4D97-AF65-F5344CB8AC3E}">
        <p14:creationId xmlns:p14="http://schemas.microsoft.com/office/powerpoint/2010/main" val="341467805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19</a:t>
            </a:fld>
            <a:endParaRPr lang="fr-FR" sz="2000" b="1" dirty="0">
              <a:latin typeface="Magneto" panose="04030805050802020D02" pitchFamily="82" charset="0"/>
            </a:endParaRPr>
          </a:p>
        </p:txBody>
      </p:sp>
      <p:sp>
        <p:nvSpPr>
          <p:cNvPr id="2" name="Rectangle 1"/>
          <p:cNvSpPr/>
          <p:nvPr/>
        </p:nvSpPr>
        <p:spPr>
          <a:xfrm>
            <a:off x="1908048" y="1415266"/>
            <a:ext cx="8375904" cy="3970318"/>
          </a:xfrm>
          <a:prstGeom prst="rect">
            <a:avLst/>
          </a:prstGeom>
        </p:spPr>
        <p:txBody>
          <a:bodyPr wrap="square">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par jour pour sa santé cardiaque</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Une étude a démontré que les hommes qui pratiquent une activité sexuelle plusieurs fois par semaine ont moins de chance d’avoir des maladies cardiovasculaires.</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Le sexe permet également, aux femmes comme aux hommes, d’améliorer leur pression sanguine, de réduire le taux de cholestérol et d’oxygéner le sang.</a:t>
            </a:r>
          </a:p>
        </p:txBody>
      </p:sp>
    </p:spTree>
    <p:extLst>
      <p:ext uri="{BB962C8B-B14F-4D97-AF65-F5344CB8AC3E}">
        <p14:creationId xmlns:p14="http://schemas.microsoft.com/office/powerpoint/2010/main" val="328864638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p:cTn id="30"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p:cTn id="39"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20</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963168" y="841248"/>
            <a:ext cx="10155936" cy="5108448"/>
          </a:xfrm>
          <a:prstGeom prst="rect">
            <a:avLst/>
          </a:prstGeom>
          <a:effectLst>
            <a:softEdge rad="127000"/>
          </a:effectLst>
        </p:spPr>
      </p:pic>
    </p:spTree>
    <p:extLst>
      <p:ext uri="{BB962C8B-B14F-4D97-AF65-F5344CB8AC3E}">
        <p14:creationId xmlns:p14="http://schemas.microsoft.com/office/powerpoint/2010/main" val="276504189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21</a:t>
            </a:fld>
            <a:endParaRPr lang="fr-FR" sz="2000" b="1" dirty="0">
              <a:latin typeface="Magneto" panose="04030805050802020D02" pitchFamily="82" charset="0"/>
            </a:endParaRPr>
          </a:p>
        </p:txBody>
      </p:sp>
      <p:sp>
        <p:nvSpPr>
          <p:cNvPr id="3" name="Rectangle 2"/>
          <p:cNvSpPr/>
          <p:nvPr/>
        </p:nvSpPr>
        <p:spPr>
          <a:xfrm>
            <a:off x="3048000" y="970260"/>
            <a:ext cx="6096000" cy="5386090"/>
          </a:xfrm>
          <a:prstGeom prst="rect">
            <a:avLst/>
          </a:prstGeom>
        </p:spPr>
        <p:txBody>
          <a:bodyPr>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par jour pour rester jeune</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Les hormones libérées pendant l’orgasme améliorent l'irrigation de la peau, favorisent la production de collagène naturel</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Donc plus on a de plaisir sexuel, plus la peau est souple, éclatante et plus elle est protégée contre le vieillissement.</a:t>
            </a:r>
          </a:p>
          <a:p>
            <a:endParaRPr lang="fr-FR" dirty="0"/>
          </a:p>
          <a:p>
            <a:r>
              <a:rPr lang="fr-FR" dirty="0"/>
              <a:t> </a:t>
            </a:r>
          </a:p>
        </p:txBody>
      </p:sp>
    </p:spTree>
    <p:extLst>
      <p:ext uri="{BB962C8B-B14F-4D97-AF65-F5344CB8AC3E}">
        <p14:creationId xmlns:p14="http://schemas.microsoft.com/office/powerpoint/2010/main" val="3921310198"/>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3">
                                            <p:txEl>
                                              <p:pRg st="2" end="2"/>
                                            </p:txEl>
                                          </p:spTgt>
                                        </p:tgtEl>
                                        <p:attrNameLst>
                                          <p:attrName>style.visibility</p:attrName>
                                        </p:attrNameLst>
                                      </p:cBhvr>
                                      <p:to>
                                        <p:strVal val="visible"/>
                                      </p:to>
                                    </p:set>
                                    <p:set>
                                      <p:cBhvr>
                                        <p:cTn id="30" dur="455" fill="hold">
                                          <p:stCondLst>
                                            <p:cond delay="0"/>
                                          </p:stCondLst>
                                        </p:cTn>
                                        <p:tgtEl>
                                          <p:spTgt spid="3">
                                            <p:txEl>
                                              <p:pRg st="2" end="2"/>
                                            </p:txEl>
                                          </p:spTgt>
                                        </p:tgtEl>
                                        <p:attrNameLst>
                                          <p:attrName>style.rotation</p:attrName>
                                        </p:attrNameLst>
                                      </p:cBhvr>
                                      <p:to>
                                        <p:strVal val="-45.0"/>
                                      </p:to>
                                    </p:set>
                                    <p:anim calcmode="lin" valueType="num">
                                      <p:cBhvr>
                                        <p:cTn id="31"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50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41" dur="50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22</a:t>
            </a:fld>
            <a:endParaRPr lang="fr-FR" sz="2000" b="1" dirty="0">
              <a:latin typeface="Magneto" panose="04030805050802020D02" pitchFamily="82" charset="0"/>
            </a:endParaRPr>
          </a:p>
        </p:txBody>
      </p:sp>
      <p:pic>
        <p:nvPicPr>
          <p:cNvPr id="2" name="Image 1"/>
          <p:cNvPicPr>
            <a:picLocks noChangeAspect="1"/>
          </p:cNvPicPr>
          <p:nvPr/>
        </p:nvPicPr>
        <p:blipFill rotWithShape="1">
          <a:blip r:embed="rId3"/>
          <a:srcRect r="80" b="9588"/>
          <a:stretch/>
        </p:blipFill>
        <p:spPr>
          <a:xfrm>
            <a:off x="938784" y="816864"/>
            <a:ext cx="10199287" cy="5120436"/>
          </a:xfrm>
          <a:prstGeom prst="rect">
            <a:avLst/>
          </a:prstGeom>
          <a:effectLst>
            <a:softEdge rad="127000"/>
          </a:effectLst>
        </p:spPr>
      </p:pic>
    </p:spTree>
    <p:extLst>
      <p:ext uri="{BB962C8B-B14F-4D97-AF65-F5344CB8AC3E}">
        <p14:creationId xmlns:p14="http://schemas.microsoft.com/office/powerpoint/2010/main" val="16952700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23</a:t>
            </a:fld>
            <a:endParaRPr lang="fr-FR" sz="2000" b="1" dirty="0">
              <a:latin typeface="Magneto" panose="04030805050802020D02" pitchFamily="82" charset="0"/>
            </a:endParaRPr>
          </a:p>
        </p:txBody>
      </p:sp>
      <p:sp>
        <p:nvSpPr>
          <p:cNvPr id="2" name="Rectangle 1"/>
          <p:cNvSpPr/>
          <p:nvPr/>
        </p:nvSpPr>
        <p:spPr>
          <a:xfrm>
            <a:off x="1866519" y="1199822"/>
            <a:ext cx="8363712" cy="4401205"/>
          </a:xfrm>
          <a:prstGeom prst="rect">
            <a:avLst/>
          </a:prstGeom>
        </p:spPr>
        <p:txBody>
          <a:bodyPr wrap="square">
            <a:spAutoFit/>
          </a:bodyPr>
          <a:lstStyle/>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Avoir un orgasme par jour pour vivre plus longtemps</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Les orgasmes permettant d’apporter un afflux de sang oxygéné, de rejeter les toxines et de stimuler cœur et poumons, tout l'organisme profiterait des bienfaits d'une sexualité épanouie.</a:t>
            </a:r>
          </a:p>
          <a:p>
            <a:endParaRPr lang="fr-FR" sz="2800" b="1" dirty="0">
              <a:ln>
                <a:solidFill>
                  <a:srgbClr val="FF0000"/>
                </a:solidFill>
              </a:ln>
              <a:effectLst>
                <a:glow rad="228600">
                  <a:schemeClr val="accent2">
                    <a:satMod val="175000"/>
                    <a:alpha val="40000"/>
                  </a:schemeClr>
                </a:glow>
              </a:effectLst>
              <a:latin typeface="Harlow Solid Italic" panose="04030604020F02020D02" pitchFamily="82" charset="0"/>
            </a:endParaRPr>
          </a:p>
          <a:p>
            <a:r>
              <a:rPr lang="fr-FR" sz="2800" b="1" dirty="0">
                <a:ln>
                  <a:solidFill>
                    <a:srgbClr val="FF0000"/>
                  </a:solidFill>
                </a:ln>
                <a:effectLst>
                  <a:glow rad="228600">
                    <a:schemeClr val="accent2">
                      <a:satMod val="175000"/>
                      <a:alpha val="40000"/>
                    </a:schemeClr>
                  </a:glow>
                </a:effectLst>
                <a:latin typeface="Harlow Solid Italic" panose="04030604020F02020D02" pitchFamily="82" charset="0"/>
              </a:rPr>
              <a:t>C'est sans doute pour cela que l'on affirme que personnes qui ont arrêté très tôt d’avoir des rapports sexuels meurent plus tôt que les autres.</a:t>
            </a:r>
          </a:p>
        </p:txBody>
      </p:sp>
    </p:spTree>
    <p:extLst>
      <p:ext uri="{BB962C8B-B14F-4D97-AF65-F5344CB8AC3E}">
        <p14:creationId xmlns:p14="http://schemas.microsoft.com/office/powerpoint/2010/main" val="270683702"/>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calcmode="lin" valueType="num">
                                      <p:cBhvr>
                                        <p:cTn id="29"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1"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2">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1" presetClass="entr" presetSubtype="0" fill="hold" nodeType="clickEffect">
                                  <p:stCondLst>
                                    <p:cond delay="0"/>
                                  </p:stCondLst>
                                  <p:iterate type="lt">
                                    <p:tmPct val="10000"/>
                                  </p:iterate>
                                  <p:childTnLst>
                                    <p:set>
                                      <p:cBhvr>
                                        <p:cTn id="37" dur="1" fill="hold">
                                          <p:stCondLst>
                                            <p:cond delay="0"/>
                                          </p:stCondLst>
                                        </p:cTn>
                                        <p:tgtEl>
                                          <p:spTgt spid="2">
                                            <p:txEl>
                                              <p:pRg st="4" end="4"/>
                                            </p:txEl>
                                          </p:spTgt>
                                        </p:tgtEl>
                                        <p:attrNameLst>
                                          <p:attrName>style.visibility</p:attrName>
                                        </p:attrNameLst>
                                      </p:cBhvr>
                                      <p:to>
                                        <p:strVal val="visible"/>
                                      </p:to>
                                    </p:set>
                                    <p:anim calcmode="lin" valueType="num">
                                      <p:cBhvr>
                                        <p:cTn id="38"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40"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24</a:t>
            </a:fld>
            <a:endParaRPr lang="fr-FR" sz="2000" b="1" dirty="0">
              <a:latin typeface="Magneto" panose="04030805050802020D02" pitchFamily="82" charset="0"/>
            </a:endParaRPr>
          </a:p>
        </p:txBody>
      </p:sp>
      <p:pic>
        <p:nvPicPr>
          <p:cNvPr id="2" name="Image 1"/>
          <p:cNvPicPr>
            <a:picLocks noChangeAspect="1"/>
          </p:cNvPicPr>
          <p:nvPr/>
        </p:nvPicPr>
        <p:blipFill rotWithShape="1">
          <a:blip r:embed="rId3"/>
          <a:srcRect l="5789" t="13313" r="-122" b="12711"/>
          <a:stretch/>
        </p:blipFill>
        <p:spPr>
          <a:xfrm>
            <a:off x="957669" y="853440"/>
            <a:ext cx="10185819" cy="5132831"/>
          </a:xfrm>
          <a:prstGeom prst="rect">
            <a:avLst/>
          </a:prstGeom>
          <a:effectLst>
            <a:softEdge rad="127000"/>
          </a:effectLst>
        </p:spPr>
      </p:pic>
    </p:spTree>
    <p:extLst>
      <p:ext uri="{BB962C8B-B14F-4D97-AF65-F5344CB8AC3E}">
        <p14:creationId xmlns:p14="http://schemas.microsoft.com/office/powerpoint/2010/main" val="66435024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25</a:t>
            </a:fld>
            <a:endParaRPr lang="fr-FR" sz="2000" b="1" dirty="0">
              <a:latin typeface="Magneto" panose="04030805050802020D02" pitchFamily="82" charset="0"/>
            </a:endParaRPr>
          </a:p>
        </p:txBody>
      </p:sp>
      <p:sp>
        <p:nvSpPr>
          <p:cNvPr id="2" name="Rectangle 1"/>
          <p:cNvSpPr/>
          <p:nvPr/>
        </p:nvSpPr>
        <p:spPr>
          <a:xfrm>
            <a:off x="3048000" y="984379"/>
            <a:ext cx="6096000" cy="4832092"/>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Harlow Solid Italic" panose="04030604020F02020D02" pitchFamily="82" charset="0"/>
              </a:rPr>
              <a:t>En conclusion les orgasmes retardent le processus du vieillissement, augmentent l'espérance de vie et permet d'être beaux, heureux et en bonne santé !</a:t>
            </a:r>
          </a:p>
          <a:p>
            <a:r>
              <a:rPr lang="fr-FR" sz="4400" b="1" dirty="0">
                <a:ln>
                  <a:solidFill>
                    <a:srgbClr val="FF0000"/>
                  </a:solidFill>
                </a:ln>
                <a:effectLst>
                  <a:glow rad="228600">
                    <a:schemeClr val="accent2">
                      <a:satMod val="175000"/>
                      <a:alpha val="40000"/>
                    </a:schemeClr>
                  </a:glow>
                </a:effectLst>
                <a:latin typeface="Harlow Solid Italic" panose="04030604020F02020D02" pitchFamily="82" charset="0"/>
              </a:rPr>
              <a:t>Que souhaiter de mieux ?</a:t>
            </a:r>
          </a:p>
        </p:txBody>
      </p:sp>
    </p:spTree>
    <p:extLst>
      <p:ext uri="{BB962C8B-B14F-4D97-AF65-F5344CB8AC3E}">
        <p14:creationId xmlns:p14="http://schemas.microsoft.com/office/powerpoint/2010/main" val="4037573245"/>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26</a:t>
            </a:fld>
            <a:endParaRPr lang="fr-FR" sz="2000" b="1" dirty="0">
              <a:latin typeface="Magneto" panose="04030805050802020D02" pitchFamily="82" charset="0"/>
            </a:endParaRPr>
          </a:p>
        </p:txBody>
      </p:sp>
      <p:sp>
        <p:nvSpPr>
          <p:cNvPr id="2" name="Rectangle 1"/>
          <p:cNvSpPr/>
          <p:nvPr/>
        </p:nvSpPr>
        <p:spPr>
          <a:xfrm>
            <a:off x="1310539" y="2136338"/>
            <a:ext cx="9475671" cy="2585323"/>
          </a:xfrm>
          <a:prstGeom prst="rect">
            <a:avLst/>
          </a:prstGeom>
          <a:noFill/>
        </p:spPr>
        <p:txBody>
          <a:bodyPr wrap="none" lIns="91440" tIns="45720" rIns="91440" bIns="45720">
            <a:spAutoFit/>
          </a:bodyPr>
          <a:lstStyle/>
          <a:p>
            <a:pPr algn="ctr"/>
            <a:r>
              <a:rPr lang="fr-FR" sz="5400" b="1" dirty="0" smtClean="0">
                <a:ln w="0">
                  <a:solidFill>
                    <a:srgbClr val="FF0000"/>
                  </a:solidFill>
                </a:ln>
                <a:effectLst>
                  <a:glow rad="228600">
                    <a:schemeClr val="accent2">
                      <a:satMod val="175000"/>
                      <a:alpha val="40000"/>
                    </a:schemeClr>
                  </a:glow>
                  <a:outerShdw blurRad="38100" dist="19050" dir="2700000" algn="tl" rotWithShape="0">
                    <a:schemeClr val="dk1">
                      <a:alpha val="40000"/>
                    </a:schemeClr>
                  </a:outerShdw>
                </a:effectLst>
                <a:latin typeface="Harlow Solid Italic" panose="04030604020F02020D02" pitchFamily="82" charset="0"/>
              </a:rPr>
              <a:t>Et puis il est préférable de se faire</a:t>
            </a:r>
          </a:p>
          <a:p>
            <a:pPr algn="ctr"/>
            <a:r>
              <a:rPr lang="fr-FR" sz="5400" b="1" dirty="0" smtClean="0">
                <a:ln w="0">
                  <a:solidFill>
                    <a:srgbClr val="FF0000"/>
                  </a:solidFill>
                </a:ln>
                <a:effectLst>
                  <a:glow rad="228600">
                    <a:schemeClr val="accent2">
                      <a:satMod val="175000"/>
                      <a:alpha val="40000"/>
                    </a:schemeClr>
                  </a:glow>
                  <a:outerShdw blurRad="38100" dist="19050" dir="2700000" algn="tl" rotWithShape="0">
                    <a:schemeClr val="dk1">
                      <a:alpha val="40000"/>
                    </a:schemeClr>
                  </a:outerShdw>
                </a:effectLst>
                <a:latin typeface="Harlow Solid Italic" panose="04030604020F02020D02" pitchFamily="82" charset="0"/>
              </a:rPr>
              <a:t> l’Amour et pas la guerre </a:t>
            </a:r>
          </a:p>
          <a:p>
            <a:pPr algn="ctr"/>
            <a:r>
              <a:rPr lang="fr-FR" sz="5400" b="1" dirty="0" smtClean="0">
                <a:ln w="0">
                  <a:solidFill>
                    <a:srgbClr val="FF0000"/>
                  </a:solidFill>
                </a:ln>
                <a:effectLst>
                  <a:glow rad="228600">
                    <a:schemeClr val="accent2">
                      <a:satMod val="175000"/>
                      <a:alpha val="40000"/>
                    </a:schemeClr>
                  </a:glow>
                  <a:outerShdw blurRad="38100" dist="19050" dir="2700000" algn="tl" rotWithShape="0">
                    <a:schemeClr val="dk1">
                      <a:alpha val="40000"/>
                    </a:schemeClr>
                  </a:outerShdw>
                </a:effectLst>
                <a:latin typeface="Harlow Solid Italic" panose="04030604020F02020D02" pitchFamily="82" charset="0"/>
              </a:rPr>
              <a:t>et comme c’est tellement bon !</a:t>
            </a:r>
            <a:endParaRPr lang="fr-FR" sz="5400" b="1" cap="none" spc="0" dirty="0">
              <a:ln w="0">
                <a:solidFill>
                  <a:srgbClr val="FF0000"/>
                </a:solidFill>
              </a:ln>
              <a:solidFill>
                <a:schemeClr val="tx1"/>
              </a:solidFill>
              <a:effectLst>
                <a:glow rad="228600">
                  <a:schemeClr val="accent2">
                    <a:satMod val="175000"/>
                    <a:alpha val="40000"/>
                  </a:schemeClr>
                </a:glow>
                <a:outerShdw blurRad="38100" dist="19050" dir="2700000" algn="tl" rotWithShape="0">
                  <a:schemeClr val="dk1">
                    <a:alpha val="40000"/>
                  </a:schemeClr>
                </a:outerShdw>
              </a:effectLst>
              <a:latin typeface="Harlow Solid Italic" panose="04030604020F02020D02" pitchFamily="82" charset="0"/>
            </a:endParaRPr>
          </a:p>
        </p:txBody>
      </p:sp>
    </p:spTree>
    <p:extLst>
      <p:ext uri="{BB962C8B-B14F-4D97-AF65-F5344CB8AC3E}">
        <p14:creationId xmlns:p14="http://schemas.microsoft.com/office/powerpoint/2010/main" val="3082261526"/>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2">
                                            <p:txEl>
                                              <p:pRg st="0" end="0"/>
                                            </p:txEl>
                                          </p:spTgt>
                                        </p:tgtEl>
                                        <p:attrNameLst>
                                          <p:attrName>style.visibility</p:attrName>
                                        </p:attrNameLst>
                                      </p:cBhvr>
                                      <p:to>
                                        <p:strVal val="visible"/>
                                      </p:to>
                                    </p:set>
                                    <p:set>
                                      <p:cBhvr>
                                        <p:cTn id="21" dur="455" fill="hold">
                                          <p:stCondLst>
                                            <p:cond delay="0"/>
                                          </p:stCondLst>
                                        </p:cTn>
                                        <p:tgtEl>
                                          <p:spTgt spid="2">
                                            <p:txEl>
                                              <p:pRg st="0" end="0"/>
                                            </p:txEl>
                                          </p:spTgt>
                                        </p:tgtEl>
                                        <p:attrNameLst>
                                          <p:attrName>style.rotation</p:attrName>
                                        </p:attrNameLst>
                                      </p:cBhvr>
                                      <p:to>
                                        <p:strVal val="-45.0"/>
                                      </p:to>
                                    </p:set>
                                    <p:anim calcmode="lin" valueType="num">
                                      <p:cBhvr>
                                        <p:cTn id="22"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2">
                                            <p:txEl>
                                              <p:pRg st="1" end="1"/>
                                            </p:txEl>
                                          </p:spTgt>
                                        </p:tgtEl>
                                        <p:attrNameLst>
                                          <p:attrName>style.visibility</p:attrName>
                                        </p:attrNameLst>
                                      </p:cBhvr>
                                      <p:to>
                                        <p:strVal val="visible"/>
                                      </p:to>
                                    </p:set>
                                    <p:set>
                                      <p:cBhvr>
                                        <p:cTn id="30" dur="455" fill="hold">
                                          <p:stCondLst>
                                            <p:cond delay="0"/>
                                          </p:stCondLst>
                                        </p:cTn>
                                        <p:tgtEl>
                                          <p:spTgt spid="2">
                                            <p:txEl>
                                              <p:pRg st="1" end="1"/>
                                            </p:txEl>
                                          </p:spTgt>
                                        </p:tgtEl>
                                        <p:attrNameLst>
                                          <p:attrName>style.rotation</p:attrName>
                                        </p:attrNameLst>
                                      </p:cBhvr>
                                      <p:to>
                                        <p:strVal val="-45.0"/>
                                      </p:to>
                                    </p:set>
                                    <p:anim calcmode="lin" valueType="num">
                                      <p:cBhvr>
                                        <p:cTn id="31" dur="455" fill="hold">
                                          <p:stCondLst>
                                            <p:cond delay="455"/>
                                          </p:stCondLst>
                                        </p:cTn>
                                        <p:tgtEl>
                                          <p:spTgt spid="2">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2">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2">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2">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2">
                                            <p:txEl>
                                              <p:pRg st="2" end="2"/>
                                            </p:txEl>
                                          </p:spTgt>
                                        </p:tgtEl>
                                        <p:attrNameLst>
                                          <p:attrName>style.visibility</p:attrName>
                                        </p:attrNameLst>
                                      </p:cBhvr>
                                      <p:to>
                                        <p:strVal val="visible"/>
                                      </p:to>
                                    </p:set>
                                    <p:set>
                                      <p:cBhvr>
                                        <p:cTn id="39" dur="455" fill="hold">
                                          <p:stCondLst>
                                            <p:cond delay="0"/>
                                          </p:stCondLst>
                                        </p:cTn>
                                        <p:tgtEl>
                                          <p:spTgt spid="2">
                                            <p:txEl>
                                              <p:pRg st="2" end="2"/>
                                            </p:txEl>
                                          </p:spTgt>
                                        </p:tgtEl>
                                        <p:attrNameLst>
                                          <p:attrName>style.rotation</p:attrName>
                                        </p:attrNameLst>
                                      </p:cBhvr>
                                      <p:to>
                                        <p:strVal val="-45.0"/>
                                      </p:to>
                                    </p:set>
                                    <p:anim calcmode="lin" valueType="num">
                                      <p:cBhvr>
                                        <p:cTn id="40"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01/01/2021</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27</a:t>
            </a:fld>
            <a:endParaRPr lang="fr-FR" sz="2000" b="1" dirty="0">
              <a:latin typeface="Magneto" panose="04030805050802020D02" pitchFamily="82" charset="0"/>
            </a:endParaRPr>
          </a:p>
        </p:txBody>
      </p:sp>
      <p:pic>
        <p:nvPicPr>
          <p:cNvPr id="3" name="Image 2"/>
          <p:cNvPicPr>
            <a:picLocks noChangeAspect="1"/>
          </p:cNvPicPr>
          <p:nvPr/>
        </p:nvPicPr>
        <p:blipFill rotWithShape="1">
          <a:blip r:embed="rId3"/>
          <a:srcRect r="16" b="9497"/>
          <a:stretch/>
        </p:blipFill>
        <p:spPr>
          <a:xfrm>
            <a:off x="1109472" y="839056"/>
            <a:ext cx="9899409" cy="5122831"/>
          </a:xfrm>
          <a:prstGeom prst="rect">
            <a:avLst/>
          </a:prstGeom>
          <a:effectLst>
            <a:softEdge rad="317500"/>
          </a:effectLst>
        </p:spPr>
      </p:pic>
      <p:sp>
        <p:nvSpPr>
          <p:cNvPr id="10" name="Rectangle 9"/>
          <p:cNvSpPr/>
          <p:nvPr/>
        </p:nvSpPr>
        <p:spPr>
          <a:xfrm>
            <a:off x="1125729" y="1692265"/>
            <a:ext cx="9940542" cy="3416320"/>
          </a:xfrm>
          <a:prstGeom prst="rect">
            <a:avLst/>
          </a:prstGeom>
          <a:noFill/>
        </p:spPr>
        <p:txBody>
          <a:bodyPr wrap="none" lIns="91440" tIns="45720" rIns="91440" bIns="45720">
            <a:spAutoFit/>
          </a:bodyPr>
          <a:lstStyle/>
          <a:p>
            <a:pPr algn="ctr"/>
            <a:r>
              <a:rPr lang="fr-FR" sz="7200" b="1" dirty="0" smtClean="0">
                <a:ln w="6600">
                  <a:solidFill>
                    <a:schemeClr val="accent2"/>
                  </a:solidFill>
                  <a:prstDash val="solid"/>
                </a:ln>
                <a:solidFill>
                  <a:srgbClr val="FFFFFF"/>
                </a:solidFill>
                <a:effectLst>
                  <a:outerShdw dist="38100" dir="2700000" algn="tl" rotWithShape="0">
                    <a:schemeClr val="accent2"/>
                  </a:outerShdw>
                </a:effectLst>
                <a:latin typeface="Harlow Solid Italic" panose="04030604020F02020D02" pitchFamily="82" charset="0"/>
              </a:rPr>
              <a:t>C’était </a:t>
            </a:r>
          </a:p>
          <a:p>
            <a:pPr algn="ctr"/>
            <a:r>
              <a:rPr lang="fr-FR" sz="7200" b="1" dirty="0" smtClean="0">
                <a:ln w="6600">
                  <a:solidFill>
                    <a:schemeClr val="accent2"/>
                  </a:solidFill>
                  <a:prstDash val="solid"/>
                </a:ln>
                <a:solidFill>
                  <a:srgbClr val="FFFFFF"/>
                </a:solidFill>
                <a:effectLst>
                  <a:outerShdw dist="38100" dir="2700000" algn="tl" rotWithShape="0">
                    <a:schemeClr val="accent2"/>
                  </a:outerShdw>
                </a:effectLst>
                <a:latin typeface="Harlow Solid Italic" panose="04030604020F02020D02" pitchFamily="82" charset="0"/>
              </a:rPr>
              <a:t>Avoir un orgasme par jour</a:t>
            </a:r>
          </a:p>
          <a:p>
            <a:pPr algn="ctr"/>
            <a:r>
              <a:rPr lang="fr-FR" sz="7200" b="1" dirty="0" smtClean="0">
                <a:ln w="6600">
                  <a:solidFill>
                    <a:schemeClr val="accent2"/>
                  </a:solidFill>
                  <a:prstDash val="solid"/>
                </a:ln>
                <a:solidFill>
                  <a:srgbClr val="FFFFFF"/>
                </a:solidFill>
                <a:effectLst>
                  <a:outerShdw dist="38100" dir="2700000" algn="tl" rotWithShape="0">
                    <a:schemeClr val="accent2"/>
                  </a:outerShdw>
                </a:effectLst>
                <a:latin typeface="Harlow Solid Italic" panose="04030604020F02020D02" pitchFamily="82" charset="0"/>
              </a:rPr>
              <a:t> oh que c’est bon</a:t>
            </a:r>
            <a:endParaRPr lang="fr-FR" sz="7200" b="1" cap="none" spc="0" dirty="0">
              <a:ln w="6600">
                <a:solidFill>
                  <a:schemeClr val="accent2"/>
                </a:solidFill>
                <a:prstDash val="solid"/>
              </a:ln>
              <a:solidFill>
                <a:srgbClr val="FFFFFF"/>
              </a:solidFill>
              <a:effectLst>
                <a:outerShdw dist="38100" dir="2700000" algn="tl" rotWithShape="0">
                  <a:schemeClr val="accent2"/>
                </a:outerShdw>
              </a:effectLst>
              <a:latin typeface="Harlow Solid Italic" panose="04030604020F02020D02" pitchFamily="82" charset="0"/>
            </a:endParaRPr>
          </a:p>
        </p:txBody>
      </p:sp>
    </p:spTree>
    <p:extLst>
      <p:ext uri="{BB962C8B-B14F-4D97-AF65-F5344CB8AC3E}">
        <p14:creationId xmlns:p14="http://schemas.microsoft.com/office/powerpoint/2010/main" val="1518111546"/>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heel(8)">
                                      <p:cBhvr>
                                        <p:cTn id="21" dur="2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10">
                                            <p:txEl>
                                              <p:pRg st="0" end="0"/>
                                            </p:txEl>
                                          </p:spTgt>
                                        </p:tgtEl>
                                        <p:attrNameLst>
                                          <p:attrName>style.visibility</p:attrName>
                                        </p:attrNameLst>
                                      </p:cBhvr>
                                      <p:to>
                                        <p:strVal val="visible"/>
                                      </p:to>
                                    </p:set>
                                    <p:set>
                                      <p:cBhvr>
                                        <p:cTn id="26" dur="455" fill="hold">
                                          <p:stCondLst>
                                            <p:cond delay="0"/>
                                          </p:stCondLst>
                                        </p:cTn>
                                        <p:tgtEl>
                                          <p:spTgt spid="10">
                                            <p:txEl>
                                              <p:pRg st="0" end="0"/>
                                            </p:txEl>
                                          </p:spTgt>
                                        </p:tgtEl>
                                        <p:attrNameLst>
                                          <p:attrName>style.rotation</p:attrName>
                                        </p:attrNameLst>
                                      </p:cBhvr>
                                      <p:to>
                                        <p:strVal val="-45.0"/>
                                      </p:to>
                                    </p:set>
                                    <p:anim calcmode="lin" valueType="num">
                                      <p:cBhvr>
                                        <p:cTn id="27"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10">
                                            <p:txEl>
                                              <p:pRg st="1" end="1"/>
                                            </p:txEl>
                                          </p:spTgt>
                                        </p:tgtEl>
                                        <p:attrNameLst>
                                          <p:attrName>style.visibility</p:attrName>
                                        </p:attrNameLst>
                                      </p:cBhvr>
                                      <p:to>
                                        <p:strVal val="visible"/>
                                      </p:to>
                                    </p:set>
                                    <p:set>
                                      <p:cBhvr>
                                        <p:cTn id="35" dur="455" fill="hold">
                                          <p:stCondLst>
                                            <p:cond delay="0"/>
                                          </p:stCondLst>
                                        </p:cTn>
                                        <p:tgtEl>
                                          <p:spTgt spid="10">
                                            <p:txEl>
                                              <p:pRg st="1" end="1"/>
                                            </p:txEl>
                                          </p:spTgt>
                                        </p:tgtEl>
                                        <p:attrNameLst>
                                          <p:attrName>style.rotation</p:attrName>
                                        </p:attrNameLst>
                                      </p:cBhvr>
                                      <p:to>
                                        <p:strVal val="-45.0"/>
                                      </p:to>
                                    </p:set>
                                    <p:anim calcmode="lin" valueType="num">
                                      <p:cBhvr>
                                        <p:cTn id="36" dur="455" fill="hold">
                                          <p:stCondLst>
                                            <p:cond delay="455"/>
                                          </p:stCondLst>
                                        </p:cTn>
                                        <p:tgtEl>
                                          <p:spTgt spid="10">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10">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10">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10">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8" presetClass="entr" presetSubtype="0" accel="50000" fill="hold" nodeType="clickEffect">
                                  <p:stCondLst>
                                    <p:cond delay="0"/>
                                  </p:stCondLst>
                                  <p:iterate type="lt">
                                    <p:tmPct val="50000"/>
                                  </p:iterate>
                                  <p:childTnLst>
                                    <p:set>
                                      <p:cBhvr>
                                        <p:cTn id="43" dur="1" fill="hold">
                                          <p:stCondLst>
                                            <p:cond delay="0"/>
                                          </p:stCondLst>
                                        </p:cTn>
                                        <p:tgtEl>
                                          <p:spTgt spid="10">
                                            <p:txEl>
                                              <p:pRg st="2" end="2"/>
                                            </p:txEl>
                                          </p:spTgt>
                                        </p:tgtEl>
                                        <p:attrNameLst>
                                          <p:attrName>style.visibility</p:attrName>
                                        </p:attrNameLst>
                                      </p:cBhvr>
                                      <p:to>
                                        <p:strVal val="visible"/>
                                      </p:to>
                                    </p:set>
                                    <p:set>
                                      <p:cBhvr>
                                        <p:cTn id="44" dur="455" fill="hold">
                                          <p:stCondLst>
                                            <p:cond delay="0"/>
                                          </p:stCondLst>
                                        </p:cTn>
                                        <p:tgtEl>
                                          <p:spTgt spid="10">
                                            <p:txEl>
                                              <p:pRg st="2" end="2"/>
                                            </p:txEl>
                                          </p:spTgt>
                                        </p:tgtEl>
                                        <p:attrNameLst>
                                          <p:attrName>style.rotation</p:attrName>
                                        </p:attrNameLst>
                                      </p:cBhvr>
                                      <p:to>
                                        <p:strVal val="-45.0"/>
                                      </p:to>
                                    </p:set>
                                    <p:anim calcmode="lin" valueType="num">
                                      <p:cBhvr>
                                        <p:cTn id="45" dur="455" fill="hold">
                                          <p:stCondLst>
                                            <p:cond delay="455"/>
                                          </p:stCondLst>
                                        </p:cTn>
                                        <p:tgtEl>
                                          <p:spTgt spid="10">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10">
                                            <p:txEl>
                                              <p:pRg st="2" end="2"/>
                                            </p:txEl>
                                          </p:spTgt>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10">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10">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97</TotalTime>
  <Words>955</Words>
  <Application>Microsoft Office PowerPoint</Application>
  <PresentationFormat>Grand écran</PresentationFormat>
  <Paragraphs>176</Paragraphs>
  <Slides>27</Slides>
  <Notes>27</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27</vt:i4>
      </vt:variant>
    </vt:vector>
  </HeadingPairs>
  <TitlesOfParts>
    <vt:vector size="33" baseType="lpstr">
      <vt:lpstr>Arial</vt:lpstr>
      <vt:lpstr>Calibri</vt:lpstr>
      <vt:lpstr>Calibri Light</vt:lpstr>
      <vt:lpstr>Harlow Solid Italic</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2020-12-29T08:45:59Z</dcterms:created>
  <dcterms:modified xsi:type="dcterms:W3CDTF">2021-01-01T10:02:28Z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