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64" r:id="rId3"/>
    <p:sldId id="265" r:id="rId4"/>
    <p:sldId id="267" r:id="rId5"/>
    <p:sldId id="268" r:id="rId6"/>
    <p:sldId id="269" r:id="rId7"/>
    <p:sldId id="270" r:id="rId8"/>
    <p:sldId id="271" r:id="rId9"/>
    <p:sldId id="272" r:id="rId10"/>
    <p:sldId id="273" r:id="rId11"/>
    <p:sldId id="274" r:id="rId12"/>
    <p:sldId id="275" r:id="rId13"/>
    <p:sldId id="266" r:id="rId14"/>
    <p:sldId id="277" r:id="rId15"/>
    <p:sldId id="263" r:id="rId16"/>
    <p:sldId id="276"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NDtnN6a/m7LDzqOVC3FYw==" hashData="lHkbb87en2NSGRWG6mM31lGCKlVt7VpLKjFIaXx4YmjSjgzfjysDiXKuungBRPAAHgx3ubo6Bzd/llTcuHmAa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15" autoAdjust="0"/>
    <p:restoredTop sz="94660"/>
  </p:normalViewPr>
  <p:slideViewPr>
    <p:cSldViewPr snapToGrid="0" showGuides="1">
      <p:cViewPr varScale="1">
        <p:scale>
          <a:sx n="68" d="100"/>
          <a:sy n="68" d="100"/>
        </p:scale>
        <p:origin x="78" y="1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DA1CC5-B3D1-49A0-B843-33C4AF0CB75A}" type="datetimeFigureOut">
              <a:rPr lang="fr-FR" smtClean="0"/>
              <a:t>16/02/2021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254493-70FE-4FE7-93B2-F053A6904A63}" type="slidenum">
              <a:rPr lang="fr-FR" smtClean="0"/>
              <a:t>‹N°›</a:t>
            </a:fld>
            <a:endParaRPr lang="fr-FR"/>
          </a:p>
        </p:txBody>
      </p:sp>
    </p:spTree>
    <p:extLst>
      <p:ext uri="{BB962C8B-B14F-4D97-AF65-F5344CB8AC3E}">
        <p14:creationId xmlns:p14="http://schemas.microsoft.com/office/powerpoint/2010/main" val="11236305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a:t>
            </a:fld>
            <a:endParaRPr lang="fr-FR"/>
          </a:p>
        </p:txBody>
      </p:sp>
    </p:spTree>
    <p:extLst>
      <p:ext uri="{BB962C8B-B14F-4D97-AF65-F5344CB8AC3E}">
        <p14:creationId xmlns:p14="http://schemas.microsoft.com/office/powerpoint/2010/main" val="1642878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2</a:t>
            </a:fld>
            <a:endParaRPr lang="fr-FR"/>
          </a:p>
        </p:txBody>
      </p:sp>
    </p:spTree>
    <p:extLst>
      <p:ext uri="{BB962C8B-B14F-4D97-AF65-F5344CB8AC3E}">
        <p14:creationId xmlns:p14="http://schemas.microsoft.com/office/powerpoint/2010/main" val="23729231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3</a:t>
            </a:fld>
            <a:endParaRPr lang="fr-FR"/>
          </a:p>
        </p:txBody>
      </p:sp>
    </p:spTree>
    <p:extLst>
      <p:ext uri="{BB962C8B-B14F-4D97-AF65-F5344CB8AC3E}">
        <p14:creationId xmlns:p14="http://schemas.microsoft.com/office/powerpoint/2010/main" val="20712410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4</a:t>
            </a:fld>
            <a:endParaRPr lang="fr-FR"/>
          </a:p>
        </p:txBody>
      </p:sp>
    </p:spTree>
    <p:extLst>
      <p:ext uri="{BB962C8B-B14F-4D97-AF65-F5344CB8AC3E}">
        <p14:creationId xmlns:p14="http://schemas.microsoft.com/office/powerpoint/2010/main" val="30770481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5</a:t>
            </a:fld>
            <a:endParaRPr lang="fr-FR"/>
          </a:p>
        </p:txBody>
      </p:sp>
    </p:spTree>
    <p:extLst>
      <p:ext uri="{BB962C8B-B14F-4D97-AF65-F5344CB8AC3E}">
        <p14:creationId xmlns:p14="http://schemas.microsoft.com/office/powerpoint/2010/main" val="30084203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6</a:t>
            </a:fld>
            <a:endParaRPr lang="fr-FR"/>
          </a:p>
        </p:txBody>
      </p:sp>
    </p:spTree>
    <p:extLst>
      <p:ext uri="{BB962C8B-B14F-4D97-AF65-F5344CB8AC3E}">
        <p14:creationId xmlns:p14="http://schemas.microsoft.com/office/powerpoint/2010/main" val="1716586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7</a:t>
            </a:fld>
            <a:endParaRPr lang="fr-FR"/>
          </a:p>
        </p:txBody>
      </p:sp>
    </p:spTree>
    <p:extLst>
      <p:ext uri="{BB962C8B-B14F-4D97-AF65-F5344CB8AC3E}">
        <p14:creationId xmlns:p14="http://schemas.microsoft.com/office/powerpoint/2010/main" val="22365317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8</a:t>
            </a:fld>
            <a:endParaRPr lang="fr-FR"/>
          </a:p>
        </p:txBody>
      </p:sp>
    </p:spTree>
    <p:extLst>
      <p:ext uri="{BB962C8B-B14F-4D97-AF65-F5344CB8AC3E}">
        <p14:creationId xmlns:p14="http://schemas.microsoft.com/office/powerpoint/2010/main" val="41232252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9</a:t>
            </a:fld>
            <a:endParaRPr lang="fr-FR"/>
          </a:p>
        </p:txBody>
      </p:sp>
    </p:spTree>
    <p:extLst>
      <p:ext uri="{BB962C8B-B14F-4D97-AF65-F5344CB8AC3E}">
        <p14:creationId xmlns:p14="http://schemas.microsoft.com/office/powerpoint/2010/main" val="22458666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10</a:t>
            </a:fld>
            <a:endParaRPr lang="fr-FR"/>
          </a:p>
        </p:txBody>
      </p:sp>
    </p:spTree>
    <p:extLst>
      <p:ext uri="{BB962C8B-B14F-4D97-AF65-F5344CB8AC3E}">
        <p14:creationId xmlns:p14="http://schemas.microsoft.com/office/powerpoint/2010/main" val="39664062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11</a:t>
            </a:fld>
            <a:endParaRPr lang="fr-FR"/>
          </a:p>
        </p:txBody>
      </p:sp>
    </p:spTree>
    <p:extLst>
      <p:ext uri="{BB962C8B-B14F-4D97-AF65-F5344CB8AC3E}">
        <p14:creationId xmlns:p14="http://schemas.microsoft.com/office/powerpoint/2010/main" val="38912655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12</a:t>
            </a:fld>
            <a:endParaRPr lang="fr-FR"/>
          </a:p>
        </p:txBody>
      </p:sp>
    </p:spTree>
    <p:extLst>
      <p:ext uri="{BB962C8B-B14F-4D97-AF65-F5344CB8AC3E}">
        <p14:creationId xmlns:p14="http://schemas.microsoft.com/office/powerpoint/2010/main" val="7751670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13</a:t>
            </a:fld>
            <a:endParaRPr lang="fr-FR"/>
          </a:p>
        </p:txBody>
      </p:sp>
    </p:spTree>
    <p:extLst>
      <p:ext uri="{BB962C8B-B14F-4D97-AF65-F5344CB8AC3E}">
        <p14:creationId xmlns:p14="http://schemas.microsoft.com/office/powerpoint/2010/main" val="31465162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14</a:t>
            </a:fld>
            <a:endParaRPr lang="fr-FR"/>
          </a:p>
        </p:txBody>
      </p:sp>
    </p:spTree>
    <p:extLst>
      <p:ext uri="{BB962C8B-B14F-4D97-AF65-F5344CB8AC3E}">
        <p14:creationId xmlns:p14="http://schemas.microsoft.com/office/powerpoint/2010/main" val="30361341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15</a:t>
            </a:fld>
            <a:endParaRPr lang="fr-FR"/>
          </a:p>
        </p:txBody>
      </p:sp>
    </p:spTree>
    <p:extLst>
      <p:ext uri="{BB962C8B-B14F-4D97-AF65-F5344CB8AC3E}">
        <p14:creationId xmlns:p14="http://schemas.microsoft.com/office/powerpoint/2010/main" val="1576147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16</a:t>
            </a:fld>
            <a:endParaRPr lang="fr-FR"/>
          </a:p>
        </p:txBody>
      </p:sp>
    </p:spTree>
    <p:extLst>
      <p:ext uri="{BB962C8B-B14F-4D97-AF65-F5344CB8AC3E}">
        <p14:creationId xmlns:p14="http://schemas.microsoft.com/office/powerpoint/2010/main" val="24598675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E895053-F9B3-4B2C-8E8B-E79F602A8C47}" type="datetime1">
              <a:rPr lang="fr-FR" smtClean="0"/>
              <a:t>16/02/2021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4267215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3448A40-C2C5-479B-AF34-D01B3B3C6C69}" type="datetime1">
              <a:rPr lang="fr-FR" smtClean="0"/>
              <a:t>16/02/2021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62158260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583E39C-36D4-4C2A-9B7E-6632C63E3FB2}" type="datetime1">
              <a:rPr lang="fr-FR" smtClean="0"/>
              <a:t>16/02/2021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95348686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089DFD4-E61D-4628-A031-67394480F0F9}" type="datetime1">
              <a:rPr lang="fr-FR" smtClean="0"/>
              <a:t>16/02/2021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19815805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1C688F6-92F5-43D4-8BD1-C5740F0C1029}" type="datetime1">
              <a:rPr lang="fr-FR" smtClean="0"/>
              <a:t>16/02/2021</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11963332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16D81EEB-3147-4F3F-8864-7D0D61D166CF}" type="datetime1">
              <a:rPr lang="fr-FR" smtClean="0"/>
              <a:t>16/02/2021</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4872955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0955DF2-EB46-4A2E-9A1A-A03E2E1DE92E}" type="datetime1">
              <a:rPr lang="fr-FR" smtClean="0"/>
              <a:t>16/02/2021</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7928754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1A9BB63-A18F-40CE-B292-136AD6BDD154}" type="datetime1">
              <a:rPr lang="fr-FR" smtClean="0"/>
              <a:t>16/02/2021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105904445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9D2BFAB-FFD8-4C2C-9A50-256C04B6E581}" type="datetime1">
              <a:rPr lang="fr-FR" smtClean="0"/>
              <a:t>16/02/2021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80270530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F6ACAA6-2D08-4881-9728-4B70CDDA8BC6}" type="datetime1">
              <a:rPr lang="fr-FR" smtClean="0"/>
              <a:t>16/02/2021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69059078"/>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2E110EE-F753-4900-8088-AD4F406682A9}" type="datetime1">
              <a:rPr lang="fr-FR" smtClean="0"/>
              <a:t>16/02/2021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920616809"/>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7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B1CBBA-5D18-48B9-94A0-379FECA5A796}" type="datetime1">
              <a:rPr lang="fr-FR" smtClean="0"/>
              <a:t>16/02/2021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44208-B08D-4D65-8BE0-5A97991959D0}" type="slidenum">
              <a:rPr lang="fr-FR" smtClean="0"/>
              <a:t>‹N°›</a:t>
            </a:fld>
            <a:endParaRPr lang="fr-FR"/>
          </a:p>
        </p:txBody>
      </p:sp>
    </p:spTree>
    <p:extLst>
      <p:ext uri="{BB962C8B-B14F-4D97-AF65-F5344CB8AC3E}">
        <p14:creationId xmlns:p14="http://schemas.microsoft.com/office/powerpoint/2010/main" val="1707463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1438" y="6549389"/>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93369" y="654939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4"/>
          <a:stretch>
            <a:fillRect/>
          </a:stretch>
        </p:blipFill>
        <p:spPr>
          <a:xfrm>
            <a:off x="1443038" y="1216819"/>
            <a:ext cx="9415462" cy="4457700"/>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Espace réservé du numéro de diapositive 6"/>
          <p:cNvSpPr>
            <a:spLocks noGrp="1"/>
          </p:cNvSpPr>
          <p:nvPr>
            <p:ph type="sldNum" sz="quarter" idx="12"/>
          </p:nvPr>
        </p:nvSpPr>
        <p:spPr>
          <a:xfrm>
            <a:off x="8974455" y="6446152"/>
            <a:ext cx="2743200" cy="365125"/>
          </a:xfrm>
        </p:spPr>
        <p:txBody>
          <a:bodyPr/>
          <a:lstStyle/>
          <a:p>
            <a:fld id="{84044208-B08D-4D65-8BE0-5A97991959D0}"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sp>
        <p:nvSpPr>
          <p:cNvPr id="8" name="Rectangle 7"/>
          <p:cNvSpPr/>
          <p:nvPr/>
        </p:nvSpPr>
        <p:spPr>
          <a:xfrm>
            <a:off x="1878293" y="1536174"/>
            <a:ext cx="8313494" cy="3785652"/>
          </a:xfrm>
          <a:prstGeom prst="rect">
            <a:avLst/>
          </a:prstGeom>
        </p:spPr>
        <p:txBody>
          <a:bodyPr wrap="none">
            <a:spAutoFit/>
          </a:bodyPr>
          <a:lstStyle/>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Le </a:t>
            </a:r>
            <a:r>
              <a:rPr lang="fr-FR" sz="8000" b="1" dirty="0" err="1"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Kamasutra</a:t>
            </a:r>
            <a:endPar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pour les nuls </a:t>
            </a:r>
          </a:p>
          <a:p>
            <a:r>
              <a:rPr lang="fr-FR" sz="8000" b="1" dirty="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N°2</a:t>
            </a:r>
            <a:endParaRPr lang="fr-FR" sz="8000" b="1" dirty="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919028935"/>
      </p:ext>
    </p:extLst>
  </p:cSld>
  <p:clrMapOvr>
    <a:masterClrMapping/>
  </p:clrMapOvr>
  <mc:AlternateContent xmlns:mc="http://schemas.openxmlformats.org/markup-compatibility/2006">
    <mc:Choice xmlns:p14="http://schemas.microsoft.com/office/powerpoint/2010/main" Requires="p14">
      <p:transition spd="slow" p14:dur="7500" advTm="14000">
        <p:wedge/>
        <p:sndAc>
          <p:stSnd loop="1">
            <p:snd r:embed="rId3" name="_Aimer_Encore_une_Fois.wav"/>
          </p:stSnd>
        </p:sndAc>
      </p:transition>
    </mc:Choice>
    <mc:Fallback>
      <p:transition spd="slow" advTm="14000">
        <p:wedge/>
        <p:sndAc>
          <p:stSnd loop="1">
            <p:snd r:embed="rId3" name="_Aimer_Encore_une_Foi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up)">
                                      <p:cBhvr>
                                        <p:cTn id="26" dur="500"/>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38" presetClass="entr" presetSubtype="0" accel="50000" fill="hold" nodeType="clickEffect">
                                  <p:stCondLst>
                                    <p:cond delay="0"/>
                                  </p:stCondLst>
                                  <p:iterate type="lt">
                                    <p:tmPct val="50000"/>
                                  </p:iterate>
                                  <p:childTnLst>
                                    <p:set>
                                      <p:cBhvr>
                                        <p:cTn id="30" dur="1" fill="hold">
                                          <p:stCondLst>
                                            <p:cond delay="0"/>
                                          </p:stCondLst>
                                        </p:cTn>
                                        <p:tgtEl>
                                          <p:spTgt spid="8">
                                            <p:txEl>
                                              <p:pRg st="0" end="0"/>
                                            </p:txEl>
                                          </p:spTgt>
                                        </p:tgtEl>
                                        <p:attrNameLst>
                                          <p:attrName>style.visibility</p:attrName>
                                        </p:attrNameLst>
                                      </p:cBhvr>
                                      <p:to>
                                        <p:strVal val="visible"/>
                                      </p:to>
                                    </p:set>
                                    <p:set>
                                      <p:cBhvr>
                                        <p:cTn id="31" dur="455" fill="hold">
                                          <p:stCondLst>
                                            <p:cond delay="0"/>
                                          </p:stCondLst>
                                        </p:cTn>
                                        <p:tgtEl>
                                          <p:spTgt spid="8">
                                            <p:txEl>
                                              <p:pRg st="0" end="0"/>
                                            </p:txEl>
                                          </p:spTgt>
                                        </p:tgtEl>
                                        <p:attrNameLst>
                                          <p:attrName>style.rotation</p:attrName>
                                        </p:attrNameLst>
                                      </p:cBhvr>
                                      <p:to>
                                        <p:strVal val="-45.0"/>
                                      </p:to>
                                    </p:set>
                                    <p:anim calcmode="lin" valueType="num">
                                      <p:cBhvr>
                                        <p:cTn id="3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3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8" presetClass="entr" presetSubtype="0" accel="50000" fill="hold" nodeType="clickEffect">
                                  <p:stCondLst>
                                    <p:cond delay="0"/>
                                  </p:stCondLst>
                                  <p:iterate type="lt">
                                    <p:tmPct val="50000"/>
                                  </p:iterate>
                                  <p:childTnLst>
                                    <p:set>
                                      <p:cBhvr>
                                        <p:cTn id="39" dur="1" fill="hold">
                                          <p:stCondLst>
                                            <p:cond delay="0"/>
                                          </p:stCondLst>
                                        </p:cTn>
                                        <p:tgtEl>
                                          <p:spTgt spid="8">
                                            <p:txEl>
                                              <p:pRg st="1" end="1"/>
                                            </p:txEl>
                                          </p:spTgt>
                                        </p:tgtEl>
                                        <p:attrNameLst>
                                          <p:attrName>style.visibility</p:attrName>
                                        </p:attrNameLst>
                                      </p:cBhvr>
                                      <p:to>
                                        <p:strVal val="visible"/>
                                      </p:to>
                                    </p:set>
                                    <p:set>
                                      <p:cBhvr>
                                        <p:cTn id="40" dur="455" fill="hold">
                                          <p:stCondLst>
                                            <p:cond delay="0"/>
                                          </p:stCondLst>
                                        </p:cTn>
                                        <p:tgtEl>
                                          <p:spTgt spid="8">
                                            <p:txEl>
                                              <p:pRg st="1" end="1"/>
                                            </p:txEl>
                                          </p:spTgt>
                                        </p:tgtEl>
                                        <p:attrNameLst>
                                          <p:attrName>style.rotation</p:attrName>
                                        </p:attrNameLst>
                                      </p:cBhvr>
                                      <p:to>
                                        <p:strVal val="-45.0"/>
                                      </p:to>
                                    </p:set>
                                    <p:anim calcmode="lin" valueType="num">
                                      <p:cBhvr>
                                        <p:cTn id="4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4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4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4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8" presetClass="entr" presetSubtype="0" accel="50000" fill="hold" nodeType="clickEffect">
                                  <p:stCondLst>
                                    <p:cond delay="0"/>
                                  </p:stCondLst>
                                  <p:iterate type="lt">
                                    <p:tmPct val="50000"/>
                                  </p:iterate>
                                  <p:childTnLst>
                                    <p:set>
                                      <p:cBhvr>
                                        <p:cTn id="48" dur="1" fill="hold">
                                          <p:stCondLst>
                                            <p:cond delay="0"/>
                                          </p:stCondLst>
                                        </p:cTn>
                                        <p:tgtEl>
                                          <p:spTgt spid="8">
                                            <p:txEl>
                                              <p:pRg st="2" end="2"/>
                                            </p:txEl>
                                          </p:spTgt>
                                        </p:tgtEl>
                                        <p:attrNameLst>
                                          <p:attrName>style.visibility</p:attrName>
                                        </p:attrNameLst>
                                      </p:cBhvr>
                                      <p:to>
                                        <p:strVal val="visible"/>
                                      </p:to>
                                    </p:set>
                                    <p:set>
                                      <p:cBhvr>
                                        <p:cTn id="49" dur="455" fill="hold">
                                          <p:stCondLst>
                                            <p:cond delay="0"/>
                                          </p:stCondLst>
                                        </p:cTn>
                                        <p:tgtEl>
                                          <p:spTgt spid="8">
                                            <p:txEl>
                                              <p:pRg st="2" end="2"/>
                                            </p:txEl>
                                          </p:spTgt>
                                        </p:tgtEl>
                                        <p:attrNameLst>
                                          <p:attrName>style.rotation</p:attrName>
                                        </p:attrNameLst>
                                      </p:cBhvr>
                                      <p:to>
                                        <p:strVal val="-45.0"/>
                                      </p:to>
                                    </p:set>
                                    <p:anim calcmode="lin" valueType="num">
                                      <p:cBhvr>
                                        <p:cTn id="50"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51"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52"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53"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66607"/>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78795"/>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72576" y="6455077"/>
            <a:ext cx="2743200" cy="365125"/>
          </a:xfrm>
        </p:spPr>
        <p:txBody>
          <a:bodyPr/>
          <a:lstStyle/>
          <a:p>
            <a:fld id="{84044208-B08D-4D65-8BE0-5A97991959D0}"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359694" y="1193250"/>
            <a:ext cx="9472612" cy="4425780"/>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Image 8"/>
          <p:cNvPicPr>
            <a:picLocks noChangeAspect="1"/>
          </p:cNvPicPr>
          <p:nvPr/>
        </p:nvPicPr>
        <p:blipFill rotWithShape="1">
          <a:blip r:embed="rId4"/>
          <a:srcRect l="69111" t="20862" r="1579" b="72185"/>
          <a:stretch/>
        </p:blipFill>
        <p:spPr>
          <a:xfrm>
            <a:off x="7629527" y="1343025"/>
            <a:ext cx="3086098" cy="7858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879140" y="1214923"/>
            <a:ext cx="8433719" cy="1754326"/>
          </a:xfrm>
          <a:prstGeom prst="rect">
            <a:avLst/>
          </a:prstGeom>
          <a:noFill/>
        </p:spPr>
        <p:txBody>
          <a:bodyPr wrap="none" lIns="91440" tIns="45720" rIns="91440" bIns="45720">
            <a:spAutoFit/>
          </a:bodyPr>
          <a:lstStyle/>
          <a:p>
            <a:pPr algn="ctr"/>
            <a:r>
              <a:rPr lang="fr-FR" sz="5400" b="1" spc="50" dirty="0" smtClean="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Envie de découvrir de</a:t>
            </a:r>
          </a:p>
          <a:p>
            <a:pPr algn="ctr"/>
            <a:r>
              <a:rPr lang="fr-FR" sz="5400" b="1" spc="50" dirty="0" smtClean="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 nouvelles sensations</a:t>
            </a:r>
            <a:endParaRPr lang="fr-FR" sz="5400" b="1" cap="none" spc="50" dirty="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380815070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3">
                                            <p:txEl>
                                              <p:pRg st="0" end="0"/>
                                            </p:txEl>
                                          </p:spTgt>
                                        </p:tgtEl>
                                        <p:attrNameLst>
                                          <p:attrName>style.visibility</p:attrName>
                                        </p:attrNameLst>
                                      </p:cBhvr>
                                      <p:to>
                                        <p:strVal val="visible"/>
                                      </p:to>
                                    </p:set>
                                    <p:set>
                                      <p:cBhvr>
                                        <p:cTn id="26" dur="455" fill="hold">
                                          <p:stCondLst>
                                            <p:cond delay="0"/>
                                          </p:stCondLst>
                                        </p:cTn>
                                        <p:tgtEl>
                                          <p:spTgt spid="3">
                                            <p:txEl>
                                              <p:pRg st="0" end="0"/>
                                            </p:txEl>
                                          </p:spTgt>
                                        </p:tgtEl>
                                        <p:attrNameLst>
                                          <p:attrName>style.rotation</p:attrName>
                                        </p:attrNameLst>
                                      </p:cBhvr>
                                      <p:to>
                                        <p:strVal val="-45.0"/>
                                      </p:to>
                                    </p:set>
                                    <p:anim calcmode="lin" valueType="num">
                                      <p:cBhvr>
                                        <p:cTn id="2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3">
                                            <p:txEl>
                                              <p:pRg st="1" end="1"/>
                                            </p:txEl>
                                          </p:spTgt>
                                        </p:tgtEl>
                                        <p:attrNameLst>
                                          <p:attrName>style.visibility</p:attrName>
                                        </p:attrNameLst>
                                      </p:cBhvr>
                                      <p:to>
                                        <p:strVal val="visible"/>
                                      </p:to>
                                    </p:set>
                                    <p:set>
                                      <p:cBhvr>
                                        <p:cTn id="35" dur="455" fill="hold">
                                          <p:stCondLst>
                                            <p:cond delay="0"/>
                                          </p:stCondLst>
                                        </p:cTn>
                                        <p:tgtEl>
                                          <p:spTgt spid="3">
                                            <p:txEl>
                                              <p:pRg st="1" end="1"/>
                                            </p:txEl>
                                          </p:spTgt>
                                        </p:tgtEl>
                                        <p:attrNameLst>
                                          <p:attrName>style.rotation</p:attrName>
                                        </p:attrNameLst>
                                      </p:cBhvr>
                                      <p:to>
                                        <p:strVal val="-45.0"/>
                                      </p:to>
                                    </p:set>
                                    <p:anim calcmode="lin" valueType="num">
                                      <p:cBhvr>
                                        <p:cTn id="3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28576" y="6529068"/>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906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20224" y="6429059"/>
            <a:ext cx="2743200" cy="365125"/>
          </a:xfrm>
        </p:spPr>
        <p:txBody>
          <a:bodyPr/>
          <a:lstStyle/>
          <a:p>
            <a:fld id="{84044208-B08D-4D65-8BE0-5A97991959D0}"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rotWithShape="1">
          <a:blip r:embed="rId3"/>
          <a:srcRect l="-1" t="16896" r="-157" b="13242"/>
          <a:stretch/>
        </p:blipFill>
        <p:spPr>
          <a:xfrm>
            <a:off x="1400176" y="1185864"/>
            <a:ext cx="9458324" cy="4471986"/>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8007877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2857" y="6499859"/>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98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331643" y="6485571"/>
            <a:ext cx="2743200" cy="365125"/>
          </a:xfrm>
        </p:spPr>
        <p:txBody>
          <a:bodyPr/>
          <a:lstStyle/>
          <a:p>
            <a:fld id="{84044208-B08D-4D65-8BE0-5A97991959D0}"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a:srcRect l="1" t="27425" r="-24"/>
          <a:stretch/>
        </p:blipFill>
        <p:spPr>
          <a:xfrm>
            <a:off x="1371600" y="1209368"/>
            <a:ext cx="9866671" cy="494759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Rectangle 9"/>
          <p:cNvSpPr/>
          <p:nvPr/>
        </p:nvSpPr>
        <p:spPr>
          <a:xfrm>
            <a:off x="3866864" y="1209368"/>
            <a:ext cx="4458272" cy="646331"/>
          </a:xfrm>
          <a:prstGeom prst="rect">
            <a:avLst/>
          </a:prstGeom>
        </p:spPr>
        <p:txBody>
          <a:bodyPr wrap="none">
            <a:spAutoFit/>
          </a:bodyPr>
          <a:lstStyle/>
          <a:p>
            <a:r>
              <a:rPr lang="fr-FR" sz="3600" b="1" dirty="0">
                <a:solidFill>
                  <a:schemeClr val="bg1"/>
                </a:solidFill>
                <a:effectLst>
                  <a:glow rad="228600">
                    <a:schemeClr val="accent4">
                      <a:satMod val="175000"/>
                      <a:alpha val="40000"/>
                    </a:schemeClr>
                  </a:glow>
                </a:effectLst>
                <a:latin typeface="Magneto" panose="04030805050802020D02" pitchFamily="82" charset="0"/>
              </a:rPr>
              <a:t>Le tendre amant</a:t>
            </a:r>
          </a:p>
        </p:txBody>
      </p:sp>
    </p:spTree>
    <p:extLst>
      <p:ext uri="{BB962C8B-B14F-4D97-AF65-F5344CB8AC3E}">
        <p14:creationId xmlns:p14="http://schemas.microsoft.com/office/powerpoint/2010/main" val="2731840443"/>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10">
                                            <p:txEl>
                                              <p:pRg st="0" end="0"/>
                                            </p:txEl>
                                          </p:spTgt>
                                        </p:tgtEl>
                                        <p:attrNameLst>
                                          <p:attrName>style.visibility</p:attrName>
                                        </p:attrNameLst>
                                      </p:cBhvr>
                                      <p:to>
                                        <p:strVal val="visible"/>
                                      </p:to>
                                    </p:set>
                                    <p:set>
                                      <p:cBhvr>
                                        <p:cTn id="26" dur="455" fill="hold">
                                          <p:stCondLst>
                                            <p:cond delay="0"/>
                                          </p:stCondLst>
                                        </p:cTn>
                                        <p:tgtEl>
                                          <p:spTgt spid="10">
                                            <p:txEl>
                                              <p:pRg st="0" end="0"/>
                                            </p:txEl>
                                          </p:spTgt>
                                        </p:tgtEl>
                                        <p:attrNameLst>
                                          <p:attrName>style.rotation</p:attrName>
                                        </p:attrNameLst>
                                      </p:cBhvr>
                                      <p:to>
                                        <p:strVal val="-45.0"/>
                                      </p:to>
                                    </p:set>
                                    <p:anim calcmode="lin" valueType="num">
                                      <p:cBhvr>
                                        <p:cTn id="27" dur="455" fill="hold">
                                          <p:stCondLst>
                                            <p:cond delay="455"/>
                                          </p:stCondLst>
                                        </p:cTn>
                                        <p:tgtEl>
                                          <p:spTgt spid="10">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10">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10">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10">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5571"/>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0748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203055" y="6485570"/>
            <a:ext cx="2743200" cy="365125"/>
          </a:xfrm>
        </p:spPr>
        <p:txBody>
          <a:bodyPr/>
          <a:lstStyle/>
          <a:p>
            <a:fld id="{84044208-B08D-4D65-8BE0-5A97991959D0}"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477296" y="889843"/>
            <a:ext cx="9237407" cy="5078313"/>
          </a:xfrm>
          <a:prstGeom prst="rect">
            <a:avLst/>
          </a:prstGeom>
        </p:spPr>
        <p:txBody>
          <a:bodyPr wrap="square">
            <a:spAutoFit/>
          </a:bodyPr>
          <a:lstStyle/>
          <a:p>
            <a:r>
              <a:rPr lang="fr-FR" sz="3600" b="1" dirty="0">
                <a:solidFill>
                  <a:srgbClr val="FF0000"/>
                </a:solidFill>
                <a:effectLst>
                  <a:glow rad="228600">
                    <a:schemeClr val="accent4">
                      <a:satMod val="175000"/>
                      <a:alpha val="40000"/>
                    </a:schemeClr>
                  </a:glow>
                </a:effectLst>
                <a:latin typeface="Magneto" panose="04030805050802020D02" pitchFamily="82" charset="0"/>
              </a:rPr>
              <a:t>Allier plaisir et complicité, n'est-ce pas tout ce que l'on attend d'une position sexuelle ? Pour un couple, la position du tendre amant correspond à cet idéal : un fort contact corporel, une pénétration intense et des instants de tendresse complices. Ou comment unir l'amour au plaisir physique.</a:t>
            </a:r>
          </a:p>
        </p:txBody>
      </p:sp>
    </p:spTree>
    <p:extLst>
      <p:ext uri="{BB962C8B-B14F-4D97-AF65-F5344CB8AC3E}">
        <p14:creationId xmlns:p14="http://schemas.microsoft.com/office/powerpoint/2010/main" val="219251261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8">
                                            <p:txEl>
                                              <p:pRg st="0" end="0"/>
                                            </p:txEl>
                                          </p:spTgt>
                                        </p:tgtEl>
                                        <p:attrNameLst>
                                          <p:attrName>style.visibility</p:attrName>
                                        </p:attrNameLst>
                                      </p:cBhvr>
                                      <p:to>
                                        <p:strVal val="visible"/>
                                      </p:to>
                                    </p:set>
                                    <p:anim calcmode="lin" valueType="num">
                                      <p:cBhvr>
                                        <p:cTn id="2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0020" y="6470015"/>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907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288780" y="6478270"/>
            <a:ext cx="2743200" cy="365125"/>
          </a:xfrm>
        </p:spPr>
        <p:txBody>
          <a:bodyPr/>
          <a:lstStyle/>
          <a:p>
            <a:fld id="{84044208-B08D-4D65-8BE0-5A97991959D0}"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a:srcRect t="18925" r="285"/>
          <a:stretch/>
        </p:blipFill>
        <p:spPr>
          <a:xfrm>
            <a:off x="1397485" y="1151490"/>
            <a:ext cx="9397030" cy="471836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Rectangle 9"/>
          <p:cNvSpPr/>
          <p:nvPr/>
        </p:nvSpPr>
        <p:spPr>
          <a:xfrm>
            <a:off x="1821432" y="1151490"/>
            <a:ext cx="8549135" cy="646331"/>
          </a:xfrm>
          <a:prstGeom prst="rect">
            <a:avLst/>
          </a:prstGeom>
        </p:spPr>
        <p:txBody>
          <a:bodyPr wrap="none">
            <a:spAutoFit/>
          </a:bodyPr>
          <a:lstStyle/>
          <a:p>
            <a:r>
              <a:rPr lang="fr-FR" sz="3600" b="1" dirty="0">
                <a:solidFill>
                  <a:schemeClr val="bg1"/>
                </a:solidFill>
                <a:effectLst>
                  <a:glow rad="228600">
                    <a:schemeClr val="accent4">
                      <a:satMod val="175000"/>
                      <a:alpha val="40000"/>
                    </a:schemeClr>
                  </a:glow>
                </a:effectLst>
                <a:latin typeface="Magneto" panose="04030805050802020D02" pitchFamily="82" charset="0"/>
              </a:rPr>
              <a:t>La chaise à bascule - </a:t>
            </a:r>
            <a:r>
              <a:rPr lang="fr-FR" sz="3600" b="1" dirty="0" err="1">
                <a:solidFill>
                  <a:schemeClr val="bg1"/>
                </a:solidFill>
                <a:effectLst>
                  <a:glow rad="228600">
                    <a:schemeClr val="accent4">
                      <a:satMod val="175000"/>
                      <a:alpha val="40000"/>
                    </a:schemeClr>
                  </a:glow>
                </a:effectLst>
                <a:latin typeface="Magneto" panose="04030805050802020D02" pitchFamily="82" charset="0"/>
              </a:rPr>
              <a:t>Kamasutra</a:t>
            </a:r>
            <a:endParaRPr lang="fr-FR" sz="3600" b="1" dirty="0">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0433273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10">
                                            <p:txEl>
                                              <p:pRg st="0" end="0"/>
                                            </p:txEl>
                                          </p:spTgt>
                                        </p:tgtEl>
                                        <p:attrNameLst>
                                          <p:attrName>style.visibility</p:attrName>
                                        </p:attrNameLst>
                                      </p:cBhvr>
                                      <p:to>
                                        <p:strVal val="visible"/>
                                      </p:to>
                                    </p:set>
                                    <p:set>
                                      <p:cBhvr>
                                        <p:cTn id="26" dur="455" fill="hold">
                                          <p:stCondLst>
                                            <p:cond delay="0"/>
                                          </p:stCondLst>
                                        </p:cTn>
                                        <p:tgtEl>
                                          <p:spTgt spid="10">
                                            <p:txEl>
                                              <p:pRg st="0" end="0"/>
                                            </p:txEl>
                                          </p:spTgt>
                                        </p:tgtEl>
                                        <p:attrNameLst>
                                          <p:attrName>style.rotation</p:attrName>
                                        </p:attrNameLst>
                                      </p:cBhvr>
                                      <p:to>
                                        <p:strVal val="-45.0"/>
                                      </p:to>
                                    </p:set>
                                    <p:anim calcmode="lin" valueType="num">
                                      <p:cBhvr>
                                        <p:cTn id="27" dur="455" fill="hold">
                                          <p:stCondLst>
                                            <p:cond delay="455"/>
                                          </p:stCondLst>
                                        </p:cTn>
                                        <p:tgtEl>
                                          <p:spTgt spid="10">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10">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10">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10">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5571"/>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2085"/>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529070"/>
            <a:ext cx="2743200" cy="365125"/>
          </a:xfrm>
        </p:spPr>
        <p:txBody>
          <a:bodyPr/>
          <a:lstStyle/>
          <a:p>
            <a:fld id="{84044208-B08D-4D65-8BE0-5A97991959D0}"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750634" y="1420981"/>
            <a:ext cx="8568812" cy="3970318"/>
          </a:xfrm>
          <a:prstGeom prst="rect">
            <a:avLst/>
          </a:prstGeom>
        </p:spPr>
        <p:txBody>
          <a:bodyPr wrap="square">
            <a:spAutoFit/>
          </a:bodyPr>
          <a:lstStyle/>
          <a:p>
            <a:r>
              <a:rPr lang="fr-FR" sz="2800" b="1" dirty="0">
                <a:solidFill>
                  <a:srgbClr val="FF0000"/>
                </a:solidFill>
                <a:effectLst>
                  <a:glow rad="228600">
                    <a:schemeClr val="accent4">
                      <a:satMod val="175000"/>
                      <a:alpha val="40000"/>
                    </a:schemeClr>
                  </a:glow>
                </a:effectLst>
                <a:latin typeface="Magneto" panose="04030805050802020D02" pitchFamily="82" charset="0"/>
              </a:rPr>
              <a:t>Mamie se tenait tranquille sur sa chaise à bascule, mais pas les amants qui tenteront d'adopter la position sexuelle homonyme, véritable catapulte vers le 7e ciel. Alors que la femme fait tous les efforts, l'homme lui dépose de tendres baisers sur le dos pour l'encourager. Une position pour amants courageux, souples et en quête de sensations fortes.</a:t>
            </a:r>
          </a:p>
        </p:txBody>
      </p:sp>
    </p:spTree>
    <p:extLst>
      <p:ext uri="{BB962C8B-B14F-4D97-AF65-F5344CB8AC3E}">
        <p14:creationId xmlns:p14="http://schemas.microsoft.com/office/powerpoint/2010/main" val="2268473335"/>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8">
                                            <p:txEl>
                                              <p:pRg st="0" end="0"/>
                                            </p:txEl>
                                          </p:spTgt>
                                        </p:tgtEl>
                                        <p:attrNameLst>
                                          <p:attrName>style.visibility</p:attrName>
                                        </p:attrNameLst>
                                      </p:cBhvr>
                                      <p:to>
                                        <p:strVal val="visible"/>
                                      </p:to>
                                    </p:set>
                                    <p:anim calcmode="lin" valueType="num">
                                      <p:cBhvr>
                                        <p:cTn id="2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529069"/>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907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345930" y="6478587"/>
            <a:ext cx="2743200" cy="365125"/>
          </a:xfrm>
        </p:spPr>
        <p:txBody>
          <a:bodyPr/>
          <a:lstStyle/>
          <a:p>
            <a:fld id="{84044208-B08D-4D65-8BE0-5A97991959D0}"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a:srcRect l="1" t="6022" r="528" b="5591"/>
          <a:stretch/>
        </p:blipFill>
        <p:spPr>
          <a:xfrm>
            <a:off x="4424515" y="1236421"/>
            <a:ext cx="3350195" cy="4456456"/>
          </a:xfrm>
          <a:prstGeom prst="rect">
            <a:avLst/>
          </a:prstGeom>
        </p:spPr>
      </p:pic>
      <p:sp>
        <p:nvSpPr>
          <p:cNvPr id="10" name="Rectangle 9"/>
          <p:cNvSpPr/>
          <p:nvPr/>
        </p:nvSpPr>
        <p:spPr>
          <a:xfrm>
            <a:off x="3361918" y="1236421"/>
            <a:ext cx="5468164" cy="646331"/>
          </a:xfrm>
          <a:prstGeom prst="rect">
            <a:avLst/>
          </a:prstGeom>
        </p:spPr>
        <p:txBody>
          <a:bodyPr wrap="none">
            <a:spAutoFit/>
          </a:bodyPr>
          <a:lstStyle/>
          <a:p>
            <a:r>
              <a:rPr lang="fr-FR" sz="3600" b="1" dirty="0">
                <a:solidFill>
                  <a:schemeClr val="bg1"/>
                </a:solidFill>
                <a:effectLst>
                  <a:glow rad="228600">
                    <a:schemeClr val="accent4">
                      <a:satMod val="175000"/>
                      <a:alpha val="40000"/>
                    </a:schemeClr>
                  </a:glow>
                </a:effectLst>
                <a:latin typeface="Magneto" panose="04030805050802020D02" pitchFamily="82" charset="0"/>
              </a:rPr>
              <a:t>Les petites cuillères</a:t>
            </a:r>
          </a:p>
        </p:txBody>
      </p:sp>
    </p:spTree>
    <p:extLst>
      <p:ext uri="{BB962C8B-B14F-4D97-AF65-F5344CB8AC3E}">
        <p14:creationId xmlns:p14="http://schemas.microsoft.com/office/powerpoint/2010/main" val="167978498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10">
                                            <p:txEl>
                                              <p:pRg st="0" end="0"/>
                                            </p:txEl>
                                          </p:spTgt>
                                        </p:tgtEl>
                                        <p:attrNameLst>
                                          <p:attrName>style.visibility</p:attrName>
                                        </p:attrNameLst>
                                      </p:cBhvr>
                                      <p:to>
                                        <p:strVal val="visible"/>
                                      </p:to>
                                    </p:set>
                                    <p:set>
                                      <p:cBhvr>
                                        <p:cTn id="26" dur="455" fill="hold">
                                          <p:stCondLst>
                                            <p:cond delay="0"/>
                                          </p:stCondLst>
                                        </p:cTn>
                                        <p:tgtEl>
                                          <p:spTgt spid="10">
                                            <p:txEl>
                                              <p:pRg st="0" end="0"/>
                                            </p:txEl>
                                          </p:spTgt>
                                        </p:tgtEl>
                                        <p:attrNameLst>
                                          <p:attrName>style.rotation</p:attrName>
                                        </p:attrNameLst>
                                      </p:cBhvr>
                                      <p:to>
                                        <p:strVal val="-45.0"/>
                                      </p:to>
                                    </p:set>
                                    <p:anim calcmode="lin" valueType="num">
                                      <p:cBhvr>
                                        <p:cTn id="27" dur="455" fill="hold">
                                          <p:stCondLst>
                                            <p:cond delay="455"/>
                                          </p:stCondLst>
                                        </p:cTn>
                                        <p:tgtEl>
                                          <p:spTgt spid="10">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10">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10">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10">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92875"/>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0748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331643" y="6485571"/>
            <a:ext cx="2743200" cy="365125"/>
          </a:xfrm>
        </p:spPr>
        <p:txBody>
          <a:bodyPr/>
          <a:lstStyle/>
          <a:p>
            <a:fld id="{84044208-B08D-4D65-8BE0-5A97991959D0}"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430594" y="1012954"/>
            <a:ext cx="9586451" cy="4832092"/>
          </a:xfrm>
          <a:prstGeom prst="rect">
            <a:avLst/>
          </a:prstGeom>
        </p:spPr>
        <p:txBody>
          <a:bodyPr wrap="square">
            <a:spAutoFit/>
          </a:bodyPr>
          <a:lstStyle/>
          <a:p>
            <a:r>
              <a:rPr lang="fr-FR" sz="2800" b="1" dirty="0">
                <a:solidFill>
                  <a:srgbClr val="FF0000"/>
                </a:solidFill>
                <a:effectLst>
                  <a:glow rad="228600">
                    <a:schemeClr val="accent4">
                      <a:satMod val="175000"/>
                      <a:alpha val="40000"/>
                    </a:schemeClr>
                  </a:glow>
                </a:effectLst>
                <a:latin typeface="Magneto" panose="04030805050802020D02" pitchFamily="82" charset="0"/>
              </a:rPr>
              <a:t>N'étant pas contraint à un va et vient rapide pour occuper le temps, l'homme peut profiter de cette position pour s'entraîner à maîtriser son éjaculation : grâce à des mouvements lents doux, ne provoquant qu'une excitation faible, il habituera son organisme aux sensations vaginales. Dans cette position où l'on peut prendre son temps pour jouer avec des nuances de sensations, l'apprentissage est possible, alors qu'il est difficile dans d'autres où l'excitation est plus vive. </a:t>
            </a:r>
          </a:p>
        </p:txBody>
      </p:sp>
    </p:spTree>
    <p:extLst>
      <p:ext uri="{BB962C8B-B14F-4D97-AF65-F5344CB8AC3E}">
        <p14:creationId xmlns:p14="http://schemas.microsoft.com/office/powerpoint/2010/main" val="999905109"/>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8">
                                            <p:txEl>
                                              <p:pRg st="0" end="0"/>
                                            </p:txEl>
                                          </p:spTgt>
                                        </p:tgtEl>
                                        <p:attrNameLst>
                                          <p:attrName>style.visibility</p:attrName>
                                        </p:attrNameLst>
                                      </p:cBhvr>
                                      <p:to>
                                        <p:strVal val="visible"/>
                                      </p:to>
                                    </p:set>
                                    <p:anim calcmode="lin" valueType="num">
                                      <p:cBhvr>
                                        <p:cTn id="2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6205"/>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2085"/>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478902"/>
            <a:ext cx="2743200" cy="365125"/>
          </a:xfrm>
        </p:spPr>
        <p:txBody>
          <a:bodyPr/>
          <a:lstStyle/>
          <a:p>
            <a:fld id="{84044208-B08D-4D65-8BE0-5A97991959D0}"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a:srcRect t="29614" r="519"/>
          <a:stretch/>
        </p:blipFill>
        <p:spPr>
          <a:xfrm>
            <a:off x="1408471" y="1194618"/>
            <a:ext cx="9375058" cy="482708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Rectangle 9"/>
          <p:cNvSpPr/>
          <p:nvPr/>
        </p:nvSpPr>
        <p:spPr>
          <a:xfrm>
            <a:off x="2448160" y="1194618"/>
            <a:ext cx="7173759" cy="646331"/>
          </a:xfrm>
          <a:prstGeom prst="rect">
            <a:avLst/>
          </a:prstGeom>
        </p:spPr>
        <p:txBody>
          <a:bodyPr wrap="none">
            <a:spAutoFit/>
          </a:bodyPr>
          <a:lstStyle/>
          <a:p>
            <a:r>
              <a:rPr lang="fr-FR" dirty="0"/>
              <a:t> </a:t>
            </a:r>
            <a:r>
              <a:rPr lang="fr-FR" sz="3600" b="1" dirty="0">
                <a:solidFill>
                  <a:schemeClr val="bg1"/>
                </a:solidFill>
                <a:effectLst>
                  <a:glow rad="228600">
                    <a:schemeClr val="accent4">
                      <a:satMod val="175000"/>
                      <a:alpha val="40000"/>
                    </a:schemeClr>
                  </a:glow>
                </a:effectLst>
                <a:latin typeface="Magneto" panose="04030805050802020D02" pitchFamily="82" charset="0"/>
              </a:rPr>
              <a:t>la position du missionnaire </a:t>
            </a:r>
          </a:p>
        </p:txBody>
      </p:sp>
    </p:spTree>
    <p:extLst>
      <p:ext uri="{BB962C8B-B14F-4D97-AF65-F5344CB8AC3E}">
        <p14:creationId xmlns:p14="http://schemas.microsoft.com/office/powerpoint/2010/main" val="245148689"/>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10">
                                            <p:txEl>
                                              <p:pRg st="0" end="0"/>
                                            </p:txEl>
                                          </p:spTgt>
                                        </p:tgtEl>
                                        <p:attrNameLst>
                                          <p:attrName>style.visibility</p:attrName>
                                        </p:attrNameLst>
                                      </p:cBhvr>
                                      <p:to>
                                        <p:strVal val="visible"/>
                                      </p:to>
                                    </p:set>
                                    <p:set>
                                      <p:cBhvr>
                                        <p:cTn id="26" dur="455" fill="hold">
                                          <p:stCondLst>
                                            <p:cond delay="0"/>
                                          </p:stCondLst>
                                        </p:cTn>
                                        <p:tgtEl>
                                          <p:spTgt spid="10">
                                            <p:txEl>
                                              <p:pRg st="0" end="0"/>
                                            </p:txEl>
                                          </p:spTgt>
                                        </p:tgtEl>
                                        <p:attrNameLst>
                                          <p:attrName>style.rotation</p:attrName>
                                        </p:attrNameLst>
                                      </p:cBhvr>
                                      <p:to>
                                        <p:strVal val="-45.0"/>
                                      </p:to>
                                    </p:set>
                                    <p:anim calcmode="lin" valueType="num">
                                      <p:cBhvr>
                                        <p:cTn id="27" dur="455" fill="hold">
                                          <p:stCondLst>
                                            <p:cond delay="455"/>
                                          </p:stCondLst>
                                        </p:cTn>
                                        <p:tgtEl>
                                          <p:spTgt spid="10">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10">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10">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10">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383890" y="1228397"/>
            <a:ext cx="9424220" cy="4401205"/>
          </a:xfrm>
          <a:prstGeom prst="rect">
            <a:avLst/>
          </a:prstGeom>
        </p:spPr>
        <p:txBody>
          <a:bodyPr wrap="square">
            <a:spAutoFit/>
          </a:bodyPr>
          <a:lstStyle/>
          <a:p>
            <a:r>
              <a:rPr lang="fr-FR" sz="2000" dirty="0">
                <a:solidFill>
                  <a:srgbClr val="FF0000"/>
                </a:solidFill>
                <a:effectLst>
                  <a:glow rad="228600">
                    <a:schemeClr val="accent4">
                      <a:satMod val="175000"/>
                      <a:alpha val="40000"/>
                    </a:schemeClr>
                  </a:glow>
                </a:effectLst>
                <a:latin typeface="Magneto" panose="04030805050802020D02" pitchFamily="82" charset="0"/>
              </a:rPr>
              <a:t>Dans cette position en face à face, l'homme occupe la place supérieure et la femme est allongée sur le dos. L'homme est couché sur sa partenaire. Cependant, habituellement, pour ne pas l'écraser, il ne se laisse pas aller de tout son poids, mais prend appui sur ses coudes et sur ses genoux. Le plus souvent, les jambes de l'homme sont entre celles de la femme, qui sont légèrement pliées. La femme cherche à obtenir le meilleur contact entre son clitoris (ou la région clitoridienne) et le pubis de son partenaire afin d'avoir, pendant les mouvements, la stimulation génitale la plus efficace. Pour cela, elle peut être amenée à plier davantage les genoux, ou à les ramener vers ses épaules, à placer ses jambes sur les épaules de l'homme ; ou encore à entourer le tronc de l'homme avec ses jambes, en joignant les pieds dans son dos.</a:t>
            </a:r>
          </a:p>
        </p:txBody>
      </p:sp>
    </p:spTree>
    <p:extLst>
      <p:ext uri="{BB962C8B-B14F-4D97-AF65-F5344CB8AC3E}">
        <p14:creationId xmlns:p14="http://schemas.microsoft.com/office/powerpoint/2010/main" val="382666400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8">
                                            <p:txEl>
                                              <p:pRg st="0" end="0"/>
                                            </p:txEl>
                                          </p:spTgt>
                                        </p:tgtEl>
                                        <p:attrNameLst>
                                          <p:attrName>style.visibility</p:attrName>
                                        </p:attrNameLst>
                                      </p:cBhvr>
                                      <p:to>
                                        <p:strVal val="visible"/>
                                      </p:to>
                                    </p:set>
                                    <p:anim calcmode="lin" valueType="num">
                                      <p:cBhvr>
                                        <p:cTn id="2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92556"/>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77640" y="652907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492557"/>
            <a:ext cx="2743200" cy="365125"/>
          </a:xfrm>
        </p:spPr>
        <p:txBody>
          <a:bodyPr/>
          <a:lstStyle/>
          <a:p>
            <a:fld id="{84044208-B08D-4D65-8BE0-5A97991959D0}"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a:srcRect t="10967" r="598"/>
          <a:stretch/>
        </p:blipFill>
        <p:spPr>
          <a:xfrm>
            <a:off x="2659625" y="1189144"/>
            <a:ext cx="6872749" cy="4479712"/>
          </a:xfrm>
          <a:prstGeom prst="rect">
            <a:avLst/>
          </a:prstGeom>
          <a:ln>
            <a:noFill/>
          </a:ln>
          <a:effectLst>
            <a:outerShdw blurRad="292100" dist="139700" dir="2700000" algn="tl" rotWithShape="0">
              <a:srgbClr val="333333">
                <a:alpha val="65000"/>
              </a:srgbClr>
            </a:outerShdw>
            <a:softEdge rad="127000"/>
          </a:effectLst>
        </p:spPr>
      </p:pic>
      <p:sp>
        <p:nvSpPr>
          <p:cNvPr id="10" name="Rectangle 9"/>
          <p:cNvSpPr/>
          <p:nvPr/>
        </p:nvSpPr>
        <p:spPr>
          <a:xfrm>
            <a:off x="2659625" y="1189144"/>
            <a:ext cx="6902852" cy="646331"/>
          </a:xfrm>
          <a:prstGeom prst="rect">
            <a:avLst/>
          </a:prstGeom>
        </p:spPr>
        <p:txBody>
          <a:bodyPr wrap="none">
            <a:spAutoFit/>
          </a:bodyPr>
          <a:lstStyle/>
          <a:p>
            <a:r>
              <a:rPr lang="fr-FR" sz="3600" b="1" dirty="0">
                <a:solidFill>
                  <a:schemeClr val="bg1"/>
                </a:solidFill>
                <a:effectLst>
                  <a:glow rad="228600">
                    <a:schemeClr val="accent4">
                      <a:satMod val="175000"/>
                      <a:alpha val="40000"/>
                    </a:schemeClr>
                  </a:glow>
                </a:effectLst>
                <a:latin typeface="Magneto" panose="04030805050802020D02" pitchFamily="82" charset="0"/>
              </a:rPr>
              <a:t>Celui qui reste à la maison</a:t>
            </a:r>
          </a:p>
        </p:txBody>
      </p:sp>
    </p:spTree>
    <p:extLst>
      <p:ext uri="{BB962C8B-B14F-4D97-AF65-F5344CB8AC3E}">
        <p14:creationId xmlns:p14="http://schemas.microsoft.com/office/powerpoint/2010/main" val="513124175"/>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10">
                                            <p:txEl>
                                              <p:pRg st="0" end="0"/>
                                            </p:txEl>
                                          </p:spTgt>
                                        </p:tgtEl>
                                        <p:attrNameLst>
                                          <p:attrName>style.visibility</p:attrName>
                                        </p:attrNameLst>
                                      </p:cBhvr>
                                      <p:to>
                                        <p:strVal val="visible"/>
                                      </p:to>
                                    </p:set>
                                    <p:set>
                                      <p:cBhvr>
                                        <p:cTn id="26" dur="455" fill="hold">
                                          <p:stCondLst>
                                            <p:cond delay="0"/>
                                          </p:stCondLst>
                                        </p:cTn>
                                        <p:tgtEl>
                                          <p:spTgt spid="10">
                                            <p:txEl>
                                              <p:pRg st="0" end="0"/>
                                            </p:txEl>
                                          </p:spTgt>
                                        </p:tgtEl>
                                        <p:attrNameLst>
                                          <p:attrName>style.rotation</p:attrName>
                                        </p:attrNameLst>
                                      </p:cBhvr>
                                      <p:to>
                                        <p:strVal val="-45.0"/>
                                      </p:to>
                                    </p:set>
                                    <p:anim calcmode="lin" valueType="num">
                                      <p:cBhvr>
                                        <p:cTn id="27" dur="455" fill="hold">
                                          <p:stCondLst>
                                            <p:cond delay="455"/>
                                          </p:stCondLst>
                                        </p:cTn>
                                        <p:tgtEl>
                                          <p:spTgt spid="10">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10">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10">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10">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99859"/>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0496"/>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520496"/>
            <a:ext cx="2743200" cy="365125"/>
          </a:xfrm>
        </p:spPr>
        <p:txBody>
          <a:bodyPr/>
          <a:lstStyle/>
          <a:p>
            <a:fld id="{84044208-B08D-4D65-8BE0-5A97991959D0}"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11651"/>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410929" y="1166842"/>
            <a:ext cx="9409471" cy="4524315"/>
          </a:xfrm>
          <a:prstGeom prst="rect">
            <a:avLst/>
          </a:prstGeom>
        </p:spPr>
        <p:txBody>
          <a:bodyPr wrap="square">
            <a:spAutoFit/>
          </a:bodyPr>
          <a:lstStyle/>
          <a:p>
            <a:r>
              <a:rPr lang="fr-FR" sz="3600" b="1" dirty="0">
                <a:solidFill>
                  <a:srgbClr val="FF0000"/>
                </a:solidFill>
                <a:effectLst>
                  <a:glow rad="228600">
                    <a:schemeClr val="accent4">
                      <a:satMod val="175000"/>
                      <a:alpha val="40000"/>
                    </a:schemeClr>
                  </a:glow>
                </a:effectLst>
                <a:latin typeface="Magneto" panose="04030805050802020D02" pitchFamily="82" charset="0"/>
              </a:rPr>
              <a:t>On appelle ainsi, dans les Kama Sutra (Aphorismes sur l'Amour), une position où la femme déplace son bassin et où l'homme suit ses mouvements en s'efforçant de maintenir sa verge dans son vagin, c'est-à-dire, en somme, en essayant de "rester à la maison" !</a:t>
            </a:r>
          </a:p>
        </p:txBody>
      </p:sp>
    </p:spTree>
    <p:extLst>
      <p:ext uri="{BB962C8B-B14F-4D97-AF65-F5344CB8AC3E}">
        <p14:creationId xmlns:p14="http://schemas.microsoft.com/office/powerpoint/2010/main" val="232411951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99859"/>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0496"/>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520496"/>
            <a:ext cx="2743200" cy="365125"/>
          </a:xfrm>
        </p:spPr>
        <p:txBody>
          <a:bodyPr/>
          <a:lstStyle/>
          <a:p>
            <a:fld id="{84044208-B08D-4D65-8BE0-5A97991959D0}"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11651"/>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4036633" y="1193151"/>
            <a:ext cx="3996813" cy="4471697"/>
          </a:xfrm>
          <a:prstGeom prst="rect">
            <a:avLst/>
          </a:prstGeom>
          <a:effectLst>
            <a:softEdge rad="127000"/>
          </a:effectLst>
        </p:spPr>
      </p:pic>
      <p:sp>
        <p:nvSpPr>
          <p:cNvPr id="10" name="Rectangle 9"/>
          <p:cNvSpPr/>
          <p:nvPr/>
        </p:nvSpPr>
        <p:spPr>
          <a:xfrm>
            <a:off x="2884223" y="1193151"/>
            <a:ext cx="6423553" cy="646331"/>
          </a:xfrm>
          <a:prstGeom prst="rect">
            <a:avLst/>
          </a:prstGeom>
        </p:spPr>
        <p:txBody>
          <a:bodyPr wrap="none">
            <a:spAutoFit/>
          </a:bodyPr>
          <a:lstStyle/>
          <a:p>
            <a:r>
              <a:rPr lang="fr-FR" sz="3600" b="1" dirty="0">
                <a:solidFill>
                  <a:schemeClr val="bg1"/>
                </a:solidFill>
                <a:effectLst>
                  <a:glow rad="228600">
                    <a:schemeClr val="accent4">
                      <a:satMod val="175000"/>
                      <a:alpha val="40000"/>
                    </a:schemeClr>
                  </a:glow>
                </a:effectLst>
                <a:latin typeface="Magneto" panose="04030805050802020D02" pitchFamily="82" charset="0"/>
              </a:rPr>
              <a:t>La brouette thaïlandaise</a:t>
            </a:r>
          </a:p>
        </p:txBody>
      </p:sp>
    </p:spTree>
    <p:extLst>
      <p:ext uri="{BB962C8B-B14F-4D97-AF65-F5344CB8AC3E}">
        <p14:creationId xmlns:p14="http://schemas.microsoft.com/office/powerpoint/2010/main" val="254868136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10">
                                            <p:txEl>
                                              <p:pRg st="0" end="0"/>
                                            </p:txEl>
                                          </p:spTgt>
                                        </p:tgtEl>
                                        <p:attrNameLst>
                                          <p:attrName>style.visibility</p:attrName>
                                        </p:attrNameLst>
                                      </p:cBhvr>
                                      <p:to>
                                        <p:strVal val="visible"/>
                                      </p:to>
                                    </p:set>
                                    <p:set>
                                      <p:cBhvr>
                                        <p:cTn id="26" dur="455" fill="hold">
                                          <p:stCondLst>
                                            <p:cond delay="0"/>
                                          </p:stCondLst>
                                        </p:cTn>
                                        <p:tgtEl>
                                          <p:spTgt spid="10">
                                            <p:txEl>
                                              <p:pRg st="0" end="0"/>
                                            </p:txEl>
                                          </p:spTgt>
                                        </p:tgtEl>
                                        <p:attrNameLst>
                                          <p:attrName>style.rotation</p:attrName>
                                        </p:attrNameLst>
                                      </p:cBhvr>
                                      <p:to>
                                        <p:strVal val="-45.0"/>
                                      </p:to>
                                    </p:set>
                                    <p:anim calcmode="lin" valueType="num">
                                      <p:cBhvr>
                                        <p:cTn id="27" dur="455" fill="hold">
                                          <p:stCondLst>
                                            <p:cond delay="455"/>
                                          </p:stCondLst>
                                        </p:cTn>
                                        <p:tgtEl>
                                          <p:spTgt spid="10">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10">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10">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10">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85255"/>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19759" y="654335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2536" y="6492875"/>
            <a:ext cx="2743200" cy="365125"/>
          </a:xfrm>
        </p:spPr>
        <p:txBody>
          <a:bodyPr/>
          <a:lstStyle/>
          <a:p>
            <a:fld id="{84044208-B08D-4D65-8BE0-5A97991959D0}"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401097" y="1209368"/>
            <a:ext cx="9394722" cy="4524315"/>
          </a:xfrm>
          <a:prstGeom prst="rect">
            <a:avLst/>
          </a:prstGeom>
        </p:spPr>
        <p:txBody>
          <a:bodyPr wrap="square">
            <a:spAutoFit/>
          </a:bodyPr>
          <a:lstStyle/>
          <a:p>
            <a:r>
              <a:rPr lang="fr-FR" sz="3200" b="1" dirty="0">
                <a:solidFill>
                  <a:srgbClr val="FF0000"/>
                </a:solidFill>
                <a:effectLst>
                  <a:glow rad="228600">
                    <a:schemeClr val="accent4">
                      <a:satMod val="175000"/>
                      <a:alpha val="40000"/>
                    </a:schemeClr>
                  </a:glow>
                </a:effectLst>
                <a:latin typeface="Magneto" panose="04030805050802020D02" pitchFamily="82" charset="0"/>
              </a:rPr>
              <a:t>La gymnastique sportive a du bon, la gymnastique sexuelle encore plus. Oublions la roue, la galipette ou le salto pour se pencher sur une position plus complexe : la brouette thaïlandaise. Quand souplesse rime avec agilité, légèreté avec endurance et équilibre avec concentration, ça nous donne une position inoubliable.</a:t>
            </a:r>
          </a:p>
        </p:txBody>
      </p:sp>
    </p:spTree>
    <p:extLst>
      <p:ext uri="{BB962C8B-B14F-4D97-AF65-F5344CB8AC3E}">
        <p14:creationId xmlns:p14="http://schemas.microsoft.com/office/powerpoint/2010/main" val="1887681848"/>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5571"/>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0748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443038" y="1216819"/>
            <a:ext cx="9415462" cy="4457700"/>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Espace réservé du numéro de diapositive 6"/>
          <p:cNvSpPr>
            <a:spLocks noGrp="1"/>
          </p:cNvSpPr>
          <p:nvPr>
            <p:ph type="sldNum" sz="quarter" idx="12"/>
          </p:nvPr>
        </p:nvSpPr>
        <p:spPr>
          <a:xfrm>
            <a:off x="9448800" y="6454724"/>
            <a:ext cx="2743200" cy="365125"/>
          </a:xfrm>
        </p:spPr>
        <p:txBody>
          <a:bodyPr/>
          <a:lstStyle/>
          <a:p>
            <a:fld id="{84044208-B08D-4D65-8BE0-5A97991959D0}"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sp>
        <p:nvSpPr>
          <p:cNvPr id="8" name="Rectangle 7"/>
          <p:cNvSpPr/>
          <p:nvPr/>
        </p:nvSpPr>
        <p:spPr>
          <a:xfrm>
            <a:off x="1878293" y="1536174"/>
            <a:ext cx="8313494" cy="3785652"/>
          </a:xfrm>
          <a:prstGeom prst="rect">
            <a:avLst/>
          </a:prstGeom>
        </p:spPr>
        <p:txBody>
          <a:bodyPr wrap="none">
            <a:spAutoFit/>
          </a:bodyPr>
          <a:lstStyle/>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C’était</a:t>
            </a:r>
          </a:p>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Le </a:t>
            </a:r>
            <a:r>
              <a:rPr lang="fr-FR" sz="8000" b="1" dirty="0" err="1"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Kamasutra</a:t>
            </a:r>
            <a:endPar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pour les nuls </a:t>
            </a: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821623083"/>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up)">
                                      <p:cBhvr>
                                        <p:cTn id="26" dur="500"/>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38" presetClass="entr" presetSubtype="0" accel="50000" fill="hold" nodeType="clickEffect">
                                  <p:stCondLst>
                                    <p:cond delay="0"/>
                                  </p:stCondLst>
                                  <p:iterate type="lt">
                                    <p:tmPct val="50000"/>
                                  </p:iterate>
                                  <p:childTnLst>
                                    <p:set>
                                      <p:cBhvr>
                                        <p:cTn id="30" dur="1" fill="hold">
                                          <p:stCondLst>
                                            <p:cond delay="0"/>
                                          </p:stCondLst>
                                        </p:cTn>
                                        <p:tgtEl>
                                          <p:spTgt spid="8">
                                            <p:txEl>
                                              <p:pRg st="0" end="0"/>
                                            </p:txEl>
                                          </p:spTgt>
                                        </p:tgtEl>
                                        <p:attrNameLst>
                                          <p:attrName>style.visibility</p:attrName>
                                        </p:attrNameLst>
                                      </p:cBhvr>
                                      <p:to>
                                        <p:strVal val="visible"/>
                                      </p:to>
                                    </p:set>
                                    <p:set>
                                      <p:cBhvr>
                                        <p:cTn id="31" dur="455" fill="hold">
                                          <p:stCondLst>
                                            <p:cond delay="0"/>
                                          </p:stCondLst>
                                        </p:cTn>
                                        <p:tgtEl>
                                          <p:spTgt spid="8">
                                            <p:txEl>
                                              <p:pRg st="0" end="0"/>
                                            </p:txEl>
                                          </p:spTgt>
                                        </p:tgtEl>
                                        <p:attrNameLst>
                                          <p:attrName>style.rotation</p:attrName>
                                        </p:attrNameLst>
                                      </p:cBhvr>
                                      <p:to>
                                        <p:strVal val="-45.0"/>
                                      </p:to>
                                    </p:set>
                                    <p:anim calcmode="lin" valueType="num">
                                      <p:cBhvr>
                                        <p:cTn id="3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3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8" presetClass="entr" presetSubtype="0" accel="50000" fill="hold" nodeType="clickEffect">
                                  <p:stCondLst>
                                    <p:cond delay="0"/>
                                  </p:stCondLst>
                                  <p:iterate type="lt">
                                    <p:tmPct val="50000"/>
                                  </p:iterate>
                                  <p:childTnLst>
                                    <p:set>
                                      <p:cBhvr>
                                        <p:cTn id="39" dur="1" fill="hold">
                                          <p:stCondLst>
                                            <p:cond delay="0"/>
                                          </p:stCondLst>
                                        </p:cTn>
                                        <p:tgtEl>
                                          <p:spTgt spid="8">
                                            <p:txEl>
                                              <p:pRg st="1" end="1"/>
                                            </p:txEl>
                                          </p:spTgt>
                                        </p:tgtEl>
                                        <p:attrNameLst>
                                          <p:attrName>style.visibility</p:attrName>
                                        </p:attrNameLst>
                                      </p:cBhvr>
                                      <p:to>
                                        <p:strVal val="visible"/>
                                      </p:to>
                                    </p:set>
                                    <p:set>
                                      <p:cBhvr>
                                        <p:cTn id="40" dur="455" fill="hold">
                                          <p:stCondLst>
                                            <p:cond delay="0"/>
                                          </p:stCondLst>
                                        </p:cTn>
                                        <p:tgtEl>
                                          <p:spTgt spid="8">
                                            <p:txEl>
                                              <p:pRg st="1" end="1"/>
                                            </p:txEl>
                                          </p:spTgt>
                                        </p:tgtEl>
                                        <p:attrNameLst>
                                          <p:attrName>style.rotation</p:attrName>
                                        </p:attrNameLst>
                                      </p:cBhvr>
                                      <p:to>
                                        <p:strVal val="-45.0"/>
                                      </p:to>
                                    </p:set>
                                    <p:anim calcmode="lin" valueType="num">
                                      <p:cBhvr>
                                        <p:cTn id="4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4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4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4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8" presetClass="entr" presetSubtype="0" accel="50000" fill="hold" nodeType="clickEffect">
                                  <p:stCondLst>
                                    <p:cond delay="0"/>
                                  </p:stCondLst>
                                  <p:iterate type="lt">
                                    <p:tmPct val="50000"/>
                                  </p:iterate>
                                  <p:childTnLst>
                                    <p:set>
                                      <p:cBhvr>
                                        <p:cTn id="48" dur="1" fill="hold">
                                          <p:stCondLst>
                                            <p:cond delay="0"/>
                                          </p:stCondLst>
                                        </p:cTn>
                                        <p:tgtEl>
                                          <p:spTgt spid="8">
                                            <p:txEl>
                                              <p:pRg st="2" end="2"/>
                                            </p:txEl>
                                          </p:spTgt>
                                        </p:tgtEl>
                                        <p:attrNameLst>
                                          <p:attrName>style.visibility</p:attrName>
                                        </p:attrNameLst>
                                      </p:cBhvr>
                                      <p:to>
                                        <p:strVal val="visible"/>
                                      </p:to>
                                    </p:set>
                                    <p:set>
                                      <p:cBhvr>
                                        <p:cTn id="49" dur="455" fill="hold">
                                          <p:stCondLst>
                                            <p:cond delay="0"/>
                                          </p:stCondLst>
                                        </p:cTn>
                                        <p:tgtEl>
                                          <p:spTgt spid="8">
                                            <p:txEl>
                                              <p:pRg st="2" end="2"/>
                                            </p:txEl>
                                          </p:spTgt>
                                        </p:tgtEl>
                                        <p:attrNameLst>
                                          <p:attrName>style.rotation</p:attrName>
                                        </p:attrNameLst>
                                      </p:cBhvr>
                                      <p:to>
                                        <p:strVal val="-45.0"/>
                                      </p:to>
                                    </p:set>
                                    <p:anim calcmode="lin" valueType="num">
                                      <p:cBhvr>
                                        <p:cTn id="50"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51"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52"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53"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298</TotalTime>
  <Words>619</Words>
  <Application>Microsoft Office PowerPoint</Application>
  <PresentationFormat>Grand écran</PresentationFormat>
  <Paragraphs>84</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29</cp:revision>
  <dcterms:created xsi:type="dcterms:W3CDTF">2020-12-03T13:41:04Z</dcterms:created>
  <dcterms:modified xsi:type="dcterms:W3CDTF">2021-02-16T16:53:38Z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