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oFMOzMlJGaxrAc8DZu35A==" hashData="CceD77xoN/DjW1GLervfSWKwpgLhy2lEWRvcg0OXGdFliDV6ZEe3pk6yzJsuFGwcSgs4WHgs/7FchzUtfdTXC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27366-D076-4A10-92B9-E6E406AE1D22}" type="datetimeFigureOut">
              <a:rPr lang="fr-FR" smtClean="0"/>
              <a:t>19/09/2020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DEC9F-B6AB-43F6-9B20-289AF6B43C45}" type="slidenum">
              <a:rPr lang="fr-FR" smtClean="0"/>
              <a:t>‹N°›</a:t>
            </a:fld>
            <a:endParaRPr lang="fr-FR"/>
          </a:p>
        </p:txBody>
      </p:sp>
    </p:spTree>
    <p:extLst>
      <p:ext uri="{BB962C8B-B14F-4D97-AF65-F5344CB8AC3E}">
        <p14:creationId xmlns:p14="http://schemas.microsoft.com/office/powerpoint/2010/main" val="531240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a:t>
            </a:fld>
            <a:endParaRPr lang="fr-FR"/>
          </a:p>
        </p:txBody>
      </p:sp>
    </p:spTree>
    <p:extLst>
      <p:ext uri="{BB962C8B-B14F-4D97-AF65-F5344CB8AC3E}">
        <p14:creationId xmlns:p14="http://schemas.microsoft.com/office/powerpoint/2010/main" val="3817376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2</a:t>
            </a:fld>
            <a:endParaRPr lang="fr-FR"/>
          </a:p>
        </p:txBody>
      </p:sp>
    </p:spTree>
    <p:extLst>
      <p:ext uri="{BB962C8B-B14F-4D97-AF65-F5344CB8AC3E}">
        <p14:creationId xmlns:p14="http://schemas.microsoft.com/office/powerpoint/2010/main" val="1491191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3</a:t>
            </a:fld>
            <a:endParaRPr lang="fr-FR"/>
          </a:p>
        </p:txBody>
      </p:sp>
    </p:spTree>
    <p:extLst>
      <p:ext uri="{BB962C8B-B14F-4D97-AF65-F5344CB8AC3E}">
        <p14:creationId xmlns:p14="http://schemas.microsoft.com/office/powerpoint/2010/main" val="1286571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4</a:t>
            </a:fld>
            <a:endParaRPr lang="fr-FR"/>
          </a:p>
        </p:txBody>
      </p:sp>
    </p:spTree>
    <p:extLst>
      <p:ext uri="{BB962C8B-B14F-4D97-AF65-F5344CB8AC3E}">
        <p14:creationId xmlns:p14="http://schemas.microsoft.com/office/powerpoint/2010/main" val="169381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5</a:t>
            </a:fld>
            <a:endParaRPr lang="fr-FR"/>
          </a:p>
        </p:txBody>
      </p:sp>
    </p:spTree>
    <p:extLst>
      <p:ext uri="{BB962C8B-B14F-4D97-AF65-F5344CB8AC3E}">
        <p14:creationId xmlns:p14="http://schemas.microsoft.com/office/powerpoint/2010/main" val="1165174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6</a:t>
            </a:fld>
            <a:endParaRPr lang="fr-FR"/>
          </a:p>
        </p:txBody>
      </p:sp>
    </p:spTree>
    <p:extLst>
      <p:ext uri="{BB962C8B-B14F-4D97-AF65-F5344CB8AC3E}">
        <p14:creationId xmlns:p14="http://schemas.microsoft.com/office/powerpoint/2010/main" val="4204750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7</a:t>
            </a:fld>
            <a:endParaRPr lang="fr-FR"/>
          </a:p>
        </p:txBody>
      </p:sp>
    </p:spTree>
    <p:extLst>
      <p:ext uri="{BB962C8B-B14F-4D97-AF65-F5344CB8AC3E}">
        <p14:creationId xmlns:p14="http://schemas.microsoft.com/office/powerpoint/2010/main" val="1459388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8</a:t>
            </a:fld>
            <a:endParaRPr lang="fr-FR"/>
          </a:p>
        </p:txBody>
      </p:sp>
    </p:spTree>
    <p:extLst>
      <p:ext uri="{BB962C8B-B14F-4D97-AF65-F5344CB8AC3E}">
        <p14:creationId xmlns:p14="http://schemas.microsoft.com/office/powerpoint/2010/main" val="3391972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9</a:t>
            </a:fld>
            <a:endParaRPr lang="fr-FR"/>
          </a:p>
        </p:txBody>
      </p:sp>
    </p:spTree>
    <p:extLst>
      <p:ext uri="{BB962C8B-B14F-4D97-AF65-F5344CB8AC3E}">
        <p14:creationId xmlns:p14="http://schemas.microsoft.com/office/powerpoint/2010/main" val="262697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10</a:t>
            </a:fld>
            <a:endParaRPr lang="fr-FR"/>
          </a:p>
        </p:txBody>
      </p:sp>
    </p:spTree>
    <p:extLst>
      <p:ext uri="{BB962C8B-B14F-4D97-AF65-F5344CB8AC3E}">
        <p14:creationId xmlns:p14="http://schemas.microsoft.com/office/powerpoint/2010/main" val="4082354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11</a:t>
            </a:fld>
            <a:endParaRPr lang="fr-FR"/>
          </a:p>
        </p:txBody>
      </p:sp>
    </p:spTree>
    <p:extLst>
      <p:ext uri="{BB962C8B-B14F-4D97-AF65-F5344CB8AC3E}">
        <p14:creationId xmlns:p14="http://schemas.microsoft.com/office/powerpoint/2010/main" val="37387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12</a:t>
            </a:fld>
            <a:endParaRPr lang="fr-FR"/>
          </a:p>
        </p:txBody>
      </p:sp>
    </p:spTree>
    <p:extLst>
      <p:ext uri="{BB962C8B-B14F-4D97-AF65-F5344CB8AC3E}">
        <p14:creationId xmlns:p14="http://schemas.microsoft.com/office/powerpoint/2010/main" val="499733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13</a:t>
            </a:fld>
            <a:endParaRPr lang="fr-FR"/>
          </a:p>
        </p:txBody>
      </p:sp>
    </p:spTree>
    <p:extLst>
      <p:ext uri="{BB962C8B-B14F-4D97-AF65-F5344CB8AC3E}">
        <p14:creationId xmlns:p14="http://schemas.microsoft.com/office/powerpoint/2010/main" val="3704661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14</a:t>
            </a:fld>
            <a:endParaRPr lang="fr-FR"/>
          </a:p>
        </p:txBody>
      </p:sp>
    </p:spTree>
    <p:extLst>
      <p:ext uri="{BB962C8B-B14F-4D97-AF65-F5344CB8AC3E}">
        <p14:creationId xmlns:p14="http://schemas.microsoft.com/office/powerpoint/2010/main" val="3382288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15</a:t>
            </a:fld>
            <a:endParaRPr lang="fr-FR"/>
          </a:p>
        </p:txBody>
      </p:sp>
    </p:spTree>
    <p:extLst>
      <p:ext uri="{BB962C8B-B14F-4D97-AF65-F5344CB8AC3E}">
        <p14:creationId xmlns:p14="http://schemas.microsoft.com/office/powerpoint/2010/main" val="89597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8C09ADC-6A63-4BED-AAC6-0E6D15B11453}"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61134234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06887D-8EE7-40E5-A9CF-C7A97F02FFF3}"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34806071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4F8B73-79DF-40BB-80A4-7AFAE2CEC291}"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65701963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D7132D-5761-462D-A850-269DCC782AA8}"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72054958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071F181-B4A8-474E-B52B-104594353FF2}" type="datetime1">
              <a:rPr lang="fr-FR" smtClean="0"/>
              <a:t>19/09/2020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35678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1331DB-C2F8-4BD7-B6F4-FC50266E91F4}" type="datetime1">
              <a:rPr lang="fr-FR" smtClean="0"/>
              <a:t>19/09/2020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0114375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D872D5-8513-4A83-96C4-2661F895699E}" type="datetime1">
              <a:rPr lang="fr-FR" smtClean="0"/>
              <a:t>19/09/2020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57882194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B8CFA1-3A92-470D-A67C-78D0C8C26C54}"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8479765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1849B2-284F-424E-B758-F735378442CB}"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48299388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DF8F2F-B697-49B8-956C-DEC9D51B9335}"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529994354"/>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4FEE9F-58EC-471A-8F0D-36C5E83B7AA0}"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666328967"/>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02B448-A162-4E0E-A861-AD7EEFDA420B}" type="datetime1">
              <a:rPr lang="fr-FR" smtClean="0"/>
              <a:t>19/09/2020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7B5580-0B97-4C3F-8018-F1C7114DCE38}" type="slidenum">
              <a:rPr lang="fr-FR" smtClean="0"/>
              <a:t>‹N°›</a:t>
            </a:fld>
            <a:endParaRPr lang="fr-FR"/>
          </a:p>
        </p:txBody>
      </p:sp>
    </p:spTree>
    <p:extLst>
      <p:ext uri="{BB962C8B-B14F-4D97-AF65-F5344CB8AC3E}">
        <p14:creationId xmlns:p14="http://schemas.microsoft.com/office/powerpoint/2010/main" val="2840830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a:stretch/>
        </p:blipFill>
        <p:spPr>
          <a:xfrm>
            <a:off x="1170025" y="1075765"/>
            <a:ext cx="9883457" cy="4706470"/>
          </a:xfrm>
          <a:prstGeom prst="rect">
            <a:avLst/>
          </a:prstGeom>
          <a:effectLst>
            <a:softEdge rad="127000"/>
          </a:effectLst>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a:t>
            </a:fld>
            <a:endParaRPr lang="fr-FR" sz="1800" b="1" dirty="0">
              <a:solidFill>
                <a:srgbClr val="7030A0"/>
              </a:solidFill>
              <a:latin typeface="Magneto" panose="04030805050802020D02" pitchFamily="82" charset="0"/>
            </a:endParaRPr>
          </a:p>
        </p:txBody>
      </p:sp>
      <p:sp>
        <p:nvSpPr>
          <p:cNvPr id="8" name="Rectangle 7"/>
          <p:cNvSpPr/>
          <p:nvPr/>
        </p:nvSpPr>
        <p:spPr>
          <a:xfrm>
            <a:off x="1192306" y="1030039"/>
            <a:ext cx="9494907"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Cudillero</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la perle des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Asturies</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N°4</a:t>
            </a:r>
            <a:endPar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33169462"/>
      </p:ext>
    </p:extLst>
  </p:cSld>
  <p:clrMapOvr>
    <a:masterClrMapping/>
  </p:clrMapOvr>
  <mc:AlternateContent xmlns:mc="http://schemas.openxmlformats.org/markup-compatibility/2006">
    <mc:Choice xmlns:p14="http://schemas.microsoft.com/office/powerpoint/2010/main" Requires="p14">
      <p:transition spd="slow" p14:dur="7000" advTm="8000">
        <p:wedge/>
        <p:sndAc>
          <p:stSnd loop="1">
            <p:snd r:embed="rId3" name="765 music espagnolle insturmentale.wav"/>
          </p:stSnd>
        </p:sndAc>
      </p:transition>
    </mc:Choice>
    <mc:Fallback>
      <p:transition spd="slow" advTm="8000">
        <p:wedge/>
        <p:sndAc>
          <p:stSnd loop="1">
            <p:snd r:embed="rId3" name="765 music espagnolle insturmental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21486" y="656120"/>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2</a:t>
            </a:fld>
            <a:endParaRPr lang="fr-FR" sz="1800" b="1" dirty="0">
              <a:solidFill>
                <a:srgbClr val="7030A0"/>
              </a:solidFill>
              <a:latin typeface="Magneto" panose="04030805050802020D02" pitchFamily="82" charset="0"/>
            </a:endParaRPr>
          </a:p>
        </p:txBody>
      </p:sp>
      <p:sp>
        <p:nvSpPr>
          <p:cNvPr id="2" name="Rectangle 1"/>
          <p:cNvSpPr/>
          <p:nvPr/>
        </p:nvSpPr>
        <p:spPr>
          <a:xfrm>
            <a:off x="1379592" y="1012954"/>
            <a:ext cx="9687337" cy="4832092"/>
          </a:xfrm>
          <a:prstGeom prst="rect">
            <a:avLst/>
          </a:prstGeom>
        </p:spPr>
        <p:txBody>
          <a:bodyPr wrap="square">
            <a:spAutoFit/>
          </a:bodyPr>
          <a:lstStyle/>
          <a:p>
            <a:r>
              <a:rPr lang="fr-FR" sz="28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De </a:t>
            </a:r>
            <a:r>
              <a:rPr lang="fr-FR" sz="28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par sa forme de village suspendu, en forme d'amphithéâtre, </a:t>
            </a:r>
            <a:r>
              <a:rPr lang="fr-FR" sz="28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Cudillero</a:t>
            </a:r>
            <a:r>
              <a:rPr lang="fr-FR" sz="28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est l'un des plus célèbres,  et photographiés des villages de pêcheurs du Nord de l'Espagne. Pittoresque, il illustre clairement les origines maritimes, et la tradition marine, de ce village reculé, lové dans un abri naturel de la roche. C’est dans la zone autour du port que se concentre la grande partie de l’activité touristique. C’est ici que l’on trouve des maisons typiques, éparpillées sur le flanc des falaises.. </a:t>
            </a:r>
          </a:p>
        </p:txBody>
      </p:sp>
    </p:spTree>
    <p:extLst>
      <p:ext uri="{BB962C8B-B14F-4D97-AF65-F5344CB8AC3E}">
        <p14:creationId xmlns:p14="http://schemas.microsoft.com/office/powerpoint/2010/main" val="2943405528"/>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1153" y="1106804"/>
            <a:ext cx="7100048" cy="4703782"/>
          </a:xfrm>
          <a:prstGeom prst="rect">
            <a:avLst/>
          </a:prstGeom>
          <a:effectLst>
            <a:softEdge rad="127000"/>
          </a:effectLst>
        </p:spPr>
      </p:pic>
    </p:spTree>
    <p:extLst>
      <p:ext uri="{BB962C8B-B14F-4D97-AF65-F5344CB8AC3E}">
        <p14:creationId xmlns:p14="http://schemas.microsoft.com/office/powerpoint/2010/main" val="34110140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4</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441" b="6689"/>
          <a:stretch/>
        </p:blipFill>
        <p:spPr>
          <a:xfrm>
            <a:off x="2256385" y="1049091"/>
            <a:ext cx="7679230" cy="4759817"/>
          </a:xfrm>
          <a:prstGeom prst="rect">
            <a:avLst/>
          </a:prstGeom>
          <a:effectLst>
            <a:softEdge rad="127000"/>
          </a:effectLst>
        </p:spPr>
      </p:pic>
    </p:spTree>
    <p:extLst>
      <p:ext uri="{BB962C8B-B14F-4D97-AF65-F5344CB8AC3E}">
        <p14:creationId xmlns:p14="http://schemas.microsoft.com/office/powerpoint/2010/main" val="171897261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5</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80" b="11380"/>
          <a:stretch/>
        </p:blipFill>
        <p:spPr>
          <a:xfrm>
            <a:off x="2011256" y="1008568"/>
            <a:ext cx="8193871" cy="4840864"/>
          </a:xfrm>
          <a:prstGeom prst="rect">
            <a:avLst/>
          </a:prstGeom>
          <a:effectLst>
            <a:softEdge rad="127000"/>
          </a:effectLst>
        </p:spPr>
      </p:pic>
    </p:spTree>
    <p:extLst>
      <p:ext uri="{BB962C8B-B14F-4D97-AF65-F5344CB8AC3E}">
        <p14:creationId xmlns:p14="http://schemas.microsoft.com/office/powerpoint/2010/main" val="206407912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6</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74259" y="1092200"/>
            <a:ext cx="7126941" cy="4751294"/>
          </a:xfrm>
          <a:prstGeom prst="rect">
            <a:avLst/>
          </a:prstGeom>
          <a:effectLst>
            <a:softEdge rad="127000"/>
          </a:effectLst>
        </p:spPr>
      </p:pic>
    </p:spTree>
    <p:extLst>
      <p:ext uri="{BB962C8B-B14F-4D97-AF65-F5344CB8AC3E}">
        <p14:creationId xmlns:p14="http://schemas.microsoft.com/office/powerpoint/2010/main" val="36803629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7</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76" b="14278"/>
          <a:stretch/>
        </p:blipFill>
        <p:spPr>
          <a:xfrm>
            <a:off x="3282836" y="1028921"/>
            <a:ext cx="5626328" cy="4800157"/>
          </a:xfrm>
          <a:prstGeom prst="rect">
            <a:avLst/>
          </a:prstGeom>
          <a:effectLst>
            <a:softEdge rad="127000"/>
          </a:effectLst>
        </p:spPr>
      </p:pic>
    </p:spTree>
    <p:extLst>
      <p:ext uri="{BB962C8B-B14F-4D97-AF65-F5344CB8AC3E}">
        <p14:creationId xmlns:p14="http://schemas.microsoft.com/office/powerpoint/2010/main" val="245978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8</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04564" y="1105479"/>
            <a:ext cx="6293223" cy="4714196"/>
          </a:xfrm>
          <a:prstGeom prst="rect">
            <a:avLst/>
          </a:prstGeom>
          <a:effectLst>
            <a:softEdge rad="127000"/>
          </a:effectLst>
        </p:spPr>
      </p:pic>
    </p:spTree>
    <p:extLst>
      <p:ext uri="{BB962C8B-B14F-4D97-AF65-F5344CB8AC3E}">
        <p14:creationId xmlns:p14="http://schemas.microsoft.com/office/powerpoint/2010/main" val="57074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9</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89412" y="1063469"/>
            <a:ext cx="6750423" cy="4775454"/>
          </a:xfrm>
          <a:prstGeom prst="rect">
            <a:avLst/>
          </a:prstGeom>
          <a:effectLst>
            <a:softEdge rad="127000"/>
          </a:effectLst>
        </p:spPr>
      </p:pic>
    </p:spTree>
    <p:extLst>
      <p:ext uri="{BB962C8B-B14F-4D97-AF65-F5344CB8AC3E}">
        <p14:creationId xmlns:p14="http://schemas.microsoft.com/office/powerpoint/2010/main" val="423622074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10</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44905" y="1065680"/>
            <a:ext cx="6431587" cy="4823690"/>
          </a:xfrm>
          <a:prstGeom prst="rect">
            <a:avLst/>
          </a:prstGeom>
          <a:effectLst>
            <a:softEdge rad="127000"/>
          </a:effectLst>
        </p:spPr>
      </p:pic>
    </p:spTree>
    <p:extLst>
      <p:ext uri="{BB962C8B-B14F-4D97-AF65-F5344CB8AC3E}">
        <p14:creationId xmlns:p14="http://schemas.microsoft.com/office/powerpoint/2010/main" val="168755772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11</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15505" y="1072403"/>
            <a:ext cx="6422624" cy="4816968"/>
          </a:xfrm>
          <a:prstGeom prst="rect">
            <a:avLst/>
          </a:prstGeom>
          <a:effectLst>
            <a:softEdge rad="127000"/>
          </a:effectLst>
        </p:spPr>
      </p:pic>
    </p:spTree>
    <p:extLst>
      <p:ext uri="{BB962C8B-B14F-4D97-AF65-F5344CB8AC3E}">
        <p14:creationId xmlns:p14="http://schemas.microsoft.com/office/powerpoint/2010/main" val="7707266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12</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13856" y="1075765"/>
            <a:ext cx="6564287" cy="4706470"/>
          </a:xfrm>
          <a:prstGeom prst="rect">
            <a:avLst/>
          </a:prstGeom>
          <a:effectLst>
            <a:softEdge rad="127000"/>
          </a:effectLst>
        </p:spPr>
      </p:pic>
    </p:spTree>
    <p:extLst>
      <p:ext uri="{BB962C8B-B14F-4D97-AF65-F5344CB8AC3E}">
        <p14:creationId xmlns:p14="http://schemas.microsoft.com/office/powerpoint/2010/main" val="258923350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5623" y="1062967"/>
            <a:ext cx="6920753" cy="4732065"/>
          </a:xfrm>
          <a:prstGeom prst="rect">
            <a:avLst/>
          </a:prstGeom>
          <a:effectLst>
            <a:softEdge rad="127000"/>
          </a:effectLst>
        </p:spPr>
      </p:pic>
    </p:spTree>
    <p:extLst>
      <p:ext uri="{BB962C8B-B14F-4D97-AF65-F5344CB8AC3E}">
        <p14:creationId xmlns:p14="http://schemas.microsoft.com/office/powerpoint/2010/main" val="24980934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286436" y="1089212"/>
            <a:ext cx="9866992" cy="4800158"/>
          </a:xfrm>
          <a:prstGeom prst="rect">
            <a:avLst/>
          </a:prstGeom>
          <a:effectLst>
            <a:softEdge rad="127000"/>
          </a:effectLst>
        </p:spPr>
      </p:pic>
    </p:spTree>
    <p:extLst>
      <p:ext uri="{BB962C8B-B14F-4D97-AF65-F5344CB8AC3E}">
        <p14:creationId xmlns:p14="http://schemas.microsoft.com/office/powerpoint/2010/main" val="1400467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54763" y="1072692"/>
            <a:ext cx="9882473" cy="4712616"/>
          </a:xfrm>
          <a:prstGeom prst="rect">
            <a:avLst/>
          </a:prstGeom>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15</a:t>
            </a:fld>
            <a:endParaRPr lang="fr-FR" sz="1800" b="1" dirty="0">
              <a:solidFill>
                <a:srgbClr val="7030A0"/>
              </a:solidFill>
              <a:latin typeface="Magneto" panose="04030805050802020D02" pitchFamily="82" charset="0"/>
            </a:endParaRPr>
          </a:p>
        </p:txBody>
      </p:sp>
      <p:sp>
        <p:nvSpPr>
          <p:cNvPr id="8" name="Rectangle 7"/>
          <p:cNvSpPr/>
          <p:nvPr/>
        </p:nvSpPr>
        <p:spPr>
          <a:xfrm>
            <a:off x="2053066" y="962804"/>
            <a:ext cx="8085868"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C’était</a:t>
            </a:r>
          </a:p>
          <a:p>
            <a:r>
              <a:rPr lang="fr-FR" sz="60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Cudillero</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la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perle</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des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Asturies</a:t>
            </a:r>
          </a:p>
        </p:txBody>
      </p:sp>
    </p:spTree>
    <p:extLst>
      <p:ext uri="{BB962C8B-B14F-4D97-AF65-F5344CB8AC3E}">
        <p14:creationId xmlns:p14="http://schemas.microsoft.com/office/powerpoint/2010/main" val="50954616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TotalTime>
  <Words>201</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2020-09-19T14:40:14Z</dcterms:created>
  <dcterms:modified xsi:type="dcterms:W3CDTF">2020-09-19T18:57:09Z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