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79" r:id="rId3"/>
    <p:sldId id="282" r:id="rId4"/>
    <p:sldId id="278" r:id="rId5"/>
    <p:sldId id="259" r:id="rId6"/>
    <p:sldId id="256" r:id="rId7"/>
    <p:sldId id="258" r:id="rId8"/>
    <p:sldId id="260" r:id="rId9"/>
    <p:sldId id="261" r:id="rId10"/>
    <p:sldId id="271" r:id="rId11"/>
    <p:sldId id="276" r:id="rId12"/>
    <p:sldId id="277" r:id="rId13"/>
    <p:sldId id="280" r:id="rId14"/>
    <p:sldId id="275" r:id="rId15"/>
    <p:sldId id="272" r:id="rId16"/>
    <p:sldId id="281" r:id="rId17"/>
    <p:sldId id="283" r:id="rId18"/>
    <p:sldId id="285" r:id="rId19"/>
    <p:sldId id="284" r:id="rId20"/>
    <p:sldId id="286" r:id="rId21"/>
    <p:sldId id="287"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e8pEqIvrz6qy2PjeTBJrA==" hashData="yJvqjqCfiolSIq2k4y+QkEOaDCcPZ3cveuh6HDZUmGXuikXaGvNDd83ml3kmNlSWtf4rvuQi0TCWo5jmQUjX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50" d="100"/>
          <a:sy n="50" d="100"/>
        </p:scale>
        <p:origin x="54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17/07/2020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4178324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3453675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3529241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14004029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8309091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3733554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12809455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17/07/2020</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17/07/2020</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17/07/2020</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17/07/2020</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17/07/2020</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17/07/2020</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17/07/2020</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17/07/2020</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17/07/2020</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17/07/2020</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17/07/2020</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17/07/2020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hyperlink" Target="https://jeu-concours.francetv.fr/quiz/591310_56/VOTING-Village-prfr-des-franais-2019.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026226" y="1487498"/>
            <a:ext cx="10139543" cy="3570208"/>
          </a:xfrm>
          <a:prstGeom prst="rect">
            <a:avLst/>
          </a:prstGeom>
        </p:spPr>
        <p:txBody>
          <a:bodyPr wrap="square">
            <a:spAutoFit/>
          </a:bodyPr>
          <a:lstStyle/>
          <a:p>
            <a:r>
              <a:rPr lang="fr-FR" sz="8800" b="1" dirty="0" smtClean="0">
                <a:latin typeface="Brush Script MT" panose="03060802040406070304" pitchFamily="66" charset="0"/>
              </a:rPr>
              <a:t>      </a:t>
            </a:r>
            <a:r>
              <a:rPr lang="fr-FR" sz="13800" b="1" dirty="0" smtClean="0">
                <a:latin typeface="Brush Script MT" panose="03060802040406070304" pitchFamily="66" charset="0"/>
              </a:rPr>
              <a:t>Pont-croix</a:t>
            </a: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sndAc>
          <p:stSnd loop="1">
            <p:snd r:embed="rId3" name="Marins Bretons - Sacrée Bordée - Andro.wav"/>
          </p:stSnd>
        </p:sndAc>
      </p:transition>
    </mc:Choice>
    <mc:Fallback xmlns="">
      <p:transition spd="slow" advTm="13000">
        <p:fade/>
        <p:sndAc>
          <p:stSnd loop="1">
            <p:snd r:embed="rId6" name="Marins Bretons - Sacrée Bordée - And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1234" y="610439"/>
            <a:ext cx="9362367" cy="5617420"/>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52798" y="610438"/>
            <a:ext cx="5486399" cy="5642621"/>
          </a:xfrm>
          <a:prstGeom prst="rect">
            <a:avLst/>
          </a:prstGeom>
          <a:effectLst>
            <a:softEdge rad="63500"/>
          </a:effectLst>
        </p:spPr>
      </p:pic>
    </p:spTree>
    <p:extLst>
      <p:ext uri="{BB962C8B-B14F-4D97-AF65-F5344CB8AC3E}">
        <p14:creationId xmlns:p14="http://schemas.microsoft.com/office/powerpoint/2010/main" val="1420897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579782" y="610439"/>
            <a:ext cx="10923105" cy="5642619"/>
          </a:xfrm>
          <a:prstGeom prst="rect">
            <a:avLst/>
          </a:prstGeom>
          <a:effectLst>
            <a:softEdge rad="127000"/>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
        <p:nvSpPr>
          <p:cNvPr id="2" name="Rectangle 1"/>
          <p:cNvSpPr/>
          <p:nvPr/>
        </p:nvSpPr>
        <p:spPr>
          <a:xfrm>
            <a:off x="1593572" y="1117300"/>
            <a:ext cx="9004852" cy="4154984"/>
          </a:xfrm>
          <a:prstGeom prst="rect">
            <a:avLst/>
          </a:prstGeom>
        </p:spPr>
        <p:txBody>
          <a:bodyPr wrap="square">
            <a:spAutoFit/>
          </a:bodyPr>
          <a:lstStyle/>
          <a:p>
            <a:r>
              <a:rPr lang="fr-FR" sz="8800" b="1" dirty="0">
                <a:latin typeface="Brush Script MT" panose="03060802040406070304" pitchFamily="66" charset="0"/>
              </a:rPr>
              <a:t>Village préféré des Français. Pont-Croix représentera la </a:t>
            </a:r>
            <a:r>
              <a:rPr lang="fr-FR" sz="8800" b="1" dirty="0" smtClean="0">
                <a:latin typeface="Brush Script MT" panose="03060802040406070304" pitchFamily="66" charset="0"/>
              </a:rPr>
              <a:t>Bretagne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3"/>
          <a:stretch>
            <a:fillRect/>
          </a:stretch>
        </p:blipFill>
        <p:spPr>
          <a:xfrm>
            <a:off x="788308" y="765325"/>
            <a:ext cx="10615384" cy="5327350"/>
          </a:xfrm>
          <a:prstGeom prst="rect">
            <a:avLst/>
          </a:prstGeom>
          <a:effectLst>
            <a:softEdge rad="127000"/>
          </a:effectLst>
        </p:spPr>
      </p:pic>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2" name="Rectangle 1"/>
          <p:cNvSpPr/>
          <p:nvPr/>
        </p:nvSpPr>
        <p:spPr>
          <a:xfrm>
            <a:off x="940904" y="986362"/>
            <a:ext cx="10412896" cy="5078313"/>
          </a:xfrm>
          <a:prstGeom prst="rect">
            <a:avLst/>
          </a:prstGeom>
        </p:spPr>
        <p:txBody>
          <a:bodyPr wrap="square">
            <a:spAutoFit/>
          </a:bodyPr>
          <a:lstStyle/>
          <a:p>
            <a:r>
              <a:rPr lang="fr-FR" sz="3600" b="1" dirty="0">
                <a:latin typeface="Brush Script MT" panose="03060802040406070304" pitchFamily="66" charset="0"/>
              </a:rPr>
              <a:t>Alors que c’est Pont-Croix, village de 1 600 habitants du Cap Sizun, qui représente la Bretagne à l’occasion de la 8</a:t>
            </a:r>
            <a:r>
              <a:rPr lang="fr-FR" sz="3600" b="1" baseline="30000" dirty="0">
                <a:latin typeface="Brush Script MT" panose="03060802040406070304" pitchFamily="66" charset="0"/>
              </a:rPr>
              <a:t>e</a:t>
            </a:r>
            <a:r>
              <a:rPr lang="fr-FR" sz="3600" b="1" dirty="0">
                <a:latin typeface="Brush Script MT" panose="03060802040406070304" pitchFamily="66" charset="0"/>
              </a:rPr>
              <a:t> édition du « Village préféré des Français », il ne reste plus que quelques heures pour choisir parmi les 14 villages en compétition. En effet, les votes des téléspectateurs seront clos ce jeudi, à minuit. Les clips de présentation sont visibles sur</a:t>
            </a:r>
            <a:r>
              <a:rPr lang="fr-FR" sz="3600" b="1" dirty="0">
                <a:latin typeface="Brush Script MT" panose="03060802040406070304" pitchFamily="66" charset="0"/>
                <a:hlinkClick r:id="rId4"/>
              </a:rPr>
              <a:t> le site de l’émission</a:t>
            </a:r>
            <a:r>
              <a:rPr lang="fr-FR" sz="3600" b="1" dirty="0">
                <a:latin typeface="Brush Script MT" panose="03060802040406070304" pitchFamily="66" charset="0"/>
              </a:rPr>
              <a:t>.</a:t>
            </a:r>
            <a:br>
              <a:rPr lang="fr-FR" sz="3600" b="1" dirty="0">
                <a:latin typeface="Brush Script MT" panose="03060802040406070304" pitchFamily="66" charset="0"/>
              </a:rPr>
            </a:br>
            <a:r>
              <a:rPr lang="fr-FR" sz="3600" b="1" dirty="0">
                <a:latin typeface="Brush Script MT" panose="03060802040406070304" pitchFamily="66" charset="0"/>
              </a:rPr>
              <a:t>© Le Télégramme https://</a:t>
            </a:r>
            <a:r>
              <a:rPr lang="fr-FR" sz="3600" b="1" dirty="0" smtClean="0">
                <a:latin typeface="Brush Script MT" panose="03060802040406070304" pitchFamily="66" charset="0"/>
              </a:rPr>
              <a:t>www.letelegramme.fr/bretagne/pont-croix-village-prefere-des-francais-cloture-des-votes-ce-jeudi-soir-20-03-2019</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3269" y="610438"/>
            <a:ext cx="8514089" cy="5605109"/>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sp>
        <p:nvSpPr>
          <p:cNvPr id="2" name="Rectangle 1"/>
          <p:cNvSpPr/>
          <p:nvPr/>
        </p:nvSpPr>
        <p:spPr>
          <a:xfrm>
            <a:off x="1066798" y="851905"/>
            <a:ext cx="10058400" cy="5262979"/>
          </a:xfrm>
          <a:prstGeom prst="rect">
            <a:avLst/>
          </a:prstGeom>
        </p:spPr>
        <p:txBody>
          <a:bodyPr wrap="square">
            <a:spAutoFit/>
          </a:bodyPr>
          <a:lstStyle/>
          <a:p>
            <a:r>
              <a:rPr lang="fr-FR" sz="2800" b="1" dirty="0">
                <a:latin typeface="Brush Script MT" panose="03060802040406070304" pitchFamily="66" charset="0"/>
              </a:rPr>
              <a:t>Voilà un village dont nous allons entendre beaucoup parler ces prochains mois : Pont-Croix, commune du Cap Sizun, située sur la route de la Pointe du Raz dans le Finistère va participer à l'émission "Le Village Préféré des Français" diffusée fin juin sur France 3 et présentée par Stéphane Bern</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Elle va représenter la Bretagne, avec pour concurrentes notamment Souvigny, pour l'Auvergne-Rhône-Alpes, </a:t>
            </a:r>
            <a:r>
              <a:rPr lang="fr-FR" sz="2800" b="1" dirty="0" err="1">
                <a:latin typeface="Brush Script MT" panose="03060802040406070304" pitchFamily="66" charset="0"/>
              </a:rPr>
              <a:t>Mouthier</a:t>
            </a:r>
            <a:r>
              <a:rPr lang="fr-FR" sz="2800" b="1" dirty="0">
                <a:latin typeface="Brush Script MT" panose="03060802040406070304" pitchFamily="66" charset="0"/>
              </a:rPr>
              <a:t>-Haute-Pierre, pour la Bourgogne-Franche-Comté, </a:t>
            </a:r>
            <a:r>
              <a:rPr lang="fr-FR" sz="2800" b="1" dirty="0" err="1">
                <a:latin typeface="Brush Script MT" panose="03060802040406070304" pitchFamily="66" charset="0"/>
              </a:rPr>
              <a:t>Mornac</a:t>
            </a:r>
            <a:r>
              <a:rPr lang="fr-FR" sz="2800" b="1" dirty="0">
                <a:latin typeface="Brush Script MT" panose="03060802040406070304" pitchFamily="66" charset="0"/>
              </a:rPr>
              <a:t>-sur-Seudre en Nouvelle Aquitaine ou Saint-Vaast-la-Hougue en Normandie</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La petite commune de 1624 habitants va-t-elle succéder à Ploumanac'h et Rochefort-en-Terre ? C'est toute la question. Une commune qui a choisi de tout miser sur le patrimoine pour sa revitalisation, nous explique son maire, Benoît </a:t>
            </a:r>
            <a:r>
              <a:rPr lang="fr-FR" sz="2800" b="1" dirty="0" err="1">
                <a:latin typeface="Brush Script MT" panose="03060802040406070304" pitchFamily="66" charset="0"/>
              </a:rPr>
              <a:t>Lauriou</a:t>
            </a:r>
            <a:r>
              <a:rPr lang="fr-FR" sz="2800" b="1" dirty="0">
                <a:latin typeface="Brush Script MT" panose="03060802040406070304" pitchFamily="66" charset="0"/>
              </a:rPr>
              <a:t>.</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a:stretch>
            <a:fillRect/>
          </a:stretch>
        </p:blipFill>
        <p:spPr>
          <a:xfrm>
            <a:off x="1051763" y="610439"/>
            <a:ext cx="10088474" cy="5649545"/>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sp>
        <p:nvSpPr>
          <p:cNvPr id="2" name="Rectangle 1"/>
          <p:cNvSpPr/>
          <p:nvPr/>
        </p:nvSpPr>
        <p:spPr>
          <a:xfrm>
            <a:off x="1086676" y="1012953"/>
            <a:ext cx="10018643" cy="4832092"/>
          </a:xfrm>
          <a:prstGeom prst="rect">
            <a:avLst/>
          </a:prstGeom>
        </p:spPr>
        <p:txBody>
          <a:bodyPr wrap="square">
            <a:spAutoFit/>
          </a:bodyPr>
          <a:lstStyle/>
          <a:p>
            <a:r>
              <a:rPr lang="fr-FR" sz="2800" b="1" dirty="0">
                <a:latin typeface="Brush Script MT" panose="03060802040406070304" pitchFamily="66" charset="0"/>
              </a:rPr>
              <a:t>Pont-Croix, ce bourg au bout du monde, s'est </a:t>
            </a:r>
            <a:r>
              <a:rPr lang="fr-FR" sz="2800" b="1" dirty="0" err="1">
                <a:latin typeface="Brush Script MT" panose="03060802040406070304" pitchFamily="66" charset="0"/>
              </a:rPr>
              <a:t>bati</a:t>
            </a:r>
            <a:r>
              <a:rPr lang="fr-FR" sz="2800" b="1" dirty="0">
                <a:latin typeface="Brush Script MT" panose="03060802040406070304" pitchFamily="66" charset="0"/>
              </a:rPr>
              <a:t> au fond de l'estuaire du Goyen, sur les hauteurs d'une colline, avec des jardins en terrasse, des petites rues escarpées, qui mènent à l'un des plus beaux bâtiments de la cité médiévale. Une église, dont l'architecture a fait école, environnée de belles demeures. La commune a hérité d'un patrimoine naturel et architectural remarquable que tout le monde s'attache à faire revivre</a:t>
            </a:r>
            <a:r>
              <a:rPr lang="fr-FR" sz="2800" b="1" dirty="0" smtClean="0">
                <a:latin typeface="Brush Script MT" panose="03060802040406070304" pitchFamily="66" charset="0"/>
              </a:rPr>
              <a:t>.</a:t>
            </a:r>
            <a:endParaRPr lang="fr-FR" sz="2800" b="1" dirty="0">
              <a:latin typeface="Brush Script MT" panose="03060802040406070304" pitchFamily="66" charset="0"/>
            </a:endParaRPr>
          </a:p>
          <a:p>
            <a:r>
              <a:rPr lang="fr-FR" sz="2800" b="1" dirty="0">
                <a:latin typeface="Brush Script MT" panose="03060802040406070304" pitchFamily="66" charset="0"/>
              </a:rPr>
              <a:t>S'appuyer sur le passé pour dynamiser le </a:t>
            </a:r>
            <a:r>
              <a:rPr lang="fr-FR" sz="2800" b="1" dirty="0" smtClean="0">
                <a:latin typeface="Brush Script MT" panose="03060802040406070304" pitchFamily="66" charset="0"/>
              </a:rPr>
              <a:t>présent</a:t>
            </a:r>
            <a:endParaRPr lang="fr-FR" sz="2800" b="1" dirty="0">
              <a:latin typeface="Brush Script MT" panose="03060802040406070304" pitchFamily="66" charset="0"/>
            </a:endParaRPr>
          </a:p>
          <a:p>
            <a:r>
              <a:rPr lang="fr-FR" sz="2800" b="1" dirty="0">
                <a:latin typeface="Brush Script MT" panose="03060802040406070304" pitchFamily="66" charset="0"/>
              </a:rPr>
              <a:t>S'appuyer sur le passé pour dynamiser le présent, c'est un peu le crédo ici. L'ancien séminaire racheté par la commune, abrite déjà un pôle médical et une médiathèque et bientôt une cité musicale et des logements. Un pari, pour une revitalisation en passe d'être gagné, la commune accueille 50 à 100 nouveaux habitants par an.</a:t>
            </a:r>
          </a:p>
        </p:txBody>
      </p:sp>
    </p:spTree>
    <p:extLst>
      <p:ext uri="{BB962C8B-B14F-4D97-AF65-F5344CB8AC3E}">
        <p14:creationId xmlns:p14="http://schemas.microsoft.com/office/powerpoint/2010/main" val="32021838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a:stretch>
            <a:fillRect/>
          </a:stretch>
        </p:blipFill>
        <p:spPr>
          <a:xfrm>
            <a:off x="1863218" y="604976"/>
            <a:ext cx="8465510" cy="5648083"/>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a:stretch>
            <a:fillRect/>
          </a:stretch>
        </p:blipFill>
        <p:spPr>
          <a:xfrm>
            <a:off x="1828801" y="582938"/>
            <a:ext cx="8613912" cy="5640061"/>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a:blip r:embed="rId4"/>
          <a:stretch>
            <a:fillRect/>
          </a:stretch>
        </p:blipFill>
        <p:spPr>
          <a:xfrm>
            <a:off x="762000" y="745434"/>
            <a:ext cx="10701130" cy="5350565"/>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3268" y="610439"/>
            <a:ext cx="8460573" cy="5640382"/>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72209" y="620933"/>
            <a:ext cx="9674088" cy="5600788"/>
          </a:xfrm>
          <a:prstGeom prst="rect">
            <a:avLst/>
          </a:prstGeom>
          <a:effectLst>
            <a:softEdge rad="127000"/>
          </a:effectLst>
        </p:spPr>
      </p:pic>
    </p:spTree>
    <p:extLst>
      <p:ext uri="{BB962C8B-B14F-4D97-AF65-F5344CB8AC3E}">
        <p14:creationId xmlns:p14="http://schemas.microsoft.com/office/powerpoint/2010/main" val="4756589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3269" y="607181"/>
            <a:ext cx="8465460" cy="5643640"/>
          </a:xfrm>
          <a:prstGeom prst="rect">
            <a:avLst/>
          </a:prstGeom>
          <a:effectLst>
            <a:softEdge rad="127000"/>
          </a:effectLst>
        </p:spPr>
      </p:pic>
    </p:spTree>
    <p:extLst>
      <p:ext uri="{BB962C8B-B14F-4D97-AF65-F5344CB8AC3E}">
        <p14:creationId xmlns:p14="http://schemas.microsoft.com/office/powerpoint/2010/main" val="11488044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861619" y="610439"/>
            <a:ext cx="8460519" cy="5642620"/>
          </a:xfrm>
          <a:prstGeom prst="rect">
            <a:avLst/>
          </a:prstGeom>
          <a:effectLst>
            <a:softEdge rad="127000"/>
          </a:effectLst>
        </p:spPr>
      </p:pic>
    </p:spTree>
    <p:extLst>
      <p:ext uri="{BB962C8B-B14F-4D97-AF65-F5344CB8AC3E}">
        <p14:creationId xmlns:p14="http://schemas.microsoft.com/office/powerpoint/2010/main" val="603331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a:blip r:embed="rId4"/>
          <a:stretch>
            <a:fillRect/>
          </a:stretch>
        </p:blipFill>
        <p:spPr>
          <a:xfrm>
            <a:off x="2263768" y="626206"/>
            <a:ext cx="7635605" cy="5626854"/>
          </a:xfrm>
          <a:prstGeom prst="rect">
            <a:avLst/>
          </a:prstGeom>
          <a:effectLst>
            <a:softEdge rad="127000"/>
          </a:effectLst>
        </p:spPr>
      </p:pic>
    </p:spTree>
    <p:extLst>
      <p:ext uri="{BB962C8B-B14F-4D97-AF65-F5344CB8AC3E}">
        <p14:creationId xmlns:p14="http://schemas.microsoft.com/office/powerpoint/2010/main" val="12227648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4" name="Image 3"/>
          <p:cNvPicPr>
            <a:picLocks noChangeAspect="1"/>
          </p:cNvPicPr>
          <p:nvPr/>
        </p:nvPicPr>
        <p:blipFill>
          <a:blip r:embed="rId4"/>
          <a:stretch>
            <a:fillRect/>
          </a:stretch>
        </p:blipFill>
        <p:spPr>
          <a:xfrm>
            <a:off x="1070983" y="598865"/>
            <a:ext cx="10060843" cy="5654194"/>
          </a:xfrm>
          <a:prstGeom prst="rect">
            <a:avLst/>
          </a:prstGeom>
          <a:effectLst>
            <a:softEdge rad="127000"/>
          </a:effectLst>
        </p:spPr>
      </p:pic>
    </p:spTree>
    <p:extLst>
      <p:ext uri="{BB962C8B-B14F-4D97-AF65-F5344CB8AC3E}">
        <p14:creationId xmlns:p14="http://schemas.microsoft.com/office/powerpoint/2010/main" val="24515042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3" y="32301"/>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17/07/2020</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
        <p:nvSpPr>
          <p:cNvPr id="9" name="Rectangle 8"/>
          <p:cNvSpPr/>
          <p:nvPr/>
        </p:nvSpPr>
        <p:spPr>
          <a:xfrm>
            <a:off x="1026228" y="845046"/>
            <a:ext cx="10139543" cy="5693866"/>
          </a:xfrm>
          <a:prstGeom prst="rect">
            <a:avLst/>
          </a:prstGeom>
        </p:spPr>
        <p:txBody>
          <a:bodyPr wrap="square">
            <a:spAutoFit/>
          </a:bodyPr>
          <a:lstStyle/>
          <a:p>
            <a:r>
              <a:rPr lang="fr-FR" sz="13800" b="1" dirty="0" smtClean="0">
                <a:latin typeface="Brush Script MT" panose="03060802040406070304" pitchFamily="66" charset="0"/>
              </a:rPr>
              <a:t>     C’était</a:t>
            </a:r>
          </a:p>
          <a:p>
            <a:r>
              <a:rPr lang="fr-FR" sz="13800" b="1" dirty="0" smtClean="0">
                <a:latin typeface="Brush Script MT" panose="03060802040406070304" pitchFamily="66" charset="0"/>
              </a:rPr>
              <a:t>    Pont-croix</a:t>
            </a:r>
          </a:p>
          <a:p>
            <a:r>
              <a:rPr lang="fr-FR" sz="8800" b="1" dirty="0">
                <a:latin typeface="Brush Script MT" panose="03060802040406070304" pitchFamily="66" charset="0"/>
              </a:rPr>
              <a:t> </a:t>
            </a:r>
            <a:r>
              <a:rPr lang="fr-FR" sz="8800" b="1" dirty="0" smtClean="0">
                <a:latin typeface="Brush Script MT" panose="03060802040406070304" pitchFamily="66" charset="0"/>
              </a:rPr>
              <a:t>        par Lande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521917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7500" advTm="13000">
        <p15:prstTrans prst="peelOff"/>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TotalTime>
  <Words>642</Words>
  <Application>Microsoft Office PowerPoint</Application>
  <PresentationFormat>Grand écran</PresentationFormat>
  <Paragraphs>118</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2019-02-01T14:09:57Z</dcterms:created>
  <dcterms:modified xsi:type="dcterms:W3CDTF">2020-07-17T16:00:35Z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