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7" r:id="rId2"/>
    <p:sldId id="279" r:id="rId3"/>
    <p:sldId id="282" r:id="rId4"/>
    <p:sldId id="278" r:id="rId5"/>
    <p:sldId id="276" r:id="rId6"/>
    <p:sldId id="259" r:id="rId7"/>
    <p:sldId id="256" r:id="rId8"/>
    <p:sldId id="260" r:id="rId9"/>
    <p:sldId id="258" r:id="rId10"/>
    <p:sldId id="261" r:id="rId11"/>
    <p:sldId id="277" r:id="rId12"/>
    <p:sldId id="289" r:id="rId13"/>
    <p:sldId id="271" r:id="rId14"/>
    <p:sldId id="280" r:id="rId15"/>
    <p:sldId id="275" r:id="rId16"/>
    <p:sldId id="288" r:id="rId17"/>
    <p:sldId id="272" r:id="rId18"/>
    <p:sldId id="281" r:id="rId19"/>
    <p:sldId id="283" r:id="rId20"/>
    <p:sldId id="284" r:id="rId21"/>
    <p:sldId id="286" r:id="rId22"/>
    <p:sldId id="285" r:id="rId23"/>
    <p:sldId id="290"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RTT/v5yhjrllgznrPHxdA==" hashData="U+LGD/FIbOk7py4RtyDczy1ozhHci7AjrZpcPejrpg6A8Vq8YAfNDvd9hynD7s/T2JBKrn6jMzoCyalbvUDnZ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27/03/2019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4178324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077846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74276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345367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35292414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8309091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37335544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22</a:t>
            </a:fld>
            <a:endParaRPr lang="fr-FR"/>
          </a:p>
        </p:txBody>
      </p:sp>
    </p:spTree>
    <p:extLst>
      <p:ext uri="{BB962C8B-B14F-4D97-AF65-F5344CB8AC3E}">
        <p14:creationId xmlns:p14="http://schemas.microsoft.com/office/powerpoint/2010/main" val="14004029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23</a:t>
            </a:fld>
            <a:endParaRPr lang="fr-FR"/>
          </a:p>
        </p:txBody>
      </p:sp>
    </p:spTree>
    <p:extLst>
      <p:ext uri="{BB962C8B-B14F-4D97-AF65-F5344CB8AC3E}">
        <p14:creationId xmlns:p14="http://schemas.microsoft.com/office/powerpoint/2010/main" val="2860966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27/03/2019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27/03/2019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27/03/2019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27/03/2019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455" y="33233"/>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672859" y="1259174"/>
            <a:ext cx="10990053" cy="4339650"/>
          </a:xfrm>
          <a:prstGeom prst="rect">
            <a:avLst/>
          </a:prstGeom>
        </p:spPr>
        <p:txBody>
          <a:bodyPr wrap="square">
            <a:spAutoFit/>
          </a:bodyPr>
          <a:lstStyle/>
          <a:p>
            <a:r>
              <a:rPr lang="fr-FR" sz="13800" b="1" dirty="0" smtClean="0">
                <a:latin typeface="Brush Script MT" panose="03060802040406070304" pitchFamily="66" charset="0"/>
              </a:rPr>
              <a:t>Les Riceys l’Aube</a:t>
            </a:r>
          </a:p>
          <a:p>
            <a:r>
              <a:rPr lang="fr-FR" sz="13800" b="1" dirty="0">
                <a:latin typeface="Brush Script MT" panose="03060802040406070304" pitchFamily="66" charset="0"/>
              </a:rPr>
              <a:t> </a:t>
            </a:r>
            <a:r>
              <a:rPr lang="fr-FR" sz="13800" b="1" dirty="0" smtClean="0">
                <a:latin typeface="Brush Script MT" panose="03060802040406070304" pitchFamily="66" charset="0"/>
              </a:rPr>
              <a:t>      </a:t>
            </a:r>
            <a:r>
              <a:rPr lang="fr-FR" sz="8800" b="1" dirty="0" smtClean="0">
                <a:latin typeface="Brush Script MT" panose="03060802040406070304" pitchFamily="66" charset="0"/>
              </a:rPr>
              <a:t>par </a:t>
            </a:r>
            <a:r>
              <a:rPr lang="fr-FR" sz="8800" b="1" dirty="0" smtClean="0">
                <a:latin typeface="Brush Script MT" panose="03060802040406070304" pitchFamily="66" charset="0"/>
              </a:rPr>
              <a:t>Lande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La vie et ses souvenirs .. 29 04 2011_001.wav"/>
          </p:stSnd>
        </p:sndAc>
      </p:transition>
    </mc:Choice>
    <mc:Fallback>
      <p:transition spd="slow" advTm="13000">
        <p:fade/>
        <p:sndAc>
          <p:stSnd loop="1">
            <p:snd r:embed="rId3" name="La vie et ses souvenirs .. 29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1234" y="610439"/>
            <a:ext cx="9362367" cy="5617420"/>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52798" y="610438"/>
            <a:ext cx="5486399" cy="5642621"/>
          </a:xfrm>
          <a:prstGeom prst="rect">
            <a:avLst/>
          </a:prstGeom>
          <a:effectLst>
            <a:softEdge rad="63500"/>
          </a:effectLst>
        </p:spPr>
      </p:pic>
    </p:spTree>
    <p:extLst>
      <p:ext uri="{BB962C8B-B14F-4D97-AF65-F5344CB8AC3E}">
        <p14:creationId xmlns:p14="http://schemas.microsoft.com/office/powerpoint/2010/main" val="14208976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579782" y="610439"/>
            <a:ext cx="10923105" cy="564261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3" y="66715"/>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9" name="Image 8"/>
          <p:cNvPicPr>
            <a:picLocks noChangeAspect="1"/>
          </p:cNvPicPr>
          <p:nvPr/>
        </p:nvPicPr>
        <p:blipFill>
          <a:blip r:embed="rId4"/>
          <a:stretch>
            <a:fillRect/>
          </a:stretch>
        </p:blipFill>
        <p:spPr>
          <a:xfrm>
            <a:off x="1112827" y="659345"/>
            <a:ext cx="9928984" cy="5560231"/>
          </a:xfrm>
          <a:prstGeom prst="rect">
            <a:avLst/>
          </a:prstGeom>
          <a:effectLst>
            <a:softEdge rad="127000"/>
          </a:effectLst>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sp>
        <p:nvSpPr>
          <p:cNvPr id="2" name="Rectangle 1"/>
          <p:cNvSpPr/>
          <p:nvPr/>
        </p:nvSpPr>
        <p:spPr>
          <a:xfrm>
            <a:off x="1863269" y="1351508"/>
            <a:ext cx="8413068" cy="4154984"/>
          </a:xfrm>
          <a:prstGeom prst="rect">
            <a:avLst/>
          </a:prstGeom>
        </p:spPr>
        <p:txBody>
          <a:bodyPr wrap="square">
            <a:spAutoFit/>
          </a:bodyPr>
          <a:lstStyle/>
          <a:p>
            <a:r>
              <a:rPr lang="fr-FR" sz="8800" b="1" dirty="0" smtClean="0">
                <a:latin typeface="Brush Script MT" panose="03060802040406070304" pitchFamily="66" charset="0"/>
              </a:rPr>
              <a:t>  Village </a:t>
            </a:r>
            <a:r>
              <a:rPr lang="fr-FR" sz="8800" b="1" dirty="0">
                <a:latin typeface="Brush Script MT" panose="03060802040406070304" pitchFamily="66" charset="0"/>
              </a:rPr>
              <a:t>préféré des Français. </a:t>
            </a:r>
            <a:r>
              <a:rPr lang="fr-FR" sz="8800" b="1" dirty="0" smtClean="0">
                <a:latin typeface="Brush Script MT" panose="03060802040406070304" pitchFamily="66" charset="0"/>
              </a:rPr>
              <a:t>Les Riceys représentera  l’Aube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3"/>
          <a:stretch>
            <a:fillRect/>
          </a:stretch>
        </p:blipFill>
        <p:spPr>
          <a:xfrm>
            <a:off x="3167270" y="640791"/>
            <a:ext cx="5830956" cy="5601882"/>
          </a:xfrm>
          <a:prstGeom prst="rect">
            <a:avLst/>
          </a:prstGeom>
          <a:effectLst>
            <a:softEdge rad="127000"/>
          </a:effectLst>
        </p:spPr>
      </p:pic>
      <p:sp>
        <p:nvSpPr>
          <p:cNvPr id="9" name="Étoile à 5 branches 8"/>
          <p:cNvSpPr/>
          <p:nvPr/>
        </p:nvSpPr>
        <p:spPr>
          <a:xfrm>
            <a:off x="6905675" y="2260036"/>
            <a:ext cx="278296" cy="238539"/>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6209113" y="1770584"/>
            <a:ext cx="1671420" cy="523220"/>
          </a:xfrm>
          <a:prstGeom prst="rect">
            <a:avLst/>
          </a:prstGeom>
        </p:spPr>
        <p:txBody>
          <a:bodyPr wrap="none">
            <a:spAutoFit/>
          </a:bodyPr>
          <a:lstStyle/>
          <a:p>
            <a:r>
              <a:rPr lang="fr-FR" sz="2800" b="1" dirty="0" smtClean="0">
                <a:solidFill>
                  <a:srgbClr val="FF0000"/>
                </a:solidFill>
              </a:rPr>
              <a:t>Les Riceys</a:t>
            </a:r>
            <a:endParaRPr lang="fr-FR" sz="2800" b="1" dirty="0">
              <a:solidFill>
                <a:srgbClr val="FF0000"/>
              </a:solidFill>
            </a:endParaRP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a:stretch>
            <a:fillRect/>
          </a:stretch>
        </p:blipFill>
        <p:spPr>
          <a:xfrm>
            <a:off x="3660248" y="610439"/>
            <a:ext cx="4866760" cy="5642620"/>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2" name="Rectangle 1"/>
          <p:cNvSpPr/>
          <p:nvPr/>
        </p:nvSpPr>
        <p:spPr>
          <a:xfrm>
            <a:off x="995724" y="944238"/>
            <a:ext cx="10110159" cy="5078313"/>
          </a:xfrm>
          <a:prstGeom prst="rect">
            <a:avLst/>
          </a:prstGeom>
        </p:spPr>
        <p:txBody>
          <a:bodyPr wrap="square">
            <a:spAutoFit/>
          </a:bodyPr>
          <a:lstStyle/>
          <a:p>
            <a:r>
              <a:rPr lang="fr-FR" sz="3600" b="1" dirty="0">
                <a:latin typeface="Brush Script MT" panose="03060802040406070304" pitchFamily="66" charset="0"/>
              </a:rPr>
              <a:t>Les Riceys est une commune française, située dans le département de l'Aube en région Grand Est. Avec ses 866 ha de vignes, c'est la commune qui possède la plus importante superficie viticole de toute la </a:t>
            </a:r>
            <a:r>
              <a:rPr lang="fr-FR" sz="3600" b="1" dirty="0" smtClean="0">
                <a:latin typeface="Brush Script MT" panose="03060802040406070304" pitchFamily="66" charset="0"/>
              </a:rPr>
              <a:t>Champagne.</a:t>
            </a:r>
            <a:endParaRPr lang="fr-FR" sz="3600" b="1" dirty="0">
              <a:latin typeface="Brush Script MT" panose="03060802040406070304" pitchFamily="66" charset="0"/>
            </a:endParaRPr>
          </a:p>
          <a:p>
            <a:endParaRPr lang="fr-FR" sz="3600" b="1" dirty="0">
              <a:latin typeface="Brush Script MT" panose="03060802040406070304" pitchFamily="66" charset="0"/>
            </a:endParaRPr>
          </a:p>
          <a:p>
            <a:r>
              <a:rPr lang="fr-FR" sz="3600" b="1" dirty="0">
                <a:latin typeface="Brush Script MT" panose="03060802040406070304" pitchFamily="66" charset="0"/>
              </a:rPr>
              <a:t>Les Riceys est la seule commune champenoise à détenir </a:t>
            </a:r>
            <a:r>
              <a:rPr lang="fr-FR" sz="3600" b="1" dirty="0" smtClean="0">
                <a:latin typeface="Brush Script MT" panose="03060802040406070304" pitchFamily="66" charset="0"/>
              </a:rPr>
              <a:t> </a:t>
            </a:r>
            <a:r>
              <a:rPr lang="fr-FR" sz="3600" b="1" dirty="0">
                <a:latin typeface="Brush Script MT" panose="03060802040406070304" pitchFamily="66" charset="0"/>
              </a:rPr>
              <a:t>AOC viticoles : pour le champagne, les coteaux champenois, et le rosé des Riceys que l'on connaissait à la table de Louis XIV </a:t>
            </a:r>
            <a:r>
              <a:rPr lang="fr-FR" sz="3600" b="1" dirty="0" smtClean="0">
                <a:latin typeface="Brush Script MT" panose="03060802040406070304" pitchFamily="66" charset="0"/>
              </a:rPr>
              <a:t> </a:t>
            </a:r>
            <a:r>
              <a:rPr lang="fr-FR" sz="3600" b="1" dirty="0">
                <a:latin typeface="Brush Script MT" panose="03060802040406070304" pitchFamily="66" charset="0"/>
              </a:rPr>
              <a:t>Auparavant on fit goûter à Henri IV un vin venant des </a:t>
            </a:r>
            <a:r>
              <a:rPr lang="fr-FR" sz="3600" b="1" dirty="0" smtClean="0">
                <a:latin typeface="Brush Script MT" panose="03060802040406070304" pitchFamily="66" charset="0"/>
              </a:rPr>
              <a:t>Riceys.</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a:stretch>
            <a:fillRect/>
          </a:stretch>
        </p:blipFill>
        <p:spPr>
          <a:xfrm>
            <a:off x="3974621" y="601100"/>
            <a:ext cx="4242758" cy="5651959"/>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11879" y="638354"/>
            <a:ext cx="7504982" cy="5628737"/>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4" name="Image 3"/>
          <p:cNvPicPr>
            <a:picLocks noChangeAspect="1"/>
          </p:cNvPicPr>
          <p:nvPr/>
        </p:nvPicPr>
        <p:blipFill>
          <a:blip r:embed="rId4"/>
          <a:stretch>
            <a:fillRect/>
          </a:stretch>
        </p:blipFill>
        <p:spPr>
          <a:xfrm>
            <a:off x="2329132" y="638355"/>
            <a:ext cx="7487728" cy="5615796"/>
          </a:xfrm>
          <a:prstGeom prst="rect">
            <a:avLst/>
          </a:prstGeom>
          <a:effectLst>
            <a:softEdge rad="127000"/>
          </a:effectLst>
        </p:spPr>
      </p:pic>
    </p:spTree>
    <p:extLst>
      <p:ext uri="{BB962C8B-B14F-4D97-AF65-F5344CB8AC3E}">
        <p14:creationId xmlns:p14="http://schemas.microsoft.com/office/powerpoint/2010/main" val="2345257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a:stretch>
            <a:fillRect/>
          </a:stretch>
        </p:blipFill>
        <p:spPr>
          <a:xfrm>
            <a:off x="2330587" y="625415"/>
            <a:ext cx="7503526" cy="5627644"/>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a:stretch>
            <a:fillRect/>
          </a:stretch>
        </p:blipFill>
        <p:spPr>
          <a:xfrm>
            <a:off x="1072969" y="610439"/>
            <a:ext cx="10036281" cy="5642620"/>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a:stretch>
            <a:fillRect/>
          </a:stretch>
        </p:blipFill>
        <p:spPr>
          <a:xfrm>
            <a:off x="961346" y="651870"/>
            <a:ext cx="10183982" cy="5601190"/>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95970" y="741119"/>
            <a:ext cx="12000056" cy="5437526"/>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Tree>
    <p:extLst>
      <p:ext uri="{BB962C8B-B14F-4D97-AF65-F5344CB8AC3E}">
        <p14:creationId xmlns:p14="http://schemas.microsoft.com/office/powerpoint/2010/main" val="10483009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10265"/>
            <a:ext cx="7517827" cy="5642793"/>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2" name="Image 1"/>
          <p:cNvPicPr>
            <a:picLocks noChangeAspect="1"/>
          </p:cNvPicPr>
          <p:nvPr/>
        </p:nvPicPr>
        <p:blipFill>
          <a:blip r:embed="rId4"/>
          <a:stretch>
            <a:fillRect/>
          </a:stretch>
        </p:blipFill>
        <p:spPr>
          <a:xfrm>
            <a:off x="1075451" y="608161"/>
            <a:ext cx="10035372" cy="5644897"/>
          </a:xfrm>
          <a:prstGeom prst="rect">
            <a:avLst/>
          </a:prstGeom>
          <a:effectLst>
            <a:softEdge rad="127000"/>
          </a:effectLst>
        </p:spPr>
      </p:pic>
    </p:spTree>
    <p:extLst>
      <p:ext uri="{BB962C8B-B14F-4D97-AF65-F5344CB8AC3E}">
        <p14:creationId xmlns:p14="http://schemas.microsoft.com/office/powerpoint/2010/main" val="4756589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2" name="Image 1"/>
          <p:cNvPicPr>
            <a:picLocks noChangeAspect="1"/>
          </p:cNvPicPr>
          <p:nvPr/>
        </p:nvPicPr>
        <p:blipFill>
          <a:blip r:embed="rId4"/>
          <a:stretch>
            <a:fillRect/>
          </a:stretch>
        </p:blipFill>
        <p:spPr>
          <a:xfrm>
            <a:off x="2317409" y="635193"/>
            <a:ext cx="7516704" cy="5617866"/>
          </a:xfrm>
          <a:prstGeom prst="rect">
            <a:avLst/>
          </a:prstGeom>
          <a:effectLst>
            <a:softEdge rad="127000"/>
          </a:effectLst>
        </p:spPr>
      </p:pic>
    </p:spTree>
    <p:extLst>
      <p:ext uri="{BB962C8B-B14F-4D97-AF65-F5344CB8AC3E}">
        <p14:creationId xmlns:p14="http://schemas.microsoft.com/office/powerpoint/2010/main" val="11488044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3269" y="610438"/>
            <a:ext cx="8477152" cy="5629359"/>
          </a:xfrm>
          <a:prstGeom prst="rect">
            <a:avLst/>
          </a:prstGeom>
          <a:effectLst>
            <a:softEdge rad="127000"/>
          </a:effectLst>
        </p:spPr>
      </p:pic>
    </p:spTree>
    <p:extLst>
      <p:ext uri="{BB962C8B-B14F-4D97-AF65-F5344CB8AC3E}">
        <p14:creationId xmlns:p14="http://schemas.microsoft.com/office/powerpoint/2010/main" val="12227648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3036498" y="346494"/>
            <a:ext cx="6142008" cy="6142008"/>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spTree>
    <p:extLst>
      <p:ext uri="{BB962C8B-B14F-4D97-AF65-F5344CB8AC3E}">
        <p14:creationId xmlns:p14="http://schemas.microsoft.com/office/powerpoint/2010/main" val="24515042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22</a:t>
            </a:fld>
            <a:endParaRPr lang="fr-FR" sz="1400" b="1" dirty="0"/>
          </a:p>
        </p:txBody>
      </p:sp>
      <p:pic>
        <p:nvPicPr>
          <p:cNvPr id="2" name="Image 1"/>
          <p:cNvPicPr>
            <a:picLocks noChangeAspect="1"/>
          </p:cNvPicPr>
          <p:nvPr/>
        </p:nvPicPr>
        <p:blipFill>
          <a:blip r:embed="rId4"/>
          <a:stretch>
            <a:fillRect/>
          </a:stretch>
        </p:blipFill>
        <p:spPr>
          <a:xfrm>
            <a:off x="2330588" y="651294"/>
            <a:ext cx="7469020" cy="5601765"/>
          </a:xfrm>
          <a:prstGeom prst="rect">
            <a:avLst/>
          </a:prstGeom>
          <a:effectLst>
            <a:softEdge rad="127000"/>
          </a:effectLst>
        </p:spPr>
      </p:pic>
    </p:spTree>
    <p:extLst>
      <p:ext uri="{BB962C8B-B14F-4D97-AF65-F5344CB8AC3E}">
        <p14:creationId xmlns:p14="http://schemas.microsoft.com/office/powerpoint/2010/main" val="6033311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455" y="33233"/>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23</a:t>
            </a:fld>
            <a:endParaRPr lang="fr-FR" sz="1400" b="1" dirty="0"/>
          </a:p>
        </p:txBody>
      </p:sp>
      <p:sp>
        <p:nvSpPr>
          <p:cNvPr id="9" name="Rectangle 8"/>
          <p:cNvSpPr/>
          <p:nvPr/>
        </p:nvSpPr>
        <p:spPr>
          <a:xfrm>
            <a:off x="656232" y="258167"/>
            <a:ext cx="10990053" cy="6463308"/>
          </a:xfrm>
          <a:prstGeom prst="rect">
            <a:avLst/>
          </a:prstGeom>
        </p:spPr>
        <p:txBody>
          <a:bodyPr wrap="square">
            <a:spAutoFit/>
          </a:bodyPr>
          <a:lstStyle/>
          <a:p>
            <a:r>
              <a:rPr lang="fr-FR" sz="13800" b="1" dirty="0" smtClean="0">
                <a:latin typeface="Brush Script MT" panose="03060802040406070304" pitchFamily="66" charset="0"/>
              </a:rPr>
              <a:t>      </a:t>
            </a:r>
            <a:r>
              <a:rPr lang="fr-FR" sz="11500" b="1" dirty="0" smtClean="0">
                <a:latin typeface="Brush Script MT" panose="03060802040406070304" pitchFamily="66" charset="0"/>
              </a:rPr>
              <a:t>C’était</a:t>
            </a:r>
          </a:p>
          <a:p>
            <a:r>
              <a:rPr lang="fr-FR" sz="13800" b="1" dirty="0" smtClean="0">
                <a:latin typeface="Brush Script MT" panose="03060802040406070304" pitchFamily="66" charset="0"/>
              </a:rPr>
              <a:t>Les Riceys l’Aube</a:t>
            </a:r>
          </a:p>
          <a:p>
            <a:r>
              <a:rPr lang="fr-FR" sz="13800" b="1" dirty="0">
                <a:latin typeface="Brush Script MT" panose="03060802040406070304" pitchFamily="66" charset="0"/>
              </a:rPr>
              <a:t> </a:t>
            </a:r>
            <a:r>
              <a:rPr lang="fr-FR" sz="13800" b="1" dirty="0" smtClean="0">
                <a:latin typeface="Brush Script MT" panose="03060802040406070304" pitchFamily="66" charset="0"/>
              </a:rPr>
              <a:t>      </a:t>
            </a:r>
            <a:r>
              <a:rPr lang="fr-FR" sz="8800" b="1" dirty="0" smtClean="0">
                <a:latin typeface="Brush Script MT" panose="03060802040406070304" pitchFamily="66" charset="0"/>
              </a:rPr>
              <a:t>par </a:t>
            </a:r>
            <a:r>
              <a:rPr lang="fr-FR" sz="8800" b="1" dirty="0" smtClean="0">
                <a:latin typeface="Brush Script MT" panose="03060802040406070304" pitchFamily="66" charset="0"/>
              </a:rPr>
              <a:t>Lande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052381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271</TotalTime>
  <Words>481</Words>
  <Application>Microsoft Office PowerPoint</Application>
  <PresentationFormat>Grand écran</PresentationFormat>
  <Paragraphs>125</Paragraphs>
  <Slides>23</Slides>
  <Notes>23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23</vt:i4>
      </vt:variant>
    </vt:vector>
  </HeadingPairs>
  <TitlesOfParts>
    <vt:vector size="2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39</cp:revision>
  <dcterms:created xsi:type="dcterms:W3CDTF">2019-02-01T14:09:57Z</dcterms:created>
  <dcterms:modified xsi:type="dcterms:W3CDTF">2019-03-27T18:59:43Z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