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5"/>
  </p:notesMasterIdLst>
  <p:sldIdLst>
    <p:sldId id="257" r:id="rId2"/>
    <p:sldId id="279" r:id="rId3"/>
    <p:sldId id="282" r:id="rId4"/>
    <p:sldId id="278" r:id="rId5"/>
    <p:sldId id="276" r:id="rId6"/>
    <p:sldId id="259" r:id="rId7"/>
    <p:sldId id="256" r:id="rId8"/>
    <p:sldId id="281" r:id="rId9"/>
    <p:sldId id="288" r:id="rId10"/>
    <p:sldId id="258" r:id="rId11"/>
    <p:sldId id="260" r:id="rId12"/>
    <p:sldId id="261" r:id="rId13"/>
    <p:sldId id="271" r:id="rId14"/>
    <p:sldId id="277" r:id="rId15"/>
    <p:sldId id="280" r:id="rId16"/>
    <p:sldId id="275" r:id="rId17"/>
    <p:sldId id="272" r:id="rId18"/>
    <p:sldId id="283" r:id="rId19"/>
    <p:sldId id="285" r:id="rId20"/>
    <p:sldId id="290" r:id="rId21"/>
    <p:sldId id="284" r:id="rId22"/>
    <p:sldId id="286" r:id="rId23"/>
    <p:sldId id="289" r:id="rId24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YDLnmRmCHIrOb0J5ws1SCw==" hashData="AMo+iCWdwoQ2stv6Qy+jm/cmQLcSR0NWkK8rwqczhiq3/1F3/TR0i8QrPSdOYX2p++p3nmStjS4yBElthaGrX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950B8E-A0AC-48C6-A22B-D937B1BE70CC}" type="datetimeFigureOut">
              <a:rPr lang="fr-FR" smtClean="0"/>
              <a:t>23/10/2019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CFB13C6-9801-4808-A836-1F10B3F0809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77948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74479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5089814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832452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0195282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734909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675074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3408447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536753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8761925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754460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448918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489291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0474754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280345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41254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673385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0392826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924148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040297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20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4628795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21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090915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22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3355448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23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1756769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65FA9-0E32-4FBA-A963-63102E3AE203}" type="datetime1">
              <a:rPr lang="fr-FR" smtClean="0"/>
              <a:t>23/10/2019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38665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01FC8B-DF6C-4413-8C6E-2E6AF1D4DB31}" type="datetime1">
              <a:rPr lang="fr-FR" smtClean="0"/>
              <a:t>23/10/2019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18883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38C6B6-F3C6-44BF-981B-A1F504BA2385}" type="datetime1">
              <a:rPr lang="fr-FR" smtClean="0"/>
              <a:t>23/10/2019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59353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459730-BE7A-4959-9B8A-EA3AE8920D2E}" type="datetime1">
              <a:rPr lang="fr-FR" smtClean="0"/>
              <a:t>23/10/2019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96309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50A6E5-B441-470E-9088-F7DE4A349339}" type="datetime1">
              <a:rPr lang="fr-FR" smtClean="0"/>
              <a:t>23/10/2019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17717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41DDE5-8A05-4A5B-B460-C23C69A06801}" type="datetime1">
              <a:rPr lang="fr-FR" smtClean="0"/>
              <a:t>23/10/2019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31186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E5558-6794-4815-BB15-FD1C501B0613}" type="datetime1">
              <a:rPr lang="fr-FR" smtClean="0"/>
              <a:t>23/10/2019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07516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E77CC-79D3-4C89-94C5-4BF28D52469C}" type="datetime1">
              <a:rPr lang="fr-FR" smtClean="0"/>
              <a:t>23/10/2019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17143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D949D-C06D-4563-9AED-786A63513D99}" type="datetime1">
              <a:rPr lang="fr-FR" smtClean="0"/>
              <a:t>23/10/2019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50707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F93DA-06AC-41D2-AB45-5672A1B62B9E}" type="datetime1">
              <a:rPr lang="fr-FR" smtClean="0"/>
              <a:t>23/10/2019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10486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9EFBE0-F3DF-4363-8A6A-7287C4D4F30B}" type="datetime1">
              <a:rPr lang="fr-FR" smtClean="0"/>
              <a:t>23/10/2019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21672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004A13-AE70-48FC-9554-3B06A57F301B}" type="datetime1">
              <a:rPr lang="fr-FR" smtClean="0"/>
              <a:t>23/10/2019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124212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1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66467"/>
            <a:ext cx="12101609" cy="6791533"/>
          </a:xfrm>
          <a:prstGeom prst="rect">
            <a:avLst/>
          </a:prstGeom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39000">
                  <a:schemeClr val="accent1">
                    <a:lumMod val="45000"/>
                    <a:lumOff val="55000"/>
                  </a:schemeClr>
                </a:gs>
                <a:gs pos="4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23/10/2019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8865" y="1612697"/>
            <a:ext cx="5834270" cy="4661696"/>
          </a:xfrm>
          <a:prstGeom prst="rect">
            <a:avLst/>
          </a:prstGeom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</a:t>
            </a:fld>
            <a:endParaRPr lang="fr-FR" sz="1400" b="1" dirty="0"/>
          </a:p>
        </p:txBody>
      </p:sp>
      <p:sp>
        <p:nvSpPr>
          <p:cNvPr id="9" name="Rectangle 8"/>
          <p:cNvSpPr/>
          <p:nvPr/>
        </p:nvSpPr>
        <p:spPr>
          <a:xfrm>
            <a:off x="569844" y="1141699"/>
            <a:ext cx="11052312" cy="49244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13800" b="1" dirty="0" smtClean="0">
                <a:latin typeface="Brush Script MT" panose="03060802040406070304" pitchFamily="66" charset="0"/>
              </a:rPr>
              <a:t>     </a:t>
            </a:r>
            <a:r>
              <a:rPr lang="fr-FR" sz="13800" b="1" dirty="0" err="1" smtClean="0">
                <a:latin typeface="Brush Script MT" panose="03060802040406070304" pitchFamily="66" charset="0"/>
              </a:rPr>
              <a:t>Erbalunga</a:t>
            </a:r>
            <a:r>
              <a:rPr lang="fr-FR" sz="13800" b="1" dirty="0" smtClean="0">
                <a:latin typeface="Brush Script MT" panose="03060802040406070304" pitchFamily="66" charset="0"/>
              </a:rPr>
              <a:t> </a:t>
            </a:r>
          </a:p>
          <a:p>
            <a:r>
              <a:rPr lang="fr-FR" sz="8800" b="1" dirty="0" smtClean="0">
                <a:latin typeface="Brush Script MT" panose="03060802040406070304" pitchFamily="66" charset="0"/>
              </a:rPr>
              <a:t>             en corse</a:t>
            </a:r>
          </a:p>
          <a:p>
            <a:r>
              <a:rPr lang="fr-FR" sz="8800" b="1" dirty="0">
                <a:latin typeface="Brush Script MT" panose="03060802040406070304" pitchFamily="66" charset="0"/>
              </a:rPr>
              <a:t> </a:t>
            </a:r>
            <a:r>
              <a:rPr lang="fr-FR" sz="8800" b="1" dirty="0" smtClean="0">
                <a:latin typeface="Brush Script MT" panose="03060802040406070304" pitchFamily="66" charset="0"/>
              </a:rPr>
              <a:t>          par Lande   </a:t>
            </a:r>
            <a:endParaRPr lang="fr-FR" sz="88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80330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  <p:sndAc>
          <p:stSnd loop="1">
            <p:snd r:embed="rId3" name="Musique douce de fond .wav"/>
          </p:stSnd>
        </p:sndAc>
      </p:transition>
    </mc:Choice>
    <mc:Fallback>
      <p:transition spd="slow" advTm="13000">
        <p:fade/>
        <p:sndAc>
          <p:stSnd loop="1">
            <p:snd r:embed="rId3" name="Musique douce de fond 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23/10/2019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2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31234" y="610439"/>
            <a:ext cx="9362367" cy="561742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950097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23/10/2019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3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52798" y="610438"/>
            <a:ext cx="5486399" cy="5642621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14208976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9782" y="610439"/>
            <a:ext cx="10923105" cy="5642619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23/10/2019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4</a:t>
            </a:fld>
            <a:endParaRPr lang="fr-FR" sz="1400" b="1" dirty="0"/>
          </a:p>
        </p:txBody>
      </p:sp>
    </p:spTree>
    <p:extLst>
      <p:ext uri="{BB962C8B-B14F-4D97-AF65-F5344CB8AC3E}">
        <p14:creationId xmlns:p14="http://schemas.microsoft.com/office/powerpoint/2010/main" val="19951983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8627" y="603901"/>
            <a:ext cx="11076781" cy="5649158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0391" y="3271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23/10/2019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5</a:t>
            </a:fld>
            <a:endParaRPr lang="fr-FR" sz="1400" b="1" dirty="0"/>
          </a:p>
        </p:txBody>
      </p:sp>
      <p:sp>
        <p:nvSpPr>
          <p:cNvPr id="9" name="Rectangle 8"/>
          <p:cNvSpPr/>
          <p:nvPr/>
        </p:nvSpPr>
        <p:spPr>
          <a:xfrm>
            <a:off x="2920916" y="2219237"/>
            <a:ext cx="6440557" cy="22159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13800" b="1" dirty="0" err="1" smtClean="0">
                <a:ln>
                  <a:solidFill>
                    <a:sysClr val="windowText" lastClr="000000"/>
                  </a:solidFill>
                </a:ln>
                <a:latin typeface="Brush Script MT" panose="03060802040406070304" pitchFamily="66" charset="0"/>
              </a:rPr>
              <a:t>Erbalunga</a:t>
            </a:r>
            <a:endParaRPr lang="fr-FR" sz="13800" b="1" dirty="0">
              <a:ln>
                <a:solidFill>
                  <a:sysClr val="windowText" lastClr="000000"/>
                </a:solidFill>
              </a:ln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021838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23/10/2019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6</a:t>
            </a:fld>
            <a:endParaRPr lang="fr-FR" sz="1400" b="1" dirty="0"/>
          </a:p>
        </p:txBody>
      </p:sp>
      <p:sp>
        <p:nvSpPr>
          <p:cNvPr id="2" name="Rectangle 1"/>
          <p:cNvSpPr/>
          <p:nvPr/>
        </p:nvSpPr>
        <p:spPr>
          <a:xfrm>
            <a:off x="1237246" y="1536173"/>
            <a:ext cx="9717504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8000" b="1" dirty="0">
                <a:latin typeface="Brush Script MT" panose="03060802040406070304" pitchFamily="66" charset="0"/>
              </a:rPr>
              <a:t>Village préféré des Français. </a:t>
            </a:r>
            <a:r>
              <a:rPr lang="fr-FR" sz="8000" b="1" dirty="0" err="1" smtClean="0">
                <a:latin typeface="Brush Script MT" panose="03060802040406070304" pitchFamily="66" charset="0"/>
              </a:rPr>
              <a:t>Erbalunga</a:t>
            </a:r>
            <a:r>
              <a:rPr lang="fr-FR" sz="8000" b="1" dirty="0">
                <a:latin typeface="Brush Script MT" panose="03060802040406070304" pitchFamily="66" charset="0"/>
              </a:rPr>
              <a:t> ancien village de Corse concourt </a:t>
            </a:r>
            <a:r>
              <a:rPr lang="fr-FR" sz="8000" b="1" dirty="0" smtClean="0">
                <a:latin typeface="Brush Script MT" panose="03060802040406070304" pitchFamily="66" charset="0"/>
              </a:rPr>
              <a:t>à ce titre !</a:t>
            </a:r>
            <a:endParaRPr lang="fr-FR" sz="80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05328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4">
                    <a:lumMod val="50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3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23/10/2019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7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63269" y="607181"/>
            <a:ext cx="8465459" cy="564364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294507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23/10/2019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8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56459" y="633343"/>
            <a:ext cx="5849518" cy="561971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9" name="Soleil 8"/>
          <p:cNvSpPr/>
          <p:nvPr/>
        </p:nvSpPr>
        <p:spPr>
          <a:xfrm>
            <a:off x="8471139" y="4961286"/>
            <a:ext cx="534838" cy="500332"/>
          </a:xfrm>
          <a:prstGeom prst="sun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Rectangle 9"/>
          <p:cNvSpPr/>
          <p:nvPr/>
        </p:nvSpPr>
        <p:spPr>
          <a:xfrm>
            <a:off x="6938091" y="4648031"/>
            <a:ext cx="167250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 err="1" smtClean="0">
                <a:solidFill>
                  <a:srgbClr val="FF0000"/>
                </a:solidFill>
              </a:rPr>
              <a:t>Erbalunga</a:t>
            </a:r>
            <a:endParaRPr lang="fr-FR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56589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216" y="-70058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23/10/2019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9</a:t>
            </a:fld>
            <a:endParaRPr lang="fr-FR" sz="1400" b="1" dirty="0"/>
          </a:p>
        </p:txBody>
      </p:sp>
      <p:sp>
        <p:nvSpPr>
          <p:cNvPr id="4" name="Rectangle 3"/>
          <p:cNvSpPr/>
          <p:nvPr/>
        </p:nvSpPr>
        <p:spPr>
          <a:xfrm>
            <a:off x="1146311" y="797510"/>
            <a:ext cx="9899374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800" b="1" dirty="0">
                <a:latin typeface="Brush Script MT" panose="03060802040406070304" pitchFamily="66" charset="0"/>
              </a:rPr>
              <a:t>Traduit de l'anglais-</a:t>
            </a:r>
            <a:r>
              <a:rPr lang="fr-FR" sz="4800" b="1" dirty="0" err="1">
                <a:latin typeface="Brush Script MT" panose="03060802040406070304" pitchFamily="66" charset="0"/>
              </a:rPr>
              <a:t>Erbalunga</a:t>
            </a:r>
            <a:r>
              <a:rPr lang="fr-FR" sz="4800" b="1" dirty="0">
                <a:latin typeface="Brush Script MT" panose="03060802040406070304" pitchFamily="66" charset="0"/>
              </a:rPr>
              <a:t> est un ancien village de Corse situé dans la commune de Brando, dans le département français de la Haute-Corse. La ville est occupée depuis la préhistoire. Le village est le site de la </a:t>
            </a:r>
            <a:r>
              <a:rPr lang="fr-FR" sz="4800" b="1" dirty="0" err="1">
                <a:latin typeface="Brush Script MT" panose="03060802040406070304" pitchFamily="66" charset="0"/>
              </a:rPr>
              <a:t>Torra</a:t>
            </a:r>
            <a:r>
              <a:rPr lang="fr-FR" sz="4800" b="1" dirty="0">
                <a:latin typeface="Brush Script MT" panose="03060802040406070304" pitchFamily="66" charset="0"/>
              </a:rPr>
              <a:t> d'</a:t>
            </a:r>
            <a:r>
              <a:rPr lang="fr-FR" sz="4800" b="1" dirty="0" err="1">
                <a:latin typeface="Brush Script MT" panose="03060802040406070304" pitchFamily="66" charset="0"/>
              </a:rPr>
              <a:t>Erbalunga</a:t>
            </a:r>
            <a:r>
              <a:rPr lang="fr-FR" sz="4800" b="1" dirty="0">
                <a:latin typeface="Brush Script MT" panose="03060802040406070304" pitchFamily="66" charset="0"/>
              </a:rPr>
              <a:t> du XVIe siècle. L'église Saint-Érasme de la ville a une façade baroque. </a:t>
            </a:r>
          </a:p>
        </p:txBody>
      </p:sp>
    </p:spTree>
    <p:extLst>
      <p:ext uri="{BB962C8B-B14F-4D97-AF65-F5344CB8AC3E}">
        <p14:creationId xmlns:p14="http://schemas.microsoft.com/office/powerpoint/2010/main" val="14910213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66467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23/10/2019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10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0527" y="706264"/>
            <a:ext cx="10890942" cy="544547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719667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23/10/2019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11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63268" y="603900"/>
            <a:ext cx="8465459" cy="565020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147789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23/10/2019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12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49294" y="614236"/>
            <a:ext cx="8479434" cy="563882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714483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23/10/2019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13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59911" y="607181"/>
            <a:ext cx="8468817" cy="564587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985269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23/10/2019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14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63269" y="610439"/>
            <a:ext cx="8483404" cy="562522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928219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23/10/2019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15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78015" y="640511"/>
            <a:ext cx="7435970" cy="557697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611020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23/10/2019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16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76445" y="597324"/>
            <a:ext cx="9051298" cy="565573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121186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8627" y="633869"/>
            <a:ext cx="11018021" cy="561919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23/10/2019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17</a:t>
            </a:fld>
            <a:endParaRPr lang="fr-FR" sz="1400" b="1" dirty="0"/>
          </a:p>
        </p:txBody>
      </p:sp>
    </p:spTree>
    <p:extLst>
      <p:ext uri="{BB962C8B-B14F-4D97-AF65-F5344CB8AC3E}">
        <p14:creationId xmlns:p14="http://schemas.microsoft.com/office/powerpoint/2010/main" val="12499896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23/10/2019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18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87591" y="610439"/>
            <a:ext cx="7987553" cy="56578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488044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23/10/2019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19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79951" y="613200"/>
            <a:ext cx="10217136" cy="563985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033311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23/10/2019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20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24084" y="602108"/>
            <a:ext cx="9748716" cy="565095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07981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23/10/2019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21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r="-478" b="8921"/>
          <a:stretch/>
        </p:blipFill>
        <p:spPr>
          <a:xfrm>
            <a:off x="1696510" y="610439"/>
            <a:ext cx="8798980" cy="559153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227648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23/10/2019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22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69356" y="640660"/>
            <a:ext cx="9989707" cy="561239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515042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0391" y="33232"/>
            <a:ext cx="12101609" cy="6791533"/>
          </a:xfrm>
          <a:prstGeom prst="rect">
            <a:avLst/>
          </a:prstGeom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39000">
                  <a:schemeClr val="accent1">
                    <a:lumMod val="45000"/>
                    <a:lumOff val="55000"/>
                  </a:schemeClr>
                </a:gs>
                <a:gs pos="4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23/10/2019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8865" y="1591363"/>
            <a:ext cx="5834270" cy="4661696"/>
          </a:xfrm>
          <a:prstGeom prst="rect">
            <a:avLst/>
          </a:prstGeom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23</a:t>
            </a:fld>
            <a:endParaRPr lang="fr-FR" sz="1400" b="1" dirty="0"/>
          </a:p>
        </p:txBody>
      </p:sp>
      <p:sp>
        <p:nvSpPr>
          <p:cNvPr id="9" name="Rectangle 8"/>
          <p:cNvSpPr/>
          <p:nvPr/>
        </p:nvSpPr>
        <p:spPr>
          <a:xfrm>
            <a:off x="1211305" y="966787"/>
            <a:ext cx="9769389" cy="49244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8800" b="1" dirty="0" smtClean="0">
                <a:latin typeface="Brush Script MT" panose="03060802040406070304" pitchFamily="66" charset="0"/>
              </a:rPr>
              <a:t>          C’était</a:t>
            </a:r>
          </a:p>
          <a:p>
            <a:r>
              <a:rPr lang="fr-FR" sz="8800" b="1" dirty="0">
                <a:latin typeface="Brush Script MT" panose="03060802040406070304" pitchFamily="66" charset="0"/>
              </a:rPr>
              <a:t> </a:t>
            </a:r>
            <a:r>
              <a:rPr lang="fr-FR" sz="8800" b="1" dirty="0" smtClean="0">
                <a:latin typeface="Brush Script MT" panose="03060802040406070304" pitchFamily="66" charset="0"/>
              </a:rPr>
              <a:t>    </a:t>
            </a:r>
            <a:r>
              <a:rPr lang="fr-FR" sz="13800" b="1" dirty="0" err="1" smtClean="0">
                <a:latin typeface="Brush Script MT" panose="03060802040406070304" pitchFamily="66" charset="0"/>
              </a:rPr>
              <a:t>Erbalunga</a:t>
            </a:r>
            <a:endParaRPr lang="fr-FR" sz="13800" b="1" dirty="0" smtClean="0">
              <a:latin typeface="Brush Script MT" panose="03060802040406070304" pitchFamily="66" charset="0"/>
            </a:endParaRPr>
          </a:p>
          <a:p>
            <a:r>
              <a:rPr lang="fr-FR" sz="8800" b="1" dirty="0">
                <a:latin typeface="Brush Script MT" panose="03060802040406070304" pitchFamily="66" charset="0"/>
              </a:rPr>
              <a:t> </a:t>
            </a:r>
            <a:r>
              <a:rPr lang="fr-FR" sz="8800" b="1" dirty="0" smtClean="0">
                <a:latin typeface="Brush Script MT" panose="03060802040406070304" pitchFamily="66" charset="0"/>
              </a:rPr>
              <a:t>        par Lande  </a:t>
            </a:r>
            <a:endParaRPr lang="fr-FR" sz="88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323451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312</TotalTime>
  <Words>455</Words>
  <Application>Microsoft Office PowerPoint</Application>
  <PresentationFormat>Grand écran</PresentationFormat>
  <Paragraphs>125</Paragraphs>
  <Slides>23</Slides>
  <Notes>23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23</vt:i4>
      </vt:variant>
    </vt:vector>
  </HeadingPairs>
  <TitlesOfParts>
    <vt:vector size="28" baseType="lpstr">
      <vt:lpstr>Arial</vt:lpstr>
      <vt:lpstr>Brush Script MT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57</cp:revision>
  <dcterms:created xsi:type="dcterms:W3CDTF">2019-02-01T14:09:57Z</dcterms:created>
  <dcterms:modified xsi:type="dcterms:W3CDTF">2019-10-23T17:34:10Z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