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69" r:id="rId5"/>
    <p:sldId id="259" r:id="rId6"/>
    <p:sldId id="260" r:id="rId7"/>
    <p:sldId id="261" r:id="rId8"/>
    <p:sldId id="262" r:id="rId9"/>
    <p:sldId id="263" r:id="rId10"/>
    <p:sldId id="270" r:id="rId11"/>
    <p:sldId id="265" r:id="rId12"/>
    <p:sldId id="266" r:id="rId13"/>
    <p:sldId id="264" r:id="rId14"/>
    <p:sldId id="267" r:id="rId15"/>
    <p:sldId id="268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4Ei2pDdCxYpbgWcbrSnaw==" hashData="/IJuzcm8n0AgbFil8Nm8efMfHkVgrhj8fA2tkxWLHE9947XSa9T+vJZwgiGm6tfXcMGzmoaUqO7nuire8Jj4OA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45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52" y="102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CF8D0B-FAF4-40D0-B51C-B162798C1713}" type="datetimeFigureOut">
              <a:rPr lang="fr-FR" smtClean="0"/>
              <a:t>25/08/2020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A70B72-5BBF-4550-B002-1C746A28FD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8792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1958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64321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70121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21372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28573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42249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49891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42409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25663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10338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43600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33686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822669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17905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38006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749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6D962-F122-4896-BCDE-4B85286C8DF4}" type="datetime1">
              <a:rPr lang="fr-FR" smtClean="0"/>
              <a:t>25/08/2020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3743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D0956-2C4C-47BF-91A4-B4DE993949CA}" type="datetime1">
              <a:rPr lang="fr-FR" smtClean="0"/>
              <a:t>25/08/2020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4262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5EE1F-E5F0-4C24-99D4-D7B81BA8DCD7}" type="datetime1">
              <a:rPr lang="fr-FR" smtClean="0"/>
              <a:t>25/08/2020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8487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052F0-5567-4365-9CB6-7E36AAA42254}" type="datetime1">
              <a:rPr lang="fr-FR" smtClean="0"/>
              <a:t>25/08/2020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1976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7E223-A5A6-459D-A921-98C6F3904073}" type="datetime1">
              <a:rPr lang="fr-FR" smtClean="0"/>
              <a:t>25/08/2020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4326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9661B-072E-4A63-8DC5-8F894B7D1E0D}" type="datetime1">
              <a:rPr lang="fr-FR" smtClean="0"/>
              <a:t>25/08/2020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1273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22AA0-3745-4ECE-A1EA-A7DA7E4EC680}" type="datetime1">
              <a:rPr lang="fr-FR" smtClean="0"/>
              <a:t>25/08/2020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779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21793-4D07-4AC7-9551-D9322333A37C}" type="datetime1">
              <a:rPr lang="fr-FR" smtClean="0"/>
              <a:t>25/08/2020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012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7BAD5-8E18-474A-8FEF-21A3FAD1E39C}" type="datetime1">
              <a:rPr lang="fr-FR" smtClean="0"/>
              <a:t>25/08/2020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2839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CAA05C-7E89-417D-903B-ABA8DD43E75C}" type="datetime1">
              <a:rPr lang="fr-FR" smtClean="0"/>
              <a:t>25/08/2020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120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C953E-4E65-41AE-AE17-0398F8C9CF5A}" type="datetime1">
              <a:rPr lang="fr-FR" smtClean="0"/>
              <a:t>25/08/2020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6147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chemeClr val="accent1">
                <a:lumMod val="5000"/>
                <a:lumOff val="95000"/>
              </a:schemeClr>
            </a:gs>
            <a:gs pos="54000">
              <a:schemeClr val="accent5">
                <a:lumMod val="60000"/>
                <a:lumOff val="40000"/>
              </a:schemeClr>
            </a:gs>
            <a:gs pos="76000">
              <a:schemeClr val="accent5">
                <a:lumMod val="75000"/>
              </a:schemeClr>
            </a:gs>
            <a:gs pos="27000">
              <a:schemeClr val="accent5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9508C-F7CA-4F78-8317-B5D899E27019}" type="datetime1">
              <a:rPr lang="fr-FR" smtClean="0"/>
              <a:t>25/08/2020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7628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39"/>
          <a:stretch/>
        </p:blipFill>
        <p:spPr>
          <a:xfrm>
            <a:off x="2742845" y="935665"/>
            <a:ext cx="6762662" cy="2509284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5475" y="2173115"/>
            <a:ext cx="6761050" cy="251177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2577594" y="4999005"/>
            <a:ext cx="66880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threePt" dir="t"/>
            </a:scene3d>
            <a:sp3d z="127000"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27000">
                    <a:schemeClr val="bg2">
                      <a:lumMod val="5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CITROËN 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27000">
                  <a:schemeClr val="bg2">
                    <a:lumMod val="5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  <a:reflection blurRad="6350" stA="55000" endA="50" endPos="85000" dist="60007" dir="5400000" sy="-100000" algn="bl" rotWithShape="0"/>
              </a:effectLst>
              <a:latin typeface="Wide Latin" panose="020A0A07050505020404" pitchFamily="18" charset="0"/>
            </a:endParaRPr>
          </a:p>
        </p:txBody>
      </p:sp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25/08/2020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53644" y="-100800"/>
            <a:ext cx="1088471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cap="none" spc="50" dirty="0" smtClean="0">
                <a:ln w="0"/>
                <a:solidFill>
                  <a:schemeClr val="bg2"/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Un nouveau concept </a:t>
            </a:r>
            <a:endParaRPr lang="fr-FR" sz="4800" b="1" cap="none" spc="50" dirty="0">
              <a:ln w="0"/>
              <a:solidFill>
                <a:schemeClr val="bg2"/>
              </a:solidFill>
              <a:effectLst>
                <a:glow rad="101600">
                  <a:schemeClr val="bg2">
                    <a:lumMod val="50000"/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  <a:reflection blurRad="6350" stA="55000" endA="50" endPos="85000" dist="60007" dir="5400000" sy="-100000" algn="bl" rotWithShape="0"/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2841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  <p:sndAc>
          <p:stSnd loop="1">
            <p:snd r:embed="rId3" name="Musique De Films - Vangelis - 1492 - Christophe Colomb.wav"/>
          </p:stSnd>
        </p:sndAc>
      </p:transition>
    </mc:Choice>
    <mc:Fallback>
      <p:transition spd="slow" advTm="16000">
        <p:fade/>
        <p:sndAc>
          <p:stSnd loop="1">
            <p:snd r:embed="rId3" name="Musique De Films - Vangelis - 1492 - Christophe Colom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25/08/2020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2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3357" y="2172851"/>
            <a:ext cx="12045285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 </a:t>
            </a:r>
            <a:r>
              <a:rPr lang="fr-FR" sz="5400" b="1" spc="50" dirty="0">
                <a:ln w="0"/>
                <a:solidFill>
                  <a:schemeClr val="bg2"/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Les 10 concept-cars </a:t>
            </a:r>
            <a:endParaRPr lang="fr-FR" sz="5400" b="1" spc="50" dirty="0" smtClean="0">
              <a:ln w="0"/>
              <a:solidFill>
                <a:schemeClr val="bg2"/>
              </a:solidFill>
              <a:effectLst>
                <a:glow rad="101600">
                  <a:schemeClr val="bg2">
                    <a:lumMod val="50000"/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  <a:reflection blurRad="6350" stA="55000" endA="50" endPos="85000" dist="60007" dir="5400000" sy="-100000" algn="bl" rotWithShape="0"/>
              </a:effectLst>
              <a:latin typeface="Wide Latin" panose="020A0A07050505020404" pitchFamily="18" charset="0"/>
            </a:endParaRPr>
          </a:p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Citroën exposés</a:t>
            </a:r>
          </a:p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 </a:t>
            </a:r>
            <a:r>
              <a:rPr lang="fr-FR" sz="5400" b="1" spc="50" dirty="0">
                <a:ln w="0"/>
                <a:solidFill>
                  <a:schemeClr val="bg2"/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à </a:t>
            </a:r>
            <a:r>
              <a:rPr lang="fr-FR" sz="5400" b="1" spc="50" dirty="0" err="1">
                <a:ln w="0"/>
                <a:solidFill>
                  <a:schemeClr val="bg2"/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Rétromobile</a:t>
            </a:r>
            <a:r>
              <a:rPr lang="fr-FR" sz="5400" b="1" spc="50" dirty="0">
                <a:ln w="0"/>
                <a:solidFill>
                  <a:schemeClr val="bg2"/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 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chemeClr val="bg2">
                    <a:lumMod val="50000"/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  <a:reflection blurRad="6350" stA="55000" endA="50" endPos="85000" dist="60007" dir="5400000" sy="-100000" algn="bl" rotWithShape="0"/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0296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25/08/2020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3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33046" y="231596"/>
            <a:ext cx="10925908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101600">
                    <a:schemeClr val="bg2">
                      <a:lumMod val="75000"/>
                      <a:alpha val="60000"/>
                    </a:schemeClr>
                  </a:glow>
                </a:effectLst>
                <a:latin typeface="Wide Latin" panose="020A0A07050505020404" pitchFamily="18" charset="0"/>
              </a:rPr>
              <a:t>A l’occasion de l’année de son centenaire, Citroën met les petits plats dans les grands à l’occasion du salon </a:t>
            </a:r>
            <a:r>
              <a:rPr lang="fr-FR" sz="2800" b="1" dirty="0" err="1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101600">
                    <a:schemeClr val="bg2">
                      <a:lumMod val="75000"/>
                      <a:alpha val="60000"/>
                    </a:schemeClr>
                  </a:glow>
                </a:effectLst>
                <a:latin typeface="Wide Latin" panose="020A0A07050505020404" pitchFamily="18" charset="0"/>
              </a:rPr>
              <a:t>Rétromobile</a:t>
            </a:r>
            <a:r>
              <a:rPr lang="fr-FR" sz="2800" b="1" dirty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101600">
                    <a:schemeClr val="bg2">
                      <a:lumMod val="75000"/>
                      <a:alpha val="60000"/>
                    </a:schemeClr>
                  </a:glow>
                </a:effectLst>
                <a:latin typeface="Wide Latin" panose="020A0A07050505020404" pitchFamily="18" charset="0"/>
              </a:rPr>
              <a:t> ( https://www.retromobile.fr ) du 6 au 10 février prochain.</a:t>
            </a:r>
          </a:p>
          <a:p>
            <a:r>
              <a:rPr lang="fr-FR" sz="2800" b="1" dirty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101600">
                    <a:schemeClr val="bg2">
                      <a:lumMod val="75000"/>
                      <a:alpha val="60000"/>
                    </a:schemeClr>
                  </a:glow>
                </a:effectLst>
                <a:latin typeface="Wide Latin" panose="020A0A07050505020404" pitchFamily="18" charset="0"/>
              </a:rPr>
              <a:t>Parmi les nombreuses manifestations qui auront lieu lors de cet événement, LIGNES/auto braque les projecteurs sur l’exposition de dix concept-cars de 1956 à 2016.</a:t>
            </a:r>
          </a:p>
          <a:p>
            <a:r>
              <a:rPr lang="fr-FR" sz="2800" b="1" dirty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101600">
                    <a:schemeClr val="bg2">
                      <a:lumMod val="75000"/>
                      <a:alpha val="60000"/>
                    </a:schemeClr>
                  </a:glow>
                </a:effectLst>
                <a:latin typeface="Wide Latin" panose="020A0A07050505020404" pitchFamily="18" charset="0"/>
              </a:rPr>
              <a:t>Les voici présentés par le constructeur lui-même</a:t>
            </a:r>
          </a:p>
        </p:txBody>
      </p:sp>
    </p:spTree>
    <p:extLst>
      <p:ext uri="{BB962C8B-B14F-4D97-AF65-F5344CB8AC3E}">
        <p14:creationId xmlns:p14="http://schemas.microsoft.com/office/powerpoint/2010/main" val="1692279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25/08/2020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4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27892" y="262422"/>
            <a:ext cx="11336215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101600">
                    <a:schemeClr val="bg2">
                      <a:lumMod val="75000"/>
                      <a:alpha val="60000"/>
                    </a:schemeClr>
                  </a:glow>
                </a:effectLst>
                <a:latin typeface="Wide Latin" panose="020A0A07050505020404" pitchFamily="18" charset="0"/>
              </a:rPr>
              <a:t>En 1953, deux ans avant le lancement officiel de la DS, le bureau d’études de Citroën dirigé par l’ingénieur André Lefebvre se lance dans un programme ambitieux autour des prototypes C. Objectif : s’inspirer de l’aéronautique pour proposer une voiture aux qualités aérodynamiques inégalées, aussi légère que compacte, assise sur la mécanique de la 2 CV. Dernier projet élaboré dans le cadre de ce programme, la C10 verra le jour en 1956 </a:t>
            </a:r>
          </a:p>
        </p:txBody>
      </p:sp>
    </p:spTree>
    <p:extLst>
      <p:ext uri="{BB962C8B-B14F-4D97-AF65-F5344CB8AC3E}">
        <p14:creationId xmlns:p14="http://schemas.microsoft.com/office/powerpoint/2010/main" val="3159393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25/08/2020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5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2100" y="871537"/>
            <a:ext cx="9067800" cy="511492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Rectangle 3"/>
          <p:cNvSpPr/>
          <p:nvPr/>
        </p:nvSpPr>
        <p:spPr>
          <a:xfrm>
            <a:off x="4980149" y="410193"/>
            <a:ext cx="22317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101600">
                    <a:schemeClr val="bg2">
                      <a:lumMod val="75000"/>
                      <a:alpha val="60000"/>
                    </a:schemeClr>
                  </a:glow>
                </a:effectLst>
                <a:latin typeface="Wide Latin" panose="020A0A07050505020404" pitchFamily="18" charset="0"/>
              </a:rPr>
              <a:t>1956 : C10</a:t>
            </a:r>
          </a:p>
        </p:txBody>
      </p:sp>
    </p:spTree>
    <p:extLst>
      <p:ext uri="{BB962C8B-B14F-4D97-AF65-F5344CB8AC3E}">
        <p14:creationId xmlns:p14="http://schemas.microsoft.com/office/powerpoint/2010/main" val="1066804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25/08/2020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6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464" y="1281680"/>
            <a:ext cx="11007424" cy="445476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4588024" y="383903"/>
            <a:ext cx="34131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101600">
                    <a:schemeClr val="bg2">
                      <a:lumMod val="75000"/>
                      <a:alpha val="60000"/>
                    </a:schemeClr>
                  </a:glow>
                </a:effectLst>
                <a:latin typeface="Wide Latin" panose="020A0A07050505020404" pitchFamily="18" charset="0"/>
              </a:rPr>
              <a:t>1972 : Camargue</a:t>
            </a:r>
          </a:p>
        </p:txBody>
      </p:sp>
    </p:spTree>
    <p:extLst>
      <p:ext uri="{BB962C8B-B14F-4D97-AF65-F5344CB8AC3E}">
        <p14:creationId xmlns:p14="http://schemas.microsoft.com/office/powerpoint/2010/main" val="1821659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25/08/2020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7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1662" y="882954"/>
            <a:ext cx="10855569" cy="507018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4762141" y="388291"/>
            <a:ext cx="26677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101600">
                    <a:schemeClr val="bg2">
                      <a:lumMod val="75000"/>
                      <a:alpha val="60000"/>
                    </a:schemeClr>
                  </a:glow>
                </a:effectLst>
                <a:latin typeface="Wide Latin" panose="020A0A07050505020404" pitchFamily="18" charset="0"/>
              </a:rPr>
              <a:t>1980 : Karin</a:t>
            </a:r>
          </a:p>
        </p:txBody>
      </p:sp>
    </p:spTree>
    <p:extLst>
      <p:ext uri="{BB962C8B-B14F-4D97-AF65-F5344CB8AC3E}">
        <p14:creationId xmlns:p14="http://schemas.microsoft.com/office/powerpoint/2010/main" val="2498412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25/08/2020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8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9325" y="523875"/>
            <a:ext cx="7753350" cy="581025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4611582" y="225528"/>
            <a:ext cx="30251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101600">
                    <a:schemeClr val="bg2">
                      <a:lumMod val="75000"/>
                      <a:alpha val="60000"/>
                    </a:schemeClr>
                  </a:glow>
                </a:effectLst>
                <a:latin typeface="Wide Latin" panose="020A0A07050505020404" pitchFamily="18" charset="0"/>
              </a:rPr>
              <a:t>1988 : Activa 1</a:t>
            </a:r>
          </a:p>
        </p:txBody>
      </p:sp>
    </p:spTree>
    <p:extLst>
      <p:ext uri="{BB962C8B-B14F-4D97-AF65-F5344CB8AC3E}">
        <p14:creationId xmlns:p14="http://schemas.microsoft.com/office/powerpoint/2010/main" val="482323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25/08/2020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9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7875" y="623887"/>
            <a:ext cx="8096250" cy="561022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4762264" y="225527"/>
            <a:ext cx="27238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101600">
                    <a:schemeClr val="bg2">
                      <a:lumMod val="75000"/>
                      <a:alpha val="60000"/>
                    </a:schemeClr>
                  </a:glow>
                </a:effectLst>
                <a:latin typeface="Wide Latin" panose="020A0A07050505020404" pitchFamily="18" charset="0"/>
              </a:rPr>
              <a:t>1994 : </a:t>
            </a:r>
            <a:r>
              <a:rPr lang="fr-FR" b="1" dirty="0" err="1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101600">
                    <a:schemeClr val="bg2">
                      <a:lumMod val="75000"/>
                      <a:alpha val="60000"/>
                    </a:schemeClr>
                  </a:glow>
                </a:effectLst>
                <a:latin typeface="Wide Latin" panose="020A0A07050505020404" pitchFamily="18" charset="0"/>
              </a:rPr>
              <a:t>Xanae</a:t>
            </a:r>
            <a:endParaRPr lang="fr-FR" b="1" dirty="0">
              <a:ln>
                <a:solidFill>
                  <a:schemeClr val="bg2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101600">
                  <a:schemeClr val="bg2">
                    <a:lumMod val="75000"/>
                    <a:alpha val="6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4437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25/08/2020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10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7875" y="511794"/>
            <a:ext cx="8096250" cy="57531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4581125" y="142462"/>
            <a:ext cx="30861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101600">
                    <a:schemeClr val="bg2">
                      <a:lumMod val="75000"/>
                      <a:alpha val="60000"/>
                    </a:schemeClr>
                  </a:glow>
                </a:effectLst>
                <a:latin typeface="Wide Latin" panose="020A0A07050505020404" pitchFamily="18" charset="0"/>
              </a:rPr>
              <a:t>2000 : Osmose</a:t>
            </a:r>
          </a:p>
        </p:txBody>
      </p:sp>
    </p:spTree>
    <p:extLst>
      <p:ext uri="{BB962C8B-B14F-4D97-AF65-F5344CB8AC3E}">
        <p14:creationId xmlns:p14="http://schemas.microsoft.com/office/powerpoint/2010/main" val="1471932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25/08/2020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11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569" y="839544"/>
            <a:ext cx="10930862" cy="525193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4409604" y="390010"/>
            <a:ext cx="34291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101600">
                    <a:schemeClr val="bg2">
                      <a:lumMod val="75000"/>
                      <a:alpha val="60000"/>
                    </a:schemeClr>
                  </a:glow>
                </a:effectLst>
                <a:latin typeface="Wide Latin" panose="020A0A07050505020404" pitchFamily="18" charset="0"/>
              </a:rPr>
              <a:t>2006 : C-Métisse</a:t>
            </a:r>
          </a:p>
        </p:txBody>
      </p:sp>
    </p:spTree>
    <p:extLst>
      <p:ext uri="{BB962C8B-B14F-4D97-AF65-F5344CB8AC3E}">
        <p14:creationId xmlns:p14="http://schemas.microsoft.com/office/powerpoint/2010/main" val="1293258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25/08/2020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12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0978" y="1032974"/>
            <a:ext cx="11170043" cy="486507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069767" y="388765"/>
            <a:ext cx="41088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101600">
                    <a:schemeClr val="bg2">
                      <a:lumMod val="75000"/>
                      <a:alpha val="60000"/>
                    </a:schemeClr>
                  </a:glow>
                </a:effectLst>
                <a:latin typeface="Wide Latin" panose="020A0A07050505020404" pitchFamily="18" charset="0"/>
              </a:rPr>
              <a:t>2008 : </a:t>
            </a:r>
            <a:r>
              <a:rPr lang="fr-FR" b="1" dirty="0" err="1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101600">
                    <a:schemeClr val="bg2">
                      <a:lumMod val="75000"/>
                      <a:alpha val="60000"/>
                    </a:schemeClr>
                  </a:glow>
                </a:effectLst>
                <a:latin typeface="Wide Latin" panose="020A0A07050505020404" pitchFamily="18" charset="0"/>
              </a:rPr>
              <a:t>GTbyCitroën</a:t>
            </a:r>
            <a:endParaRPr lang="fr-FR" b="1" dirty="0">
              <a:ln>
                <a:solidFill>
                  <a:schemeClr val="bg2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101600">
                  <a:schemeClr val="bg2">
                    <a:lumMod val="75000"/>
                    <a:alpha val="6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6048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25/08/2020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13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7875" y="733425"/>
            <a:ext cx="8096250" cy="53911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848703" y="202478"/>
            <a:ext cx="24945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101600">
                    <a:schemeClr val="bg2">
                      <a:lumMod val="75000"/>
                      <a:alpha val="60000"/>
                    </a:schemeClr>
                  </a:glow>
                </a:effectLst>
                <a:latin typeface="Wide Latin" panose="020A0A07050505020404" pitchFamily="18" charset="0"/>
              </a:rPr>
              <a:t>2011: </a:t>
            </a:r>
            <a:r>
              <a:rPr lang="fr-FR" b="1" dirty="0" err="1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101600">
                    <a:schemeClr val="bg2">
                      <a:lumMod val="75000"/>
                      <a:alpha val="60000"/>
                    </a:schemeClr>
                  </a:glow>
                </a:effectLst>
                <a:latin typeface="Wide Latin" panose="020A0A07050505020404" pitchFamily="18" charset="0"/>
              </a:rPr>
              <a:t>Tubik</a:t>
            </a:r>
            <a:endParaRPr lang="fr-FR" b="1" dirty="0">
              <a:ln>
                <a:solidFill>
                  <a:schemeClr val="bg2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101600">
                  <a:schemeClr val="bg2">
                    <a:lumMod val="75000"/>
                    <a:alpha val="6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8430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25/08/2020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14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137" y="714980"/>
            <a:ext cx="10895726" cy="550106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3850957" y="345648"/>
            <a:ext cx="45464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101600">
                    <a:schemeClr val="bg2">
                      <a:lumMod val="75000"/>
                      <a:alpha val="60000"/>
                    </a:schemeClr>
                  </a:glow>
                </a:effectLst>
                <a:latin typeface="Wide Latin" panose="020A0A07050505020404" pitchFamily="18" charset="0"/>
              </a:rPr>
              <a:t>2016 : CXPERIENCE</a:t>
            </a:r>
          </a:p>
        </p:txBody>
      </p:sp>
    </p:spTree>
    <p:extLst>
      <p:ext uri="{BB962C8B-B14F-4D97-AF65-F5344CB8AC3E}">
        <p14:creationId xmlns:p14="http://schemas.microsoft.com/office/powerpoint/2010/main" val="622676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25/08/2020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15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50277" y="597876"/>
            <a:ext cx="10773508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err="1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101600">
                    <a:schemeClr val="bg2">
                      <a:lumMod val="75000"/>
                      <a:alpha val="60000"/>
                    </a:schemeClr>
                  </a:glow>
                </a:effectLst>
                <a:latin typeface="Wide Latin" panose="020A0A07050505020404" pitchFamily="18" charset="0"/>
              </a:rPr>
              <a:t>CXperience</a:t>
            </a:r>
            <a:r>
              <a:rPr lang="fr-FR" sz="4400" b="1" dirty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101600">
                    <a:schemeClr val="bg2">
                      <a:lumMod val="75000"/>
                      <a:alpha val="60000"/>
                    </a:schemeClr>
                  </a:glow>
                </a:effectLst>
                <a:latin typeface="Wide Latin" panose="020A0A07050505020404" pitchFamily="18" charset="0"/>
              </a:rPr>
              <a:t> porte les gènes de la future grande berline Citroën. Son design a été managé par Alexandre </a:t>
            </a:r>
            <a:r>
              <a:rPr lang="fr-FR" sz="4400" b="1" dirty="0" err="1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101600">
                    <a:schemeClr val="bg2">
                      <a:lumMod val="75000"/>
                      <a:alpha val="60000"/>
                    </a:schemeClr>
                  </a:glow>
                </a:effectLst>
                <a:latin typeface="Wide Latin" panose="020A0A07050505020404" pitchFamily="18" charset="0"/>
              </a:rPr>
              <a:t>Malval</a:t>
            </a:r>
            <a:r>
              <a:rPr lang="fr-FR" sz="4400" b="1" dirty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101600">
                    <a:schemeClr val="bg2">
                      <a:lumMod val="75000"/>
                      <a:alpha val="60000"/>
                    </a:schemeClr>
                  </a:glow>
                </a:effectLst>
                <a:latin typeface="Wide Latin" panose="020A0A07050505020404" pitchFamily="18" charset="0"/>
              </a:rPr>
              <a:t> alors à la tête du design Citroën.</a:t>
            </a:r>
          </a:p>
        </p:txBody>
      </p:sp>
    </p:spTree>
    <p:extLst>
      <p:ext uri="{BB962C8B-B14F-4D97-AF65-F5344CB8AC3E}">
        <p14:creationId xmlns:p14="http://schemas.microsoft.com/office/powerpoint/2010/main" val="2785212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39"/>
          <a:stretch/>
        </p:blipFill>
        <p:spPr>
          <a:xfrm>
            <a:off x="2742845" y="935665"/>
            <a:ext cx="6762662" cy="2509284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5475" y="2173115"/>
            <a:ext cx="6761050" cy="251177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2742845" y="4999005"/>
            <a:ext cx="66880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threePt" dir="t"/>
            </a:scene3d>
            <a:sp3d z="127000"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27000">
                    <a:schemeClr val="bg2">
                      <a:lumMod val="5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CITROËN 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27000">
                  <a:schemeClr val="bg2">
                    <a:lumMod val="5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  <a:reflection blurRad="6350" stA="55000" endA="50" endPos="85000" dist="60007" dir="5400000" sy="-100000" algn="bl" rotWithShape="0"/>
              </a:effectLst>
              <a:latin typeface="Wide Latin" panose="020A0A07050505020404" pitchFamily="18" charset="0"/>
            </a:endParaRPr>
          </a:p>
        </p:txBody>
      </p:sp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25/08/2020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16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53644" y="-100800"/>
            <a:ext cx="1088471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cap="none" spc="50" dirty="0" smtClean="0">
                <a:ln w="0"/>
                <a:solidFill>
                  <a:schemeClr val="bg2"/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Un nouveau concept </a:t>
            </a:r>
            <a:endParaRPr lang="fr-FR" sz="4800" b="1" cap="none" spc="50" dirty="0">
              <a:ln w="0"/>
              <a:solidFill>
                <a:schemeClr val="bg2"/>
              </a:solidFill>
              <a:effectLst>
                <a:glow rad="101600">
                  <a:schemeClr val="bg2">
                    <a:lumMod val="50000"/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  <a:reflection blurRad="6350" stA="55000" endA="50" endPos="85000" dist="60007" dir="5400000" sy="-100000" algn="bl" rotWithShape="0"/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4659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304</TotalTime>
  <Words>316</Words>
  <Application>Microsoft Office PowerPoint</Application>
  <PresentationFormat>Grand écran</PresentationFormat>
  <Paragraphs>86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2020-08-16T09:39:03Z</dcterms:created>
  <dcterms:modified xsi:type="dcterms:W3CDTF">2020-08-25T17:59:06Z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