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86" r:id="rId3"/>
    <p:sldId id="258" r:id="rId4"/>
    <p:sldId id="284" r:id="rId5"/>
    <p:sldId id="278" r:id="rId6"/>
    <p:sldId id="256" r:id="rId7"/>
    <p:sldId id="259" r:id="rId8"/>
    <p:sldId id="272" r:id="rId9"/>
    <p:sldId id="275" r:id="rId10"/>
    <p:sldId id="280" r:id="rId11"/>
    <p:sldId id="273" r:id="rId12"/>
    <p:sldId id="285" r:id="rId13"/>
    <p:sldId id="283" r:id="rId14"/>
    <p:sldId id="261" r:id="rId15"/>
    <p:sldId id="260" r:id="rId16"/>
    <p:sldId id="287" r:id="rId17"/>
    <p:sldId id="288"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7lLzU3FB9oV32lkZ6bmow==" hashData="WylzkENsd9aG9s9AHA8VlCq/dNqG/9Rj6fWjIfTuejr7GxPkM0GyVdtCVz5lemrpG4pHacB23kN/Nmn62Y2XZ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19/02/2019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1847350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074750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859010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343818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24196638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5941202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2505506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19/02/2019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19/02/2019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19/02/2019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19/02/2019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19/02/2019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19/02/2019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19/02/2019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19/02/2019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7.png"/><Relationship Id="rId5" Type="http://schemas.microsoft.com/office/2007/relationships/hdphoto" Target="../media/hdphoto2.wdp"/><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microsoft.com/office/2007/relationships/hdphoto" Target="../media/hdphoto3.wdp"/><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microsoft.com/office/2007/relationships/hdphoto" Target="../media/hdphoto4.wdp"/><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2190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390193" y="1349152"/>
            <a:ext cx="9321221" cy="4154984"/>
          </a:xfrm>
          <a:prstGeom prst="rect">
            <a:avLst/>
          </a:prstGeom>
        </p:spPr>
        <p:txBody>
          <a:bodyPr wrap="square">
            <a:spAutoFit/>
          </a:bodyPr>
          <a:lstStyle/>
          <a:p>
            <a:r>
              <a:rPr lang="fr-FR" sz="8800" b="1" dirty="0" smtClean="0">
                <a:effectLst>
                  <a:glow rad="228600">
                    <a:schemeClr val="accent3">
                      <a:satMod val="175000"/>
                      <a:alpha val="40000"/>
                    </a:schemeClr>
                  </a:glow>
                </a:effectLst>
                <a:latin typeface="Brush Script MT" panose="03060802040406070304" pitchFamily="66" charset="0"/>
              </a:rPr>
              <a:t>   Citroën </a:t>
            </a:r>
            <a:r>
              <a:rPr lang="fr-FR" sz="8800" b="1" dirty="0">
                <a:effectLst>
                  <a:glow rad="228600">
                    <a:schemeClr val="accent3">
                      <a:satMod val="175000"/>
                      <a:alpha val="40000"/>
                    </a:schemeClr>
                  </a:glow>
                </a:effectLst>
                <a:latin typeface="Brush Script MT" panose="03060802040406070304" pitchFamily="66" charset="0"/>
              </a:rPr>
              <a:t>One biplace, électrique et sans permis.</a:t>
            </a:r>
          </a:p>
          <a:p>
            <a:r>
              <a:rPr lang="fr-FR" sz="8800" b="1" dirty="0" smtClean="0">
                <a:effectLst>
                  <a:glow rad="228600">
                    <a:schemeClr val="accent3">
                      <a:satMod val="175000"/>
                      <a:alpha val="40000"/>
                    </a:schemeClr>
                  </a:glow>
                </a:effectLst>
                <a:latin typeface="Brush Script MT" panose="03060802040406070304" pitchFamily="66" charset="0"/>
              </a:rPr>
              <a:t>        par </a:t>
            </a:r>
            <a:r>
              <a:rPr lang="fr-FR" sz="8800" b="1" dirty="0" smtClean="0">
                <a:effectLst>
                  <a:glow rad="228600">
                    <a:schemeClr val="accent3">
                      <a:satMod val="175000"/>
                      <a:alpha val="40000"/>
                    </a:schemeClr>
                  </a:glow>
                </a:effectLst>
                <a:latin typeface="Brush Script MT" panose="03060802040406070304" pitchFamily="66" charset="0"/>
              </a:rPr>
              <a:t>Lande  </a:t>
            </a:r>
            <a:r>
              <a:rPr lang="fr-FR" sz="8800" b="1" dirty="0" smtClean="0">
                <a:effectLst>
                  <a:glow rad="228600">
                    <a:schemeClr val="accent3">
                      <a:satMod val="175000"/>
                      <a:alpha val="40000"/>
                    </a:schemeClr>
                  </a:glow>
                </a:effectLst>
                <a:latin typeface="Brush Script MT" panose="03060802040406070304" pitchFamily="66" charset="0"/>
              </a:rPr>
              <a:t> </a:t>
            </a:r>
            <a:endParaRPr lang="fr-FR" sz="8800" b="1" dirty="0">
              <a:effectLst>
                <a:glow rad="228600">
                  <a:schemeClr val="accent3">
                    <a:satMod val="175000"/>
                    <a:alpha val="40000"/>
                  </a:schemeClr>
                </a:glow>
              </a:effectLst>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8250" advTm="10000">
        <p:circle/>
        <p:sndAc>
          <p:stSnd loop="1">
            <p:snd r:embed="rId3" name="L'ENA_une_secte11_001.wav"/>
          </p:stSnd>
        </p:sndAc>
      </p:transition>
    </mc:Choice>
    <mc:Fallback>
      <p:transition spd="slow" advTm="10000">
        <p:circle/>
        <p:sndAc>
          <p:stSnd loop="1">
            <p:snd r:embed="rId3" name="L'ENA_une_secte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pic>
        <p:nvPicPr>
          <p:cNvPr id="2" name="Image 1"/>
          <p:cNvPicPr>
            <a:picLocks noChangeAspect="1"/>
          </p:cNvPicPr>
          <p:nvPr/>
        </p:nvPicPr>
        <p:blipFill>
          <a:blip r:embed="rId4"/>
          <a:stretch>
            <a:fillRect/>
          </a:stretch>
        </p:blipFill>
        <p:spPr>
          <a:xfrm>
            <a:off x="2133600" y="671059"/>
            <a:ext cx="7858539" cy="5562786"/>
          </a:xfrm>
          <a:prstGeom prst="rect">
            <a:avLst/>
          </a:prstGeom>
        </p:spPr>
      </p:pic>
    </p:spTree>
    <p:extLst>
      <p:ext uri="{BB962C8B-B14F-4D97-AF65-F5344CB8AC3E}">
        <p14:creationId xmlns:p14="http://schemas.microsoft.com/office/powerpoint/2010/main" val="347361333"/>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959124" y="1351507"/>
            <a:ext cx="10273748" cy="4154984"/>
          </a:xfrm>
          <a:prstGeom prst="rect">
            <a:avLst/>
          </a:prstGeom>
        </p:spPr>
        <p:txBody>
          <a:bodyPr wrap="square">
            <a:spAutoFit/>
          </a:bodyPr>
          <a:lstStyle/>
          <a:p>
            <a:r>
              <a:rPr lang="fr-FR" sz="8800" b="1" dirty="0">
                <a:latin typeface="Brush Script MT" panose="03060802040406070304" pitchFamily="66" charset="0"/>
              </a:rPr>
              <a:t>Avec sa voiture électrique et sans permis, Citroën prend la route de l'</a:t>
            </a:r>
            <a:r>
              <a:rPr lang="fr-FR" sz="8800" b="1" dirty="0" err="1">
                <a:latin typeface="Brush Script MT" panose="03060802040406070304" pitchFamily="66" charset="0"/>
              </a:rPr>
              <a:t>autopartage</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sp>
        <p:nvSpPr>
          <p:cNvPr id="2" name="Rectangle 1"/>
          <p:cNvSpPr/>
          <p:nvPr/>
        </p:nvSpPr>
        <p:spPr>
          <a:xfrm>
            <a:off x="1007165" y="741119"/>
            <a:ext cx="10124661" cy="5170646"/>
          </a:xfrm>
          <a:prstGeom prst="rect">
            <a:avLst/>
          </a:prstGeom>
        </p:spPr>
        <p:txBody>
          <a:bodyPr wrap="square">
            <a:spAutoFit/>
          </a:bodyPr>
          <a:lstStyle/>
          <a:p>
            <a:r>
              <a:rPr lang="fr-FR" sz="6600" b="1" dirty="0">
                <a:latin typeface="Brush Script MT" panose="03060802040406070304" pitchFamily="66" charset="0"/>
              </a:rPr>
              <a:t>Genève. Pour son centenaire, Citroën présentera en Suisse sa vision de la mobilité urbaine avec un concept Ami One biplace, électrique et sans permis.</a:t>
            </a:r>
          </a:p>
        </p:txBody>
      </p:sp>
    </p:spTree>
    <p:extLst>
      <p:ext uri="{BB962C8B-B14F-4D97-AF65-F5344CB8AC3E}">
        <p14:creationId xmlns:p14="http://schemas.microsoft.com/office/powerpoint/2010/main" val="3289432188"/>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4" name="Image 3"/>
          <p:cNvPicPr>
            <a:picLocks noChangeAspect="1"/>
          </p:cNvPicPr>
          <p:nvPr/>
        </p:nvPicPr>
        <p:blipFill>
          <a:blip r:embed="rId4"/>
          <a:stretch>
            <a:fillRect/>
          </a:stretch>
        </p:blipFill>
        <p:spPr>
          <a:xfrm>
            <a:off x="617806" y="1588294"/>
            <a:ext cx="10956387" cy="4664765"/>
          </a:xfrm>
          <a:prstGeom prst="rect">
            <a:avLst/>
          </a:prstGeom>
        </p:spPr>
      </p:pic>
      <p:sp>
        <p:nvSpPr>
          <p:cNvPr id="9" name="Rectangle 8"/>
          <p:cNvSpPr/>
          <p:nvPr/>
        </p:nvSpPr>
        <p:spPr>
          <a:xfrm>
            <a:off x="3707974" y="664964"/>
            <a:ext cx="4776051" cy="923330"/>
          </a:xfrm>
          <a:prstGeom prst="rect">
            <a:avLst/>
          </a:prstGeom>
        </p:spPr>
        <p:txBody>
          <a:bodyPr wrap="none">
            <a:spAutoFit/>
          </a:bodyPr>
          <a:lstStyle/>
          <a:p>
            <a:r>
              <a:rPr lang="fr-FR" sz="5400" b="1" dirty="0">
                <a:latin typeface="Brush Script MT" panose="03060802040406070304" pitchFamily="66" charset="0"/>
              </a:rPr>
              <a:t>One </a:t>
            </a:r>
            <a:r>
              <a:rPr lang="fr-FR" sz="5400" b="1" dirty="0" err="1" smtClean="0">
                <a:latin typeface="Brush Script MT" panose="03060802040406070304" pitchFamily="66" charset="0"/>
              </a:rPr>
              <a:t>biplace,Citroën</a:t>
            </a:r>
            <a:r>
              <a:rPr lang="fr-FR" sz="5400" b="1" dirty="0" smtClean="0">
                <a:latin typeface="Brush Script MT" panose="03060802040406070304" pitchFamily="66" charset="0"/>
              </a:rPr>
              <a:t> </a:t>
            </a:r>
            <a:endParaRPr lang="fr-FR" sz="5400" b="1" dirty="0">
              <a:latin typeface="Brush Script MT" panose="03060802040406070304" pitchFamily="66" charset="0"/>
            </a:endParaRPr>
          </a:p>
        </p:txBody>
      </p:sp>
    </p:spTree>
    <p:extLst>
      <p:ext uri="{BB962C8B-B14F-4D97-AF65-F5344CB8AC3E}">
        <p14:creationId xmlns:p14="http://schemas.microsoft.com/office/powerpoint/2010/main" val="1995198374"/>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sp>
        <p:nvSpPr>
          <p:cNvPr id="9" name="Rectangle 8"/>
          <p:cNvSpPr/>
          <p:nvPr/>
        </p:nvSpPr>
        <p:spPr>
          <a:xfrm>
            <a:off x="1086678" y="464665"/>
            <a:ext cx="10018644" cy="5509200"/>
          </a:xfrm>
          <a:prstGeom prst="rect">
            <a:avLst/>
          </a:prstGeom>
        </p:spPr>
        <p:txBody>
          <a:bodyPr wrap="square">
            <a:spAutoFit/>
          </a:bodyPr>
          <a:lstStyle/>
          <a:p>
            <a:endParaRPr lang="fr-FR" sz="3200" b="1" dirty="0">
              <a:latin typeface="Brush Script MT" panose="03060802040406070304" pitchFamily="66" charset="0"/>
            </a:endParaRPr>
          </a:p>
          <a:p>
            <a:r>
              <a:rPr lang="fr-FR" sz="3200" b="1" dirty="0">
                <a:latin typeface="Brush Script MT" panose="03060802040406070304" pitchFamily="66" charset="0"/>
              </a:rPr>
              <a:t>C'est une réalité à laquelle tous les constructeurs automobiles vont devoir faire face : la raréfaction progressive, mais inéluctable de la voiture particulière dans les grands centres urbains en raison de conditions toujours plus contraignantes de circulation et de stationnement. Toutefois, afin de ne pas renoncer complètement à la clientèle citadine incitée de plus en plus à abandonner voiture individuelle, Citroën va – comme la plupart de ses concurrents : Peugeot, Renault, Smart/Daimler, BMW, etc. – mettre à sa disposition, selon des formules « à la carte » allant de l'</a:t>
            </a:r>
            <a:r>
              <a:rPr lang="fr-FR" sz="3200" b="1" dirty="0" err="1">
                <a:latin typeface="Brush Script MT" panose="03060802040406070304" pitchFamily="66" charset="0"/>
              </a:rPr>
              <a:t>autopartage</a:t>
            </a:r>
            <a:r>
              <a:rPr lang="fr-FR" sz="3200" b="1" dirty="0">
                <a:latin typeface="Brush Script MT" panose="03060802040406070304" pitchFamily="66" charset="0"/>
              </a:rPr>
              <a:t> à la location – de 5 minutes à 5 ans –, une mini-citadine que préfigure le concept Ami One.</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1" end="1"/>
                                            </p:txEl>
                                          </p:spTgt>
                                        </p:tgtEl>
                                        <p:attrNameLst>
                                          <p:attrName>ppt_w</p:attrName>
                                        </p:attrNameLst>
                                      </p:cBhvr>
                                    </p:anim>
                                    <p:anim by="(#ppt_w*0.50)" calcmode="lin" valueType="num">
                                      <p:cBhvr>
                                        <p:cTn id="16" dur="500" decel="50000" autoRev="1" fill="hold">
                                          <p:stCondLst>
                                            <p:cond delay="0"/>
                                          </p:stCondLst>
                                        </p:cTn>
                                        <p:tgtEl>
                                          <p:spTgt spid="9">
                                            <p:txEl>
                                              <p:pRg st="1" end="1"/>
                                            </p:txEl>
                                          </p:spTgt>
                                        </p:tgtEl>
                                        <p:attrNameLst>
                                          <p:attrName>ppt_x</p:attrName>
                                        </p:attrNameLst>
                                      </p:cBhvr>
                                    </p:anim>
                                    <p:anim from="(-#ppt_h/2)" to="(#ppt_y)" calcmode="lin" valueType="num">
                                      <p:cBhvr>
                                        <p:cTn id="17" dur="1000" fill="hold">
                                          <p:stCondLst>
                                            <p:cond delay="0"/>
                                          </p:stCondLst>
                                        </p:cTn>
                                        <p:tgtEl>
                                          <p:spTgt spid="9">
                                            <p:txEl>
                                              <p:pRg st="1" end="1"/>
                                            </p:txEl>
                                          </p:spTgt>
                                        </p:tgtEl>
                                        <p:attrNameLst>
                                          <p:attrName>ppt_y</p:attrName>
                                        </p:attrNameLst>
                                      </p:cBhvr>
                                    </p:anim>
                                    <p:animRot by="21600000">
                                      <p:cBhvr>
                                        <p:cTn id="18"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3" y="66467"/>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sp>
        <p:nvSpPr>
          <p:cNvPr id="4" name="Rectangle 3"/>
          <p:cNvSpPr/>
          <p:nvPr/>
        </p:nvSpPr>
        <p:spPr>
          <a:xfrm>
            <a:off x="2404473" y="2767280"/>
            <a:ext cx="7383047" cy="1323439"/>
          </a:xfrm>
          <a:prstGeom prst="rect">
            <a:avLst/>
          </a:prstGeom>
        </p:spPr>
        <p:txBody>
          <a:bodyPr wrap="none">
            <a:spAutoFit/>
          </a:bodyPr>
          <a:lstStyle/>
          <a:p>
            <a:r>
              <a:rPr lang="fr-FR" sz="8000" b="1" dirty="0">
                <a:latin typeface="Brush Script MT" panose="03060802040406070304" pitchFamily="66" charset="0"/>
              </a:rPr>
              <a:t>Dès 14 ans en France</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9" name="Image 8"/>
          <p:cNvPicPr>
            <a:picLocks noChangeAspect="1"/>
          </p:cNvPicPr>
          <p:nvPr/>
        </p:nvPicPr>
        <p:blipFill>
          <a:blip r:embed="rId4" cstate="email">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1888638" y="0"/>
            <a:ext cx="8414724" cy="6858000"/>
          </a:xfrm>
          <a:prstGeom prst="rect">
            <a:avLst/>
          </a:prstGeom>
        </p:spPr>
      </p:pic>
    </p:spTree>
    <p:extLst>
      <p:ext uri="{BB962C8B-B14F-4D97-AF65-F5344CB8AC3E}">
        <p14:creationId xmlns:p14="http://schemas.microsoft.com/office/powerpoint/2010/main" val="1249989613"/>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a:blip r:embed="rId4" cstate="email">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a:ext>
            </a:extLst>
          </a:blip>
          <a:stretch>
            <a:fillRect/>
          </a:stretch>
        </p:blipFill>
        <p:spPr>
          <a:xfrm>
            <a:off x="1392296" y="0"/>
            <a:ext cx="9407407" cy="6858000"/>
          </a:xfrm>
          <a:prstGeom prst="rect">
            <a:avLst/>
          </a:prstGeom>
        </p:spPr>
      </p:pic>
      <p:pic>
        <p:nvPicPr>
          <p:cNvPr id="4" name="Image 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383714" y="97447"/>
            <a:ext cx="9407407" cy="6858000"/>
          </a:xfrm>
          <a:prstGeom prst="rect">
            <a:avLst/>
          </a:prstGeom>
        </p:spPr>
      </p:pic>
      <p:cxnSp>
        <p:nvCxnSpPr>
          <p:cNvPr id="10" name="Connecteur en angle 9"/>
          <p:cNvCxnSpPr/>
          <p:nvPr/>
        </p:nvCxnSpPr>
        <p:spPr>
          <a:xfrm flipV="1">
            <a:off x="8610600" y="2543017"/>
            <a:ext cx="1547191" cy="683881"/>
          </a:xfrm>
          <a:prstGeom prst="bentConnector3">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2118680"/>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sp>
        <p:nvSpPr>
          <p:cNvPr id="2" name="Rectangle 1"/>
          <p:cNvSpPr/>
          <p:nvPr/>
        </p:nvSpPr>
        <p:spPr>
          <a:xfrm>
            <a:off x="1139685" y="1221237"/>
            <a:ext cx="9912626" cy="4524315"/>
          </a:xfrm>
          <a:prstGeom prst="rect">
            <a:avLst/>
          </a:prstGeom>
        </p:spPr>
        <p:txBody>
          <a:bodyPr wrap="square">
            <a:spAutoFit/>
          </a:bodyPr>
          <a:lstStyle/>
          <a:p>
            <a:r>
              <a:rPr lang="fr-FR" sz="3200" b="1" dirty="0">
                <a:latin typeface="Brush Script MT" panose="03060802040406070304" pitchFamily="66" charset="0"/>
              </a:rPr>
              <a:t>Parmi les points forts de ce concept, une chaîne de traction 100 % électrique et donc zéro émission lui garantissant de pouvoir circuler jusque dans les centres urbains les plus exigeants sur le plan environnemental et le fait que l'Ami One élargit sa clientèle potentielle en limitant sa vitesse de pointe à 45 km/h ; ainsi elle pourra être conduite dès 14 ans en France (16 ans sur la plupart des autres marchés), par des adolescents pas encore détenteurs du permis, mais aussi, éventuellement, par des conducteurs plus âgés, qui, de plus en plus nombreux, n'ont même jamais fait la moindre démarche pour l'obtenir.</a:t>
            </a:r>
          </a:p>
        </p:txBody>
      </p:sp>
    </p:spTree>
    <p:extLst>
      <p:ext uri="{BB962C8B-B14F-4D97-AF65-F5344CB8AC3E}">
        <p14:creationId xmlns:p14="http://schemas.microsoft.com/office/powerpoint/2010/main" val="861102050"/>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4" cstate="email">
            <a:extLst>
              <a:ext uri="{BEBA8EAE-BF5A-486C-A8C5-ECC9F3942E4B}">
                <a14:imgProps xmlns:a14="http://schemas.microsoft.com/office/drawing/2010/main">
                  <a14:imgLayer r:embed="rId5">
                    <a14:imgEffect>
                      <a14:backgroundRemoval t="139" b="89751" l="18433" r="100000"/>
                    </a14:imgEffect>
                  </a14:imgLayer>
                </a14:imgProps>
              </a:ext>
              <a:ext uri="{28A0092B-C50C-407E-A947-70E740481C1C}">
                <a14:useLocalDpi xmlns:a14="http://schemas.microsoft.com/office/drawing/2010/main"/>
              </a:ext>
            </a:extLst>
          </a:blip>
          <a:stretch>
            <a:fillRect/>
          </a:stretch>
        </p:blipFill>
        <p:spPr>
          <a:xfrm>
            <a:off x="2824734" y="0"/>
            <a:ext cx="6542532" cy="6858000"/>
          </a:xfrm>
          <a:prstGeom prst="rect">
            <a:avLst/>
          </a:prstGeom>
        </p:spPr>
      </p:pic>
      <p:sp>
        <p:nvSpPr>
          <p:cNvPr id="4" name="Rectangle 3"/>
          <p:cNvSpPr/>
          <p:nvPr/>
        </p:nvSpPr>
        <p:spPr>
          <a:xfrm>
            <a:off x="952888" y="2921167"/>
            <a:ext cx="2892287" cy="1015663"/>
          </a:xfrm>
          <a:prstGeom prst="rect">
            <a:avLst/>
          </a:prstGeom>
        </p:spPr>
        <p:txBody>
          <a:bodyPr wrap="square">
            <a:spAutoFit/>
          </a:bodyPr>
          <a:lstStyle/>
          <a:p>
            <a:r>
              <a:rPr lang="fr-FR" sz="6000" b="1" dirty="0" smtClean="0">
                <a:latin typeface="Brush Script MT" panose="03060802040406070304" pitchFamily="66" charset="0"/>
              </a:rPr>
              <a:t>Astucieuse</a:t>
            </a:r>
            <a:endParaRPr lang="fr-FR" sz="6000" b="1" dirty="0">
              <a:latin typeface="Brush Script MT" panose="03060802040406070304" pitchFamily="66" charset="0"/>
            </a:endParaRPr>
          </a:p>
        </p:txBody>
      </p:sp>
    </p:spTree>
    <p:extLst>
      <p:ext uri="{BB962C8B-B14F-4D97-AF65-F5344CB8AC3E}">
        <p14:creationId xmlns:p14="http://schemas.microsoft.com/office/powerpoint/2010/main" val="1485676320"/>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sp>
        <p:nvSpPr>
          <p:cNvPr id="2" name="Rectangle 1"/>
          <p:cNvSpPr/>
          <p:nvPr/>
        </p:nvSpPr>
        <p:spPr>
          <a:xfrm>
            <a:off x="1205947" y="971444"/>
            <a:ext cx="9833113" cy="5016758"/>
          </a:xfrm>
          <a:prstGeom prst="rect">
            <a:avLst/>
          </a:prstGeom>
        </p:spPr>
        <p:txBody>
          <a:bodyPr wrap="square">
            <a:spAutoFit/>
          </a:bodyPr>
          <a:lstStyle/>
          <a:p>
            <a:r>
              <a:rPr lang="fr-FR" sz="3200" b="1" dirty="0">
                <a:latin typeface="Brush Script MT" panose="03060802040406070304" pitchFamily="66" charset="0"/>
              </a:rPr>
              <a:t>En outre, en limitant la vitesse de pointe à 45 km/h, Citroën peut réduire la puissance et la taille de sa batterie (elle est rechargeable en seulement 2 heures, ce qui laisse supposer une capacité d'environ 14 kWh sur une prise de 7 kW) au profit de la réduction des coûts. Dans le même but, la conception astucieuse de l'Ami One utilise la même portière à droite (ouverture classique) et à gauche (sens dit « suicide » à charnière arrière), et des ailes identiques en diagonale, etc. Enfin, qui dit vitesse réduite dit zones de déformation courtes qui permettent à l'Ami One de se distinguer par sa compacité record (L x l x h : 2,5 x 1,5 x 1,5 m).</a:t>
            </a:r>
          </a:p>
        </p:txBody>
      </p:sp>
    </p:spTree>
    <p:extLst>
      <p:ext uri="{BB962C8B-B14F-4D97-AF65-F5344CB8AC3E}">
        <p14:creationId xmlns:p14="http://schemas.microsoft.com/office/powerpoint/2010/main" val="3039899491"/>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207" y="24977"/>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14538" y="600124"/>
            <a:ext cx="7558332" cy="5661191"/>
          </a:xfrm>
          <a:prstGeom prst="rect">
            <a:avLst/>
          </a:prstGeom>
          <a:effectLst>
            <a:softEdge rad="127000"/>
          </a:effectLst>
        </p:spPr>
      </p:pic>
    </p:spTree>
    <p:extLst>
      <p:ext uri="{BB962C8B-B14F-4D97-AF65-F5344CB8AC3E}">
        <p14:creationId xmlns:p14="http://schemas.microsoft.com/office/powerpoint/2010/main" val="3339602982"/>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a:effectLst>
            <a:softEdge rad="63500"/>
          </a:effectLst>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sp>
        <p:nvSpPr>
          <p:cNvPr id="2" name="Rectangle 1"/>
          <p:cNvSpPr/>
          <p:nvPr/>
        </p:nvSpPr>
        <p:spPr>
          <a:xfrm>
            <a:off x="1325217" y="1713679"/>
            <a:ext cx="9189041" cy="3539430"/>
          </a:xfrm>
          <a:prstGeom prst="rect">
            <a:avLst/>
          </a:prstGeom>
        </p:spPr>
        <p:txBody>
          <a:bodyPr wrap="square">
            <a:spAutoFit/>
          </a:bodyPr>
          <a:lstStyle/>
          <a:p>
            <a:r>
              <a:rPr lang="fr-FR" sz="3200" b="1" dirty="0">
                <a:latin typeface="Brush Script MT" panose="03060802040406070304" pitchFamily="66" charset="0"/>
              </a:rPr>
              <a:t>Toutefois, afin de garantir une habitabilité suffisante aux deux occupants, ceux-ci sont installés de manière légèrement décalée pour ne pas être épaule contre épaule comme dans les voitures de course étroites d'avant-guerre. Si la date de lancement de la citadine que préfigure l'Ami One n'a pas encore été annoncée, Citroën semble déjà bien avancé dans sa réflexion et prévoit déjà de l'intégrer dans l'offre d'</a:t>
            </a:r>
            <a:r>
              <a:rPr lang="fr-FR" sz="3200" b="1" dirty="0" err="1">
                <a:latin typeface="Brush Script MT" panose="03060802040406070304" pitchFamily="66" charset="0"/>
              </a:rPr>
              <a:t>autopartage</a:t>
            </a:r>
            <a:r>
              <a:rPr lang="fr-FR" sz="3200" b="1" dirty="0">
                <a:latin typeface="Brush Script MT" panose="03060802040406070304" pitchFamily="66" charset="0"/>
              </a:rPr>
              <a:t> Free2Move de PSA dans les années à venir.</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2" name="Image 1"/>
          <p:cNvPicPr>
            <a:picLocks noChangeAspect="1"/>
          </p:cNvPicPr>
          <p:nvPr/>
        </p:nvPicPr>
        <p:blipFill>
          <a:blip r:embed="rId4" cstate="email">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a:ext>
            </a:extLst>
          </a:blip>
          <a:stretch>
            <a:fillRect/>
          </a:stretch>
        </p:blipFill>
        <p:spPr>
          <a:xfrm>
            <a:off x="1843442" y="256496"/>
            <a:ext cx="8414724" cy="6858000"/>
          </a:xfrm>
          <a:prstGeom prst="rect">
            <a:avLst/>
          </a:prstGeom>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4" name="Image 3"/>
          <p:cNvPicPr>
            <a:picLocks noChangeAspect="1"/>
          </p:cNvPicPr>
          <p:nvPr/>
        </p:nvPicPr>
        <p:blipFill>
          <a:blip r:embed="rId4"/>
          <a:stretch>
            <a:fillRect/>
          </a:stretch>
        </p:blipFill>
        <p:spPr>
          <a:xfrm>
            <a:off x="1502200" y="599151"/>
            <a:ext cx="9187600" cy="5653908"/>
          </a:xfrm>
          <a:prstGeom prst="rect">
            <a:avLst/>
          </a:prstGeom>
          <a:effectLst>
            <a:softEdge rad="317500"/>
          </a:effectLst>
        </p:spPr>
      </p:pic>
      <p:sp>
        <p:nvSpPr>
          <p:cNvPr id="9" name="Rectangle 8"/>
          <p:cNvSpPr/>
          <p:nvPr/>
        </p:nvSpPr>
        <p:spPr>
          <a:xfrm>
            <a:off x="3177508" y="610439"/>
            <a:ext cx="5836984" cy="1862048"/>
          </a:xfrm>
          <a:prstGeom prst="rect">
            <a:avLst/>
          </a:prstGeom>
          <a:noFill/>
        </p:spPr>
        <p:txBody>
          <a:bodyPr wrap="none" lIns="91440" tIns="45720" rIns="91440" bIns="45720">
            <a:spAutoFit/>
          </a:bodyPr>
          <a:lstStyle/>
          <a:p>
            <a:pPr algn="ctr"/>
            <a:r>
              <a:rPr lang="fr-FR" sz="11500" b="1" dirty="0" smtClean="0">
                <a:ln w="0"/>
                <a:effectLst>
                  <a:outerShdw blurRad="38100" dist="19050" dir="2700000" algn="tl" rotWithShape="0">
                    <a:schemeClr val="dk1">
                      <a:alpha val="40000"/>
                    </a:schemeClr>
                  </a:outerShdw>
                </a:effectLst>
                <a:latin typeface="Brush Script MT" panose="03060802040406070304" pitchFamily="66" charset="0"/>
              </a:rPr>
              <a:t>L’Ami One</a:t>
            </a:r>
            <a:endParaRPr lang="fr-FR" sz="115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126016529"/>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19/02/2019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2190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sp>
        <p:nvSpPr>
          <p:cNvPr id="9" name="Rectangle 8"/>
          <p:cNvSpPr/>
          <p:nvPr/>
        </p:nvSpPr>
        <p:spPr>
          <a:xfrm>
            <a:off x="1435389" y="674400"/>
            <a:ext cx="9321221" cy="5509200"/>
          </a:xfrm>
          <a:prstGeom prst="rect">
            <a:avLst/>
          </a:prstGeom>
        </p:spPr>
        <p:txBody>
          <a:bodyPr wrap="square">
            <a:spAutoFit/>
          </a:bodyPr>
          <a:lstStyle/>
          <a:p>
            <a:r>
              <a:rPr lang="fr-FR" sz="8800" b="1" dirty="0" smtClean="0">
                <a:effectLst>
                  <a:glow rad="228600">
                    <a:schemeClr val="accent3">
                      <a:satMod val="175000"/>
                      <a:alpha val="40000"/>
                    </a:schemeClr>
                  </a:glow>
                </a:effectLst>
                <a:latin typeface="Brush Script MT" panose="03060802040406070304" pitchFamily="66" charset="0"/>
              </a:rPr>
              <a:t>         C’était</a:t>
            </a:r>
          </a:p>
          <a:p>
            <a:r>
              <a:rPr lang="fr-FR" sz="8800" b="1" dirty="0" smtClean="0">
                <a:effectLst>
                  <a:glow rad="228600">
                    <a:schemeClr val="accent3">
                      <a:satMod val="175000"/>
                      <a:alpha val="40000"/>
                    </a:schemeClr>
                  </a:glow>
                </a:effectLst>
                <a:latin typeface="Brush Script MT" panose="03060802040406070304" pitchFamily="66" charset="0"/>
              </a:rPr>
              <a:t>  Citroën </a:t>
            </a:r>
            <a:r>
              <a:rPr lang="fr-FR" sz="8800" b="1" dirty="0">
                <a:effectLst>
                  <a:glow rad="228600">
                    <a:schemeClr val="accent3">
                      <a:satMod val="175000"/>
                      <a:alpha val="40000"/>
                    </a:schemeClr>
                  </a:glow>
                </a:effectLst>
                <a:latin typeface="Brush Script MT" panose="03060802040406070304" pitchFamily="66" charset="0"/>
              </a:rPr>
              <a:t>One biplace, électrique et sans permis.</a:t>
            </a:r>
          </a:p>
          <a:p>
            <a:r>
              <a:rPr lang="fr-FR" sz="8800" b="1" dirty="0" smtClean="0">
                <a:effectLst>
                  <a:glow rad="228600">
                    <a:schemeClr val="accent3">
                      <a:satMod val="175000"/>
                      <a:alpha val="40000"/>
                    </a:schemeClr>
                  </a:glow>
                </a:effectLst>
                <a:latin typeface="Brush Script MT" panose="03060802040406070304" pitchFamily="66" charset="0"/>
              </a:rPr>
              <a:t>        par </a:t>
            </a:r>
            <a:r>
              <a:rPr lang="fr-FR" sz="8800" b="1" dirty="0" smtClean="0">
                <a:effectLst>
                  <a:glow rad="228600">
                    <a:schemeClr val="accent3">
                      <a:satMod val="175000"/>
                      <a:alpha val="40000"/>
                    </a:schemeClr>
                  </a:glow>
                </a:effectLst>
                <a:latin typeface="Brush Script MT" panose="03060802040406070304" pitchFamily="66" charset="0"/>
              </a:rPr>
              <a:t>Lande  </a:t>
            </a:r>
            <a:r>
              <a:rPr lang="fr-FR" sz="8800" b="1" dirty="0" smtClean="0">
                <a:effectLst>
                  <a:glow rad="228600">
                    <a:schemeClr val="accent3">
                      <a:satMod val="175000"/>
                      <a:alpha val="40000"/>
                    </a:schemeClr>
                  </a:glow>
                </a:effectLst>
                <a:latin typeface="Brush Script MT" panose="03060802040406070304" pitchFamily="66" charset="0"/>
              </a:rPr>
              <a:t> </a:t>
            </a:r>
            <a:endParaRPr lang="fr-FR" sz="8800" b="1" dirty="0">
              <a:effectLst>
                <a:glow rad="228600">
                  <a:schemeClr val="accent3">
                    <a:satMod val="175000"/>
                    <a:alpha val="40000"/>
                  </a:schemeClr>
                </a:glow>
              </a:effectLst>
              <a:latin typeface="Brush Script MT" panose="03060802040406070304" pitchFamily="66" charset="0"/>
            </a:endParaRPr>
          </a:p>
        </p:txBody>
      </p:sp>
    </p:spTree>
    <p:extLst>
      <p:ext uri="{BB962C8B-B14F-4D97-AF65-F5344CB8AC3E}">
        <p14:creationId xmlns:p14="http://schemas.microsoft.com/office/powerpoint/2010/main" val="2137314769"/>
      </p:ext>
    </p:extLst>
  </p:cSld>
  <p:clrMapOvr>
    <a:masterClrMapping/>
  </p:clrMapOvr>
  <mc:AlternateContent xmlns:mc="http://schemas.openxmlformats.org/markup-compatibility/2006">
    <mc:Choice xmlns:p14="http://schemas.microsoft.com/office/powerpoint/2010/main" Requires="p14">
      <p:transition spd="slow" p14:dur="825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350</TotalTime>
  <Words>743</Words>
  <Application>Microsoft Office PowerPoint</Application>
  <PresentationFormat>Grand écran</PresentationFormat>
  <Paragraphs>101</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49</cp:revision>
  <dcterms:created xsi:type="dcterms:W3CDTF">2019-02-01T14:09:57Z</dcterms:created>
  <dcterms:modified xsi:type="dcterms:W3CDTF">2019-02-19T17:37:50Z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