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U6+5Sjm/+vDXCJNx2Bxpw==" hashData="PhJLfQ6b8DJdodBJ0jChILzuI6K3QG56FGguJlWoI79FaEyU9KSOeW24Nct5+9HHqV4cVL9zUP1jivURPe+Gs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78" d="100"/>
          <a:sy n="78" d="100"/>
        </p:scale>
        <p:origin x="29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89AF-2D51-4B9C-9D68-193951193D39}" type="datetimeFigureOut">
              <a:rPr lang="fr-FR" smtClean="0"/>
              <a:t>20/08/2020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B2AAD-169C-4A35-8573-0D68D0E5B57C}" type="slidenum">
              <a:rPr lang="fr-FR" smtClean="0"/>
              <a:t>‹N°›</a:t>
            </a:fld>
            <a:endParaRPr lang="fr-FR"/>
          </a:p>
        </p:txBody>
      </p:sp>
    </p:spTree>
    <p:extLst>
      <p:ext uri="{BB962C8B-B14F-4D97-AF65-F5344CB8AC3E}">
        <p14:creationId xmlns:p14="http://schemas.microsoft.com/office/powerpoint/2010/main" val="346922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a:t>
            </a:fld>
            <a:endParaRPr lang="fr-FR"/>
          </a:p>
        </p:txBody>
      </p:sp>
    </p:spTree>
    <p:extLst>
      <p:ext uri="{BB962C8B-B14F-4D97-AF65-F5344CB8AC3E}">
        <p14:creationId xmlns:p14="http://schemas.microsoft.com/office/powerpoint/2010/main" val="333530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2</a:t>
            </a:fld>
            <a:endParaRPr lang="fr-FR"/>
          </a:p>
        </p:txBody>
      </p:sp>
    </p:spTree>
    <p:extLst>
      <p:ext uri="{BB962C8B-B14F-4D97-AF65-F5344CB8AC3E}">
        <p14:creationId xmlns:p14="http://schemas.microsoft.com/office/powerpoint/2010/main" val="194620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3</a:t>
            </a:fld>
            <a:endParaRPr lang="fr-FR"/>
          </a:p>
        </p:txBody>
      </p:sp>
    </p:spTree>
    <p:extLst>
      <p:ext uri="{BB962C8B-B14F-4D97-AF65-F5344CB8AC3E}">
        <p14:creationId xmlns:p14="http://schemas.microsoft.com/office/powerpoint/2010/main" val="4240370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4</a:t>
            </a:fld>
            <a:endParaRPr lang="fr-FR"/>
          </a:p>
        </p:txBody>
      </p:sp>
    </p:spTree>
    <p:extLst>
      <p:ext uri="{BB962C8B-B14F-4D97-AF65-F5344CB8AC3E}">
        <p14:creationId xmlns:p14="http://schemas.microsoft.com/office/powerpoint/2010/main" val="3763501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5</a:t>
            </a:fld>
            <a:endParaRPr lang="fr-FR"/>
          </a:p>
        </p:txBody>
      </p:sp>
    </p:spTree>
    <p:extLst>
      <p:ext uri="{BB962C8B-B14F-4D97-AF65-F5344CB8AC3E}">
        <p14:creationId xmlns:p14="http://schemas.microsoft.com/office/powerpoint/2010/main" val="3700950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6</a:t>
            </a:fld>
            <a:endParaRPr lang="fr-FR"/>
          </a:p>
        </p:txBody>
      </p:sp>
    </p:spTree>
    <p:extLst>
      <p:ext uri="{BB962C8B-B14F-4D97-AF65-F5344CB8AC3E}">
        <p14:creationId xmlns:p14="http://schemas.microsoft.com/office/powerpoint/2010/main" val="3948814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7</a:t>
            </a:fld>
            <a:endParaRPr lang="fr-FR"/>
          </a:p>
        </p:txBody>
      </p:sp>
    </p:spTree>
    <p:extLst>
      <p:ext uri="{BB962C8B-B14F-4D97-AF65-F5344CB8AC3E}">
        <p14:creationId xmlns:p14="http://schemas.microsoft.com/office/powerpoint/2010/main" val="1573957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8</a:t>
            </a:fld>
            <a:endParaRPr lang="fr-FR"/>
          </a:p>
        </p:txBody>
      </p:sp>
    </p:spTree>
    <p:extLst>
      <p:ext uri="{BB962C8B-B14F-4D97-AF65-F5344CB8AC3E}">
        <p14:creationId xmlns:p14="http://schemas.microsoft.com/office/powerpoint/2010/main" val="15893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9</a:t>
            </a:fld>
            <a:endParaRPr lang="fr-FR"/>
          </a:p>
        </p:txBody>
      </p:sp>
    </p:spTree>
    <p:extLst>
      <p:ext uri="{BB962C8B-B14F-4D97-AF65-F5344CB8AC3E}">
        <p14:creationId xmlns:p14="http://schemas.microsoft.com/office/powerpoint/2010/main" val="841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10</a:t>
            </a:fld>
            <a:endParaRPr lang="fr-FR"/>
          </a:p>
        </p:txBody>
      </p:sp>
    </p:spTree>
    <p:extLst>
      <p:ext uri="{BB962C8B-B14F-4D97-AF65-F5344CB8AC3E}">
        <p14:creationId xmlns:p14="http://schemas.microsoft.com/office/powerpoint/2010/main" val="2235559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11</a:t>
            </a:fld>
            <a:endParaRPr lang="fr-FR"/>
          </a:p>
        </p:txBody>
      </p:sp>
    </p:spTree>
    <p:extLst>
      <p:ext uri="{BB962C8B-B14F-4D97-AF65-F5344CB8AC3E}">
        <p14:creationId xmlns:p14="http://schemas.microsoft.com/office/powerpoint/2010/main" val="3036896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12</a:t>
            </a:fld>
            <a:endParaRPr lang="fr-FR"/>
          </a:p>
        </p:txBody>
      </p:sp>
    </p:spTree>
    <p:extLst>
      <p:ext uri="{BB962C8B-B14F-4D97-AF65-F5344CB8AC3E}">
        <p14:creationId xmlns:p14="http://schemas.microsoft.com/office/powerpoint/2010/main" val="170806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13</a:t>
            </a:fld>
            <a:endParaRPr lang="fr-FR"/>
          </a:p>
        </p:txBody>
      </p:sp>
    </p:spTree>
    <p:extLst>
      <p:ext uri="{BB962C8B-B14F-4D97-AF65-F5344CB8AC3E}">
        <p14:creationId xmlns:p14="http://schemas.microsoft.com/office/powerpoint/2010/main" val="1293383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14</a:t>
            </a:fld>
            <a:endParaRPr lang="fr-FR"/>
          </a:p>
        </p:txBody>
      </p:sp>
    </p:spTree>
    <p:extLst>
      <p:ext uri="{BB962C8B-B14F-4D97-AF65-F5344CB8AC3E}">
        <p14:creationId xmlns:p14="http://schemas.microsoft.com/office/powerpoint/2010/main" val="3949501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15</a:t>
            </a:fld>
            <a:endParaRPr lang="fr-FR"/>
          </a:p>
        </p:txBody>
      </p:sp>
    </p:spTree>
    <p:extLst>
      <p:ext uri="{BB962C8B-B14F-4D97-AF65-F5344CB8AC3E}">
        <p14:creationId xmlns:p14="http://schemas.microsoft.com/office/powerpoint/2010/main" val="465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6CCE52-B5A8-44CA-9764-87F95A0D2C88}"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48985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17A139-D445-492D-86B8-E817DEA5C5EA}"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764273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F98B4B-1F20-441C-B1D6-711BC023685A}"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581116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8AEB153-7DD2-4DD8-913F-209E4586B3F3}" type="datetime1">
              <a:rPr lang="fr-FR" smtClean="0"/>
              <a:t>20/08/2020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460336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971D44-2170-4864-9B51-300ABA337643}" type="datetime1">
              <a:rPr lang="fr-FR" smtClean="0"/>
              <a:t>20/08/2020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69411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34C6E3-69C8-4D30-8AB4-A91C7006CE74}" type="datetime1">
              <a:rPr lang="fr-FR" smtClean="0"/>
              <a:t>20/08/2020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4077310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4B514A-D6CD-4E5A-8BBD-2A13B671153C}" type="datetime1">
              <a:rPr lang="fr-FR" smtClean="0"/>
              <a:t>20/08/2020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202578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3FF9D7-3FC4-4AD0-86B7-418C0F53EB78}" type="datetime1">
              <a:rPr lang="fr-FR" smtClean="0"/>
              <a:t>20/08/2020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148638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429A214-6CB0-4BAA-8F11-86FC2272F989}" type="datetime1">
              <a:rPr lang="fr-FR" smtClean="0"/>
              <a:t>20/08/2020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3973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3B90AA9-F986-4EA3-BD50-7547EBC98383}"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852440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057BF4-231B-4953-9171-5216F3862698}"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119372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0"/>
              </a:schemeClr>
            </a:gs>
            <a:gs pos="74000">
              <a:schemeClr val="accent2">
                <a:lumMod val="75000"/>
              </a:schemeClr>
            </a:gs>
            <a:gs pos="83000">
              <a:schemeClr val="bg1"/>
            </a:gs>
            <a:gs pos="28000">
              <a:schemeClr val="accent2">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E7AEC-62EE-4858-82E0-94738601436D}" type="datetime1">
              <a:rPr lang="fr-FR" smtClean="0"/>
              <a:t>20/08/2020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882DA-2337-4579-AFA4-DA8C4A7DF8C0}" type="slidenum">
              <a:rPr lang="fr-FR" smtClean="0"/>
              <a:t>‹N°›</a:t>
            </a:fld>
            <a:endParaRPr lang="fr-FR"/>
          </a:p>
        </p:txBody>
      </p:sp>
    </p:spTree>
    <p:extLst>
      <p:ext uri="{BB962C8B-B14F-4D97-AF65-F5344CB8AC3E}">
        <p14:creationId xmlns:p14="http://schemas.microsoft.com/office/powerpoint/2010/main" val="3791941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a:t>
            </a:fld>
            <a:endParaRPr lang="fr-FR" sz="1800" b="1" dirty="0">
              <a:ln>
                <a:solidFill>
                  <a:schemeClr val="bg1"/>
                </a:solidFill>
              </a:ln>
              <a:solidFill>
                <a:srgbClr val="FF0000"/>
              </a:solidFill>
              <a:latin typeface="Wide Latin" panose="020A0A07050505020404" pitchFamily="18"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2174" t="690" r="2241" b="-1"/>
          <a:stretch/>
        </p:blipFill>
        <p:spPr>
          <a:xfrm>
            <a:off x="835741" y="896899"/>
            <a:ext cx="10441859" cy="5038802"/>
          </a:xfrm>
          <a:prstGeom prst="rect">
            <a:avLst/>
          </a:prstGeom>
          <a:effectLst>
            <a:softEdge rad="127000"/>
          </a:effectLst>
        </p:spPr>
      </p:pic>
      <p:sp>
        <p:nvSpPr>
          <p:cNvPr id="9" name="Rectangle 8"/>
          <p:cNvSpPr/>
          <p:nvPr/>
        </p:nvSpPr>
        <p:spPr>
          <a:xfrm>
            <a:off x="1025485" y="896899"/>
            <a:ext cx="10163360" cy="646331"/>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Cabra et sa forteresse N°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3</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pic>
        <p:nvPicPr>
          <p:cNvPr id="10" name="Image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55571" y="3182259"/>
            <a:ext cx="4102964" cy="2694666"/>
          </a:xfrm>
          <a:prstGeom prst="rect">
            <a:avLst/>
          </a:prstGeom>
        </p:spPr>
      </p:pic>
    </p:spTree>
    <p:extLst>
      <p:ext uri="{BB962C8B-B14F-4D97-AF65-F5344CB8AC3E}">
        <p14:creationId xmlns:p14="http://schemas.microsoft.com/office/powerpoint/2010/main" val="4057401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sndAc>
          <p:stSnd loop="1">
            <p:snd r:embed="rId3" name="Manhã tão bonita manhã.wav"/>
          </p:stSnd>
        </p:sndAc>
      </p:transition>
    </mc:Choice>
    <mc:Fallback>
      <p:transition spd="slow" advTm="17000">
        <p:fade/>
        <p:sndAc>
          <p:stSnd loop="1">
            <p:snd r:embed="rId3" name="Manhã tão bonita manhã.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21" presetClass="entr" presetSubtype="8"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heel(8)">
                                      <p:cBhvr>
                                        <p:cTn id="33"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2</a:t>
            </a:fld>
            <a:endParaRPr lang="fr-FR" sz="1800" b="1" dirty="0">
              <a:ln>
                <a:solidFill>
                  <a:schemeClr val="bg1"/>
                </a:solidFill>
              </a:ln>
              <a:solidFill>
                <a:srgbClr val="FF0000"/>
              </a:solidFill>
              <a:latin typeface="Wide Latin" panose="020A0A07050505020404" pitchFamily="18" charset="0"/>
            </a:endParaRPr>
          </a:p>
        </p:txBody>
      </p:sp>
      <p:sp>
        <p:nvSpPr>
          <p:cNvPr id="2" name="Rectangle 1"/>
          <p:cNvSpPr/>
          <p:nvPr/>
        </p:nvSpPr>
        <p:spPr>
          <a:xfrm>
            <a:off x="1078523" y="961292"/>
            <a:ext cx="10199077" cy="5016758"/>
          </a:xfrm>
          <a:prstGeom prst="rect">
            <a:avLst/>
          </a:prstGeom>
        </p:spPr>
        <p:txBody>
          <a:bodyPr wrap="square">
            <a:spAutoFit/>
          </a:bodyPr>
          <a:lstStyle/>
          <a:p>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 Le château d'Almodovar </a:t>
            </a:r>
            <a:r>
              <a:rPr lang="fr-FR" sz="2000" b="1" dirty="0" err="1"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del</a:t>
            </a:r>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 Río est une forteresse d'origine arabe située dans la localité homonyme, dans la communauté autonome d'Andalousie au sud de l'Espagne. Antérieurement, il était une place forte romaine, son édification actuelle remonte à 760. Il a été plusieurs fois remanié au cours du Moyen Âge.</a:t>
            </a:r>
          </a:p>
          <a:p>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Sur le site actuellement occupé par Almodóvar </a:t>
            </a:r>
            <a:r>
              <a:rPr lang="fr-FR" sz="2000" b="1" dirty="0" err="1"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del</a:t>
            </a:r>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 Río, se trouvait pendant l'Antiquité un oppidum, soit une ville fortifiée, qui servait de lieu d'échanges des produits locaux (huile ; céréales), avait développé un importante production de poterie et exploité peut-être des mines d'argent voisines qui lui servait à battre sa propre monnaie.</a:t>
            </a:r>
            <a:endParaRPr lang="fr-FR" sz="20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767884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417835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105897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5</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9446" y="883077"/>
            <a:ext cx="7631723" cy="5053036"/>
          </a:xfrm>
          <a:prstGeom prst="rect">
            <a:avLst/>
          </a:prstGeom>
          <a:effectLst>
            <a:softEdge rad="127000"/>
          </a:effectLst>
        </p:spPr>
      </p:pic>
    </p:spTree>
    <p:extLst>
      <p:ext uri="{BB962C8B-B14F-4D97-AF65-F5344CB8AC3E}">
        <p14:creationId xmlns:p14="http://schemas.microsoft.com/office/powerpoint/2010/main" val="922762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6</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44614" y="902677"/>
            <a:ext cx="7530731" cy="5033954"/>
          </a:xfrm>
          <a:prstGeom prst="rect">
            <a:avLst/>
          </a:prstGeom>
          <a:effectLst>
            <a:softEdge rad="127000"/>
          </a:effectLst>
        </p:spPr>
      </p:pic>
    </p:spTree>
    <p:extLst>
      <p:ext uri="{BB962C8B-B14F-4D97-AF65-F5344CB8AC3E}">
        <p14:creationId xmlns:p14="http://schemas.microsoft.com/office/powerpoint/2010/main" val="1226662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7</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719753" y="888023"/>
            <a:ext cx="6764215" cy="5073162"/>
          </a:xfrm>
          <a:prstGeom prst="rect">
            <a:avLst/>
          </a:prstGeom>
          <a:effectLst>
            <a:softEdge rad="127000"/>
          </a:effectLst>
        </p:spPr>
      </p:pic>
    </p:spTree>
    <p:extLst>
      <p:ext uri="{BB962C8B-B14F-4D97-AF65-F5344CB8AC3E}">
        <p14:creationId xmlns:p14="http://schemas.microsoft.com/office/powerpoint/2010/main" val="3101870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8</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922584" y="901822"/>
            <a:ext cx="8346831" cy="5007622"/>
          </a:xfrm>
          <a:prstGeom prst="rect">
            <a:avLst/>
          </a:prstGeom>
          <a:effectLst>
            <a:softEdge rad="127000"/>
          </a:effectLst>
        </p:spPr>
      </p:pic>
    </p:spTree>
    <p:extLst>
      <p:ext uri="{BB962C8B-B14F-4D97-AF65-F5344CB8AC3E}">
        <p14:creationId xmlns:p14="http://schemas.microsoft.com/office/powerpoint/2010/main" val="3902885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9</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68062" y="905695"/>
            <a:ext cx="7502769" cy="5015263"/>
          </a:xfrm>
          <a:prstGeom prst="rect">
            <a:avLst/>
          </a:prstGeom>
          <a:effectLst>
            <a:softEdge rad="127000"/>
          </a:effectLst>
        </p:spPr>
      </p:pic>
    </p:spTree>
    <p:extLst>
      <p:ext uri="{BB962C8B-B14F-4D97-AF65-F5344CB8AC3E}">
        <p14:creationId xmlns:p14="http://schemas.microsoft.com/office/powerpoint/2010/main" val="277177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10</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617786" y="917279"/>
            <a:ext cx="8944580" cy="5016796"/>
          </a:xfrm>
          <a:prstGeom prst="rect">
            <a:avLst/>
          </a:prstGeom>
          <a:effectLst>
            <a:softEdge rad="127000"/>
          </a:effectLst>
        </p:spPr>
      </p:pic>
    </p:spTree>
    <p:extLst>
      <p:ext uri="{BB962C8B-B14F-4D97-AF65-F5344CB8AC3E}">
        <p14:creationId xmlns:p14="http://schemas.microsoft.com/office/powerpoint/2010/main" val="3508579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11</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32892" y="890954"/>
            <a:ext cx="7568318" cy="5048009"/>
          </a:xfrm>
          <a:prstGeom prst="rect">
            <a:avLst/>
          </a:prstGeom>
          <a:effectLst>
            <a:softEdge rad="127000"/>
          </a:effectLst>
        </p:spPr>
      </p:pic>
    </p:spTree>
    <p:extLst>
      <p:ext uri="{BB962C8B-B14F-4D97-AF65-F5344CB8AC3E}">
        <p14:creationId xmlns:p14="http://schemas.microsoft.com/office/powerpoint/2010/main" val="28544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12</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731476" y="882729"/>
            <a:ext cx="6764215" cy="5066202"/>
          </a:xfrm>
          <a:prstGeom prst="rect">
            <a:avLst/>
          </a:prstGeom>
          <a:effectLst>
            <a:softEdge rad="127000"/>
          </a:effectLst>
        </p:spPr>
      </p:pic>
    </p:spTree>
    <p:extLst>
      <p:ext uri="{BB962C8B-B14F-4D97-AF65-F5344CB8AC3E}">
        <p14:creationId xmlns:p14="http://schemas.microsoft.com/office/powerpoint/2010/main" val="264880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3259015" y="913540"/>
            <a:ext cx="5673970" cy="5030920"/>
          </a:xfrm>
          <a:prstGeom prst="rect">
            <a:avLst/>
          </a:prstGeom>
          <a:effectLst>
            <a:softEdge rad="127000"/>
          </a:effectLst>
        </p:spPr>
      </p:pic>
    </p:spTree>
    <p:extLst>
      <p:ext uri="{BB962C8B-B14F-4D97-AF65-F5344CB8AC3E}">
        <p14:creationId xmlns:p14="http://schemas.microsoft.com/office/powerpoint/2010/main" val="82306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97723" y="899288"/>
            <a:ext cx="7522579" cy="5010155"/>
          </a:xfrm>
          <a:prstGeom prst="rect">
            <a:avLst/>
          </a:prstGeom>
          <a:effectLst>
            <a:softEdge rad="127000"/>
          </a:effectLst>
        </p:spPr>
      </p:pic>
    </p:spTree>
    <p:extLst>
      <p:ext uri="{BB962C8B-B14F-4D97-AF65-F5344CB8AC3E}">
        <p14:creationId xmlns:p14="http://schemas.microsoft.com/office/powerpoint/2010/main" val="3758304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15</a:t>
            </a:fld>
            <a:endParaRPr lang="fr-FR" sz="1800" b="1" dirty="0">
              <a:ln>
                <a:solidFill>
                  <a:schemeClr val="bg1"/>
                </a:solidFill>
              </a:ln>
              <a:solidFill>
                <a:srgbClr val="FF0000"/>
              </a:solidFill>
              <a:latin typeface="Wide Latin" panose="020A0A07050505020404" pitchFamily="18"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2174" t="690" r="2241" b="-1"/>
          <a:stretch/>
        </p:blipFill>
        <p:spPr>
          <a:xfrm>
            <a:off x="835741" y="896899"/>
            <a:ext cx="10441859" cy="5038802"/>
          </a:xfrm>
          <a:prstGeom prst="rect">
            <a:avLst/>
          </a:prstGeom>
          <a:effectLst>
            <a:softEdge rad="127000"/>
          </a:effectLst>
        </p:spPr>
      </p:pic>
      <p:sp>
        <p:nvSpPr>
          <p:cNvPr id="9" name="Rectangle 8"/>
          <p:cNvSpPr/>
          <p:nvPr/>
        </p:nvSpPr>
        <p:spPr>
          <a:xfrm>
            <a:off x="1784563" y="1041278"/>
            <a:ext cx="8622873"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C’était</a:t>
            </a:r>
          </a:p>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Cabra et sa forteresse </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380405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TotalTime>
  <Words>216</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2020-08-20T14:53:53Z</dcterms:created>
  <dcterms:modified xsi:type="dcterms:W3CDTF">2020-08-20T16:11:38Z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